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2.xml" ContentType="application/vnd.openxmlformats-officedocument.themeOverrid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4.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5.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7.xml" ContentType="application/vnd.openxmlformats-officedocument.themeOverr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8.xml" ContentType="application/vnd.openxmlformats-officedocument.themeOverr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9.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20.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0" r:id="rId1"/>
    <p:sldMasterId id="2147483760" r:id="rId2"/>
  </p:sldMasterIdLst>
  <p:notesMasterIdLst>
    <p:notesMasterId r:id="rId53"/>
  </p:notesMasterIdLst>
  <p:sldIdLst>
    <p:sldId id="548" r:id="rId3"/>
    <p:sldId id="532" r:id="rId4"/>
    <p:sldId id="571" r:id="rId5"/>
    <p:sldId id="574" r:id="rId6"/>
    <p:sldId id="575" r:id="rId7"/>
    <p:sldId id="576" r:id="rId8"/>
    <p:sldId id="577" r:id="rId9"/>
    <p:sldId id="591" r:id="rId10"/>
    <p:sldId id="578" r:id="rId11"/>
    <p:sldId id="583" r:id="rId12"/>
    <p:sldId id="579" r:id="rId13"/>
    <p:sldId id="586" r:id="rId14"/>
    <p:sldId id="587" r:id="rId15"/>
    <p:sldId id="588" r:id="rId16"/>
    <p:sldId id="589" r:id="rId17"/>
    <p:sldId id="592" r:id="rId18"/>
    <p:sldId id="595" r:id="rId19"/>
    <p:sldId id="581" r:id="rId20"/>
    <p:sldId id="596" r:id="rId21"/>
    <p:sldId id="622" r:id="rId22"/>
    <p:sldId id="635" r:id="rId23"/>
    <p:sldId id="623" r:id="rId24"/>
    <p:sldId id="602" r:id="rId25"/>
    <p:sldId id="603" r:id="rId26"/>
    <p:sldId id="604" r:id="rId27"/>
    <p:sldId id="639" r:id="rId28"/>
    <p:sldId id="624" r:id="rId29"/>
    <p:sldId id="631" r:id="rId30"/>
    <p:sldId id="633" r:id="rId31"/>
    <p:sldId id="609" r:id="rId32"/>
    <p:sldId id="585" r:id="rId33"/>
    <p:sldId id="612" r:id="rId34"/>
    <p:sldId id="611" r:id="rId35"/>
    <p:sldId id="613" r:id="rId36"/>
    <p:sldId id="614" r:id="rId37"/>
    <p:sldId id="615" r:id="rId38"/>
    <p:sldId id="616" r:id="rId39"/>
    <p:sldId id="617" r:id="rId40"/>
    <p:sldId id="618" r:id="rId41"/>
    <p:sldId id="619" r:id="rId42"/>
    <p:sldId id="640" r:id="rId43"/>
    <p:sldId id="590" r:id="rId44"/>
    <p:sldId id="625" r:id="rId45"/>
    <p:sldId id="628" r:id="rId46"/>
    <p:sldId id="641" r:id="rId47"/>
    <p:sldId id="642" r:id="rId48"/>
    <p:sldId id="627" r:id="rId49"/>
    <p:sldId id="636" r:id="rId50"/>
    <p:sldId id="637" r:id="rId51"/>
    <p:sldId id="594" r:id="rId52"/>
  </p:sldIdLst>
  <p:sldSz cx="12192000" cy="6858000"/>
  <p:notesSz cx="7010400" cy="111252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9DA021-E4FD-C264-9438-0FF7BA173E82}" name="MEXICO" initials="MX" userId="MEXIC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ina Vittorina Olmo Marchetti" initials="AVO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6F25"/>
    <a:srgbClr val="C97929"/>
    <a:srgbClr val="DD9B59"/>
    <a:srgbClr val="E5B27F"/>
    <a:srgbClr val="96A9BA"/>
    <a:srgbClr val="E26510"/>
    <a:srgbClr val="D1C52D"/>
    <a:srgbClr val="FFCB97"/>
    <a:srgbClr val="CC6600"/>
    <a:srgbClr val="FFE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3548" autoAdjust="0"/>
  </p:normalViewPr>
  <p:slideViewPr>
    <p:cSldViewPr snapToGrid="0">
      <p:cViewPr varScale="1">
        <p:scale>
          <a:sx n="57" d="100"/>
          <a:sy n="57" d="100"/>
        </p:scale>
        <p:origin x="944"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Hoja_de_c_lculo_de_Microsoft_Excel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Hoja_de_c_lculo_de_Microsoft_Excel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Hoja_de_c_lculo_de_Microsoft_Excel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Hoja_de_c_lculo_de_Microsoft_Excel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Hoja_de_c_lculo_de_Microsoft_Excel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Hoja_de_c_lculo_de_Microsoft_Excel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Hoja_de_c_lculo_de_Microsoft_Excel14.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Hoja_de_c_lculo_de_Microsoft_Excel15.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Hoja_de_c_lculo_de_Microsoft_Excel1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Hoja_de_c_lculo_de_Microsoft_Excel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Hoja_de_c_lculo_de_Microsoft_Excel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Hoja_de_c_lculo_de_Microsoft_Excel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Hoja_de_c_lculo_de_Microsoft_Excel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7"/>
          <c:dPt>
            <c:idx val="0"/>
            <c:bubble3D val="0"/>
            <c:explosion val="1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96F-4746-8590-59B2D34D11D7}"/>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96F-4746-8590-59B2D34D11D7}"/>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796F-4746-8590-59B2D34D11D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Hoja1!$A$1:$A$2</c:f>
              <c:numCache>
                <c:formatCode>General</c:formatCode>
                <c:ptCount val="2"/>
                <c:pt idx="0">
                  <c:v>17</c:v>
                </c:pt>
                <c:pt idx="1">
                  <c:v>6</c:v>
                </c:pt>
              </c:numCache>
            </c:numRef>
          </c:val>
          <c:extLst>
            <c:ext xmlns:c16="http://schemas.microsoft.com/office/drawing/2014/chart" uri="{C3380CC4-5D6E-409C-BE32-E72D297353CC}">
              <c16:uniqueId val="{00000004-796F-4746-8590-59B2D34D11D7}"/>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361111111111114"/>
          <c:y val="7.6388888888888895E-2"/>
          <c:w val="0.48888888888888887"/>
          <c:h val="0.81481481481481477"/>
        </c:manualLayout>
      </c:layout>
      <c:doughnutChart>
        <c:varyColors val="1"/>
        <c:ser>
          <c:idx val="0"/>
          <c:order val="0"/>
          <c:explosion val="1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833-44CA-9CC7-DB593EF7C80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833-44CA-9CC7-DB593EF7C809}"/>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E833-44CA-9CC7-DB593EF7C80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Hoja11!$A$1:$A$2</c:f>
              <c:numCache>
                <c:formatCode>General</c:formatCode>
                <c:ptCount val="2"/>
                <c:pt idx="0">
                  <c:v>12</c:v>
                </c:pt>
                <c:pt idx="1">
                  <c:v>5</c:v>
                </c:pt>
              </c:numCache>
            </c:numRef>
          </c:val>
          <c:extLst>
            <c:ext xmlns:c16="http://schemas.microsoft.com/office/drawing/2014/chart" uri="{C3380CC4-5D6E-409C-BE32-E72D297353CC}">
              <c16:uniqueId val="{00000004-E833-44CA-9CC7-DB593EF7C809}"/>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50-429C-860B-E45A03E2F99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550-429C-860B-E45A03E2F99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0550-429C-860B-E45A03E2F99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Hoja14!$A$1:$A$2</c:f>
              <c:numCache>
                <c:formatCode>General</c:formatCode>
                <c:ptCount val="2"/>
                <c:pt idx="0">
                  <c:v>7</c:v>
                </c:pt>
                <c:pt idx="1">
                  <c:v>10</c:v>
                </c:pt>
              </c:numCache>
            </c:numRef>
          </c:val>
          <c:extLst>
            <c:ext xmlns:c16="http://schemas.microsoft.com/office/drawing/2014/chart" uri="{C3380CC4-5D6E-409C-BE32-E72D297353CC}">
              <c16:uniqueId val="{00000004-0550-429C-860B-E45A03E2F99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6"/>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556-4DF4-ACF9-ACE955B3D71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556-4DF4-ACF9-ACE955B3D71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4556-4DF4-ACF9-ACE955B3D71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Hoja15!$A$1:$A$2</c:f>
              <c:numCache>
                <c:formatCode>General</c:formatCode>
                <c:ptCount val="2"/>
                <c:pt idx="0">
                  <c:v>5</c:v>
                </c:pt>
                <c:pt idx="1">
                  <c:v>12</c:v>
                </c:pt>
              </c:numCache>
            </c:numRef>
          </c:val>
          <c:extLst>
            <c:ext xmlns:c16="http://schemas.microsoft.com/office/drawing/2014/chart" uri="{C3380CC4-5D6E-409C-BE32-E72D297353CC}">
              <c16:uniqueId val="{00000004-4556-4DF4-ACF9-ACE955B3D7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312-423A-B8DB-F759317C48DE}"/>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312-423A-B8DB-F759317C48DE}"/>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2312-423A-B8DB-F759317C48D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Hoja12!$A$1:$A$2</c:f>
              <c:numCache>
                <c:formatCode>General</c:formatCode>
                <c:ptCount val="2"/>
                <c:pt idx="0">
                  <c:v>11</c:v>
                </c:pt>
                <c:pt idx="1">
                  <c:v>6</c:v>
                </c:pt>
              </c:numCache>
            </c:numRef>
          </c:val>
          <c:extLst>
            <c:ext xmlns:c16="http://schemas.microsoft.com/office/drawing/2014/chart" uri="{C3380CC4-5D6E-409C-BE32-E72D297353CC}">
              <c16:uniqueId val="{00000004-2312-423A-B8DB-F759317C48D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9"/>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A6D-4780-97E9-384B42DEEBD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A6D-4780-97E9-384B42DEEBD8}"/>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AA6D-4780-97E9-384B42DEEBD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Hoja10!$A$1:$A$2</c:f>
              <c:numCache>
                <c:formatCode>General</c:formatCode>
                <c:ptCount val="2"/>
                <c:pt idx="0">
                  <c:v>13</c:v>
                </c:pt>
                <c:pt idx="1">
                  <c:v>4</c:v>
                </c:pt>
              </c:numCache>
            </c:numRef>
          </c:val>
          <c:extLst>
            <c:ext xmlns:c16="http://schemas.microsoft.com/office/drawing/2014/chart" uri="{C3380CC4-5D6E-409C-BE32-E72D297353CC}">
              <c16:uniqueId val="{00000004-AA6D-4780-97E9-384B42DEEBD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472222222222221"/>
          <c:y val="0.11342592592592593"/>
          <c:w val="0.46388888888888891"/>
          <c:h val="0.77314814814814814"/>
        </c:manualLayout>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8A-4CB8-871E-9831B0E3C2DB}"/>
              </c:ext>
            </c:extLst>
          </c:dPt>
          <c:dPt>
            <c:idx val="1"/>
            <c:bubble3D val="0"/>
            <c:explosion val="15"/>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8A-4CB8-871E-9831B0E3C2D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898A-4CB8-871E-9831B0E3C2D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Hoja13!$A$1:$A$2</c:f>
              <c:numCache>
                <c:formatCode>General</c:formatCode>
                <c:ptCount val="2"/>
                <c:pt idx="0">
                  <c:v>10</c:v>
                </c:pt>
                <c:pt idx="1">
                  <c:v>7</c:v>
                </c:pt>
              </c:numCache>
            </c:numRef>
          </c:val>
          <c:extLst>
            <c:ext xmlns:c16="http://schemas.microsoft.com/office/drawing/2014/chart" uri="{C3380CC4-5D6E-409C-BE32-E72D297353CC}">
              <c16:uniqueId val="{00000004-898A-4CB8-871E-9831B0E3C2D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61111111111112"/>
          <c:y val="9.0277777777777762E-2"/>
          <c:w val="0.46388888888888891"/>
          <c:h val="0.77314814814814814"/>
        </c:manualLayout>
      </c:layout>
      <c:doughnutChart>
        <c:varyColors val="1"/>
        <c:ser>
          <c:idx val="0"/>
          <c:order val="0"/>
          <c:explosion val="1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EAA-4935-A6CE-E5920F6D328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EAA-4935-A6CE-E5920F6D328B}"/>
              </c:ext>
            </c:extLst>
          </c:dPt>
          <c:dLbls>
            <c:dLbl>
              <c:idx val="0"/>
              <c:layout/>
              <c:tx>
                <c:rich>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r>
                      <a:rPr lang="en-US" dirty="0"/>
                      <a:t>76%</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0EAA-4935-A6CE-E5920F6D328B}"/>
                </c:ext>
              </c:extLst>
            </c:dLbl>
            <c:dLbl>
              <c:idx val="1"/>
              <c:layout/>
              <c:tx>
                <c:rich>
                  <a:bodyPr/>
                  <a:lstStyle/>
                  <a:p>
                    <a:r>
                      <a:rPr lang="en-US"/>
                      <a:t>24%</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EAA-4935-A6CE-E5920F6D328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Hoja2!$A$1:$A$2</c:f>
              <c:numCache>
                <c:formatCode>General</c:formatCode>
                <c:ptCount val="2"/>
                <c:pt idx="0">
                  <c:v>17</c:v>
                </c:pt>
                <c:pt idx="1">
                  <c:v>6</c:v>
                </c:pt>
              </c:numCache>
            </c:numRef>
          </c:val>
          <c:extLst>
            <c:ext xmlns:c16="http://schemas.microsoft.com/office/drawing/2014/chart" uri="{C3380CC4-5D6E-409C-BE32-E72D297353CC}">
              <c16:uniqueId val="{00000004-0EAA-4935-A6CE-E5920F6D328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690-4880-A6DA-72B4332DD2C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690-4880-A6DA-72B4332DD2C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690-4880-A6DA-72B4332DD2CB}"/>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0690-4880-A6DA-72B4332DD2CB}"/>
                </c:ext>
              </c:extLst>
            </c:dLbl>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3-0690-4880-A6DA-72B4332DD2C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Hoja5!$A$1:$A$3</c:f>
              <c:numCache>
                <c:formatCode>General</c:formatCode>
                <c:ptCount val="3"/>
                <c:pt idx="0">
                  <c:v>6</c:v>
                </c:pt>
                <c:pt idx="1">
                  <c:v>5</c:v>
                </c:pt>
                <c:pt idx="2">
                  <c:v>2</c:v>
                </c:pt>
              </c:numCache>
            </c:numRef>
          </c:val>
          <c:extLst>
            <c:ext xmlns:c16="http://schemas.microsoft.com/office/drawing/2014/chart" uri="{C3380CC4-5D6E-409C-BE32-E72D297353CC}">
              <c16:uniqueId val="{00000006-0690-4880-A6DA-72B4332DD2C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422834645669292"/>
          <c:y val="8.983668708078156E-2"/>
          <c:w val="0.48932130358705161"/>
          <c:h val="0.81553550597841939"/>
        </c:manualLayout>
      </c:layout>
      <c:doughnutChart>
        <c:varyColors val="1"/>
        <c:ser>
          <c:idx val="0"/>
          <c:order val="0"/>
          <c:explosion val="1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922-4129-94C2-9A4922927FE1}"/>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922-4129-94C2-9A4922927FE1}"/>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D922-4129-94C2-9A4922927F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Hoja6!$A$1:$A$2</c:f>
              <c:numCache>
                <c:formatCode>General</c:formatCode>
                <c:ptCount val="2"/>
                <c:pt idx="0">
                  <c:v>6</c:v>
                </c:pt>
                <c:pt idx="1">
                  <c:v>11</c:v>
                </c:pt>
              </c:numCache>
            </c:numRef>
          </c:val>
          <c:extLst>
            <c:ext xmlns:c16="http://schemas.microsoft.com/office/drawing/2014/chart" uri="{C3380CC4-5D6E-409C-BE32-E72D297353CC}">
              <c16:uniqueId val="{00000004-D922-4129-94C2-9A4922927FE1}"/>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7"/>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3E7-4BD7-9674-0736AFF39FC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3E7-4BD7-9674-0736AFF39FC3}"/>
              </c:ext>
            </c:extLst>
          </c:dPt>
          <c:dLbls>
            <c:dLbl>
              <c:idx val="0"/>
              <c:layout/>
              <c:tx>
                <c:rich>
                  <a:bodyPr/>
                  <a:lstStyle/>
                  <a:p>
                    <a:r>
                      <a:rPr lang="en-US"/>
                      <a:t>94%</a:t>
                    </a:r>
                    <a:endParaRPr lang="en-US"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A3E7-4BD7-9674-0736AFF39FC3}"/>
                </c:ext>
              </c:extLst>
            </c:dLbl>
            <c:dLbl>
              <c:idx val="1"/>
              <c:layout/>
              <c:tx>
                <c:rich>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r>
                      <a:rPr lang="en-US" dirty="0"/>
                      <a:t>6%</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3-A3E7-4BD7-9674-0736AFF39FC3}"/>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Hoja3!$A$1:$A$2</c:f>
              <c:numCache>
                <c:formatCode>General</c:formatCode>
                <c:ptCount val="2"/>
                <c:pt idx="0">
                  <c:v>22</c:v>
                </c:pt>
                <c:pt idx="1">
                  <c:v>1</c:v>
                </c:pt>
              </c:numCache>
            </c:numRef>
          </c:val>
          <c:extLst>
            <c:ext xmlns:c16="http://schemas.microsoft.com/office/drawing/2014/chart" uri="{C3380CC4-5D6E-409C-BE32-E72D297353CC}">
              <c16:uniqueId val="{00000004-A3E7-4BD7-9674-0736AFF39FC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EE3-4958-A3D0-9E21893E76D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EE3-4958-A3D0-9E21893E76D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EE3-4958-A3D0-9E21893E76DC}"/>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8EE3-4958-A3D0-9E21893E76D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Hoja4!$A$1:$A$3</c:f>
              <c:numCache>
                <c:formatCode>General</c:formatCode>
                <c:ptCount val="3"/>
                <c:pt idx="0">
                  <c:v>14</c:v>
                </c:pt>
                <c:pt idx="1">
                  <c:v>2</c:v>
                </c:pt>
                <c:pt idx="2">
                  <c:v>1</c:v>
                </c:pt>
              </c:numCache>
            </c:numRef>
          </c:val>
          <c:extLst>
            <c:ext xmlns:c16="http://schemas.microsoft.com/office/drawing/2014/chart" uri="{C3380CC4-5D6E-409C-BE32-E72D297353CC}">
              <c16:uniqueId val="{00000006-8EE3-4958-A3D0-9E21893E76D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7"/>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DED-4483-B7C0-292502613F8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DED-4483-B7C0-292502613F8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3DED-4483-B7C0-292502613F8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Hoja7!$A$1:$A$2</c:f>
              <c:numCache>
                <c:formatCode>General</c:formatCode>
                <c:ptCount val="2"/>
                <c:pt idx="0">
                  <c:v>16</c:v>
                </c:pt>
                <c:pt idx="1">
                  <c:v>1</c:v>
                </c:pt>
              </c:numCache>
            </c:numRef>
          </c:val>
          <c:extLst>
            <c:ext xmlns:c16="http://schemas.microsoft.com/office/drawing/2014/chart" uri="{C3380CC4-5D6E-409C-BE32-E72D297353CC}">
              <c16:uniqueId val="{00000004-3DED-4483-B7C0-292502613F8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EA5-4973-ACEC-199356F449A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EA5-4973-ACEC-199356F449A3}"/>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CEA5-4973-ACEC-199356F449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Hoja8!$A$1:$A$2</c:f>
              <c:numCache>
                <c:formatCode>General</c:formatCode>
                <c:ptCount val="2"/>
                <c:pt idx="0">
                  <c:v>13</c:v>
                </c:pt>
                <c:pt idx="1">
                  <c:v>4</c:v>
                </c:pt>
              </c:numCache>
            </c:numRef>
          </c:val>
          <c:extLst>
            <c:ext xmlns:c16="http://schemas.microsoft.com/office/drawing/2014/chart" uri="{C3380CC4-5D6E-409C-BE32-E72D297353CC}">
              <c16:uniqueId val="{00000004-CEA5-4973-ACEC-199356F449A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EA5-4973-ACEC-199356F449A3}"/>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EA5-4973-ACEC-199356F449A3}"/>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CEA5-4973-ACEC-199356F449A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Hoja8!$A$1:$A$2</c:f>
              <c:numCache>
                <c:formatCode>General</c:formatCode>
                <c:ptCount val="2"/>
                <c:pt idx="0">
                  <c:v>13</c:v>
                </c:pt>
                <c:pt idx="1">
                  <c:v>4</c:v>
                </c:pt>
              </c:numCache>
            </c:numRef>
          </c:val>
          <c:extLst>
            <c:ext xmlns:c16="http://schemas.microsoft.com/office/drawing/2014/chart" uri="{C3380CC4-5D6E-409C-BE32-E72D297353CC}">
              <c16:uniqueId val="{00000004-CEA5-4973-ACEC-199356F449A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1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C6C9-4F5C-8BF2-CD275C62B0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C6C9-4F5C-8BF2-CD275C62B04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C6C9-4F5C-8BF2-CD275C62B04B}"/>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C6C9-4F5C-8BF2-CD275C62B04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Hoja9!$A$1:$A$3</c:f>
              <c:numCache>
                <c:formatCode>General</c:formatCode>
                <c:ptCount val="3"/>
                <c:pt idx="0">
                  <c:v>10</c:v>
                </c:pt>
                <c:pt idx="1">
                  <c:v>5</c:v>
                </c:pt>
                <c:pt idx="2">
                  <c:v>2</c:v>
                </c:pt>
              </c:numCache>
            </c:numRef>
          </c:val>
          <c:extLst>
            <c:ext xmlns:c16="http://schemas.microsoft.com/office/drawing/2014/chart" uri="{C3380CC4-5D6E-409C-BE32-E72D297353CC}">
              <c16:uniqueId val="{00000006-C6C9-4F5C-8BF2-CD275C62B04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explosion val="9"/>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939-4426-9E36-CF6725E56EE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939-4426-9E36-CF6725E56EEA}"/>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extLst>
                <c:ext xmlns:c16="http://schemas.microsoft.com/office/drawing/2014/chart" uri="{C3380CC4-5D6E-409C-BE32-E72D297353CC}">
                  <c16:uniqueId val="{00000001-1939-4426-9E36-CF6725E56EE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val>
            <c:numRef>
              <c:f>Hoja10!$A$1:$A$2</c:f>
              <c:numCache>
                <c:formatCode>General</c:formatCode>
                <c:ptCount val="2"/>
                <c:pt idx="0">
                  <c:v>13</c:v>
                </c:pt>
                <c:pt idx="1">
                  <c:v>4</c:v>
                </c:pt>
              </c:numCache>
            </c:numRef>
          </c:val>
          <c:extLst>
            <c:ext xmlns:c16="http://schemas.microsoft.com/office/drawing/2014/chart" uri="{C3380CC4-5D6E-409C-BE32-E72D297353CC}">
              <c16:uniqueId val="{00000004-1939-4426-9E36-CF6725E56EE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E9B92-D4C0-4107-8FFB-C894EA5840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EABE5643-0B40-4783-83C9-D7AABE32CE5F}">
      <dgm:prSet phldrT="[Texto]"/>
      <dgm:spPr/>
      <dgm:t>
        <a:bodyPr/>
        <a:lstStyle/>
        <a:p>
          <a:r>
            <a:rPr lang="es-MX" dirty="0"/>
            <a:t>La Perspectiva de Género</a:t>
          </a:r>
        </a:p>
      </dgm:t>
    </dgm:pt>
    <dgm:pt modelId="{D9074448-5C0E-499E-AD1B-E6EEDC8E8360}" type="parTrans" cxnId="{BCC9215F-28E8-4BDE-BFF8-624BF6BC6F75}">
      <dgm:prSet/>
      <dgm:spPr/>
      <dgm:t>
        <a:bodyPr/>
        <a:lstStyle/>
        <a:p>
          <a:endParaRPr lang="es-MX"/>
        </a:p>
      </dgm:t>
    </dgm:pt>
    <dgm:pt modelId="{C4993AF2-970B-41CF-BADA-E46A8866B5E4}" type="sibTrans" cxnId="{BCC9215F-28E8-4BDE-BFF8-624BF6BC6F75}">
      <dgm:prSet/>
      <dgm:spPr/>
      <dgm:t>
        <a:bodyPr/>
        <a:lstStyle/>
        <a:p>
          <a:endParaRPr lang="es-MX"/>
        </a:p>
      </dgm:t>
    </dgm:pt>
    <dgm:pt modelId="{161AA184-67F0-40A9-B314-4ED6DFD7F006}">
      <dgm:prSet phldrT="[Texto]"/>
      <dgm:spPr/>
      <dgm:t>
        <a:bodyPr/>
        <a:lstStyle/>
        <a:p>
          <a:pPr algn="just"/>
          <a:r>
            <a:rPr lang="es-MX" b="0" dirty="0">
              <a:solidFill>
                <a:schemeClr val="accent2">
                  <a:lumMod val="75000"/>
                </a:schemeClr>
              </a:solidFill>
            </a:rPr>
            <a:t>Método de análisis que busca eliminar las barreras y situaciones de desequilibrio que las construcciones históricas, sociales, culturales, políticas y jurídicas basadas en modelos patriarcales y estereotipos de género han creado en el acceso a los derechos. Se fundamenta en los objetos de los principales instrumentos internacionales sobre protección de los derechos de las mujeres, como la CEDAW y la Convención de Belém do Pará.</a:t>
          </a:r>
          <a:endParaRPr lang="es-MX" dirty="0">
            <a:solidFill>
              <a:schemeClr val="accent2">
                <a:lumMod val="75000"/>
              </a:schemeClr>
            </a:solidFill>
          </a:endParaRPr>
        </a:p>
      </dgm:t>
    </dgm:pt>
    <dgm:pt modelId="{7B4FBD37-C15E-4180-80E3-0A4144705041}" type="parTrans" cxnId="{7CEBA5BA-D8BB-42DC-A8D8-552DBE81EA93}">
      <dgm:prSet/>
      <dgm:spPr/>
      <dgm:t>
        <a:bodyPr/>
        <a:lstStyle/>
        <a:p>
          <a:endParaRPr lang="es-MX"/>
        </a:p>
      </dgm:t>
    </dgm:pt>
    <dgm:pt modelId="{731E49CF-E142-458E-B8D1-19FA48C8966C}" type="sibTrans" cxnId="{7CEBA5BA-D8BB-42DC-A8D8-552DBE81EA93}">
      <dgm:prSet/>
      <dgm:spPr/>
      <dgm:t>
        <a:bodyPr/>
        <a:lstStyle/>
        <a:p>
          <a:endParaRPr lang="es-MX"/>
        </a:p>
      </dgm:t>
    </dgm:pt>
    <dgm:pt modelId="{E7416DE6-5CC9-49C8-BBE7-C385D3CC9582}">
      <dgm:prSet phldrT="[Texto]"/>
      <dgm:spPr/>
      <dgm:t>
        <a:bodyPr/>
        <a:lstStyle/>
        <a:p>
          <a:r>
            <a:rPr lang="es-MX" dirty="0"/>
            <a:t>La Perspectiva Interseccional</a:t>
          </a:r>
        </a:p>
      </dgm:t>
    </dgm:pt>
    <dgm:pt modelId="{5C4B7043-5202-4D86-B648-990397963DFC}" type="parTrans" cxnId="{CB366492-B28A-4AE1-9978-7FF76C57F545}">
      <dgm:prSet/>
      <dgm:spPr/>
      <dgm:t>
        <a:bodyPr/>
        <a:lstStyle/>
        <a:p>
          <a:endParaRPr lang="es-MX"/>
        </a:p>
      </dgm:t>
    </dgm:pt>
    <dgm:pt modelId="{F6103AC3-B82E-4900-8E5C-316271256EB9}" type="sibTrans" cxnId="{CB366492-B28A-4AE1-9978-7FF76C57F545}">
      <dgm:prSet/>
      <dgm:spPr/>
      <dgm:t>
        <a:bodyPr/>
        <a:lstStyle/>
        <a:p>
          <a:endParaRPr lang="es-MX"/>
        </a:p>
      </dgm:t>
    </dgm:pt>
    <dgm:pt modelId="{AE45C748-A01A-4156-993E-24FAA3080775}">
      <dgm:prSet phldrT="[Texto]"/>
      <dgm:spPr/>
      <dgm:t>
        <a:bodyPr/>
        <a:lstStyle/>
        <a:p>
          <a:pPr algn="just"/>
          <a:r>
            <a:rPr lang="es-MX" b="0" dirty="0">
              <a:solidFill>
                <a:schemeClr val="accent2">
                  <a:lumMod val="75000"/>
                </a:schemeClr>
              </a:solidFill>
            </a:rPr>
            <a:t>Permite visualizar, analizar y entender las diferentes formas de opresión que pueden confluir en una persona derivado de sus rasgos de identidad subjetivos como el género, la discapacidad, la pertenencia étnica, la edad y otras condiciones sociales de opresión histórica y que producen un tipo de discriminación única. Este enfoque permite conocer y atender los efectos de la discriminación múltiple o interseccional que tienen un impacto diferenciado en los derechos humanos.</a:t>
          </a:r>
          <a:endParaRPr lang="es-MX" dirty="0">
            <a:solidFill>
              <a:schemeClr val="accent2">
                <a:lumMod val="75000"/>
              </a:schemeClr>
            </a:solidFill>
          </a:endParaRPr>
        </a:p>
      </dgm:t>
    </dgm:pt>
    <dgm:pt modelId="{A118F096-929B-463C-9F57-3F229CD01327}" type="parTrans" cxnId="{18EEE3BE-79D6-40D6-B8D1-FBED384F9EAC}">
      <dgm:prSet/>
      <dgm:spPr/>
      <dgm:t>
        <a:bodyPr/>
        <a:lstStyle/>
        <a:p>
          <a:endParaRPr lang="es-MX"/>
        </a:p>
      </dgm:t>
    </dgm:pt>
    <dgm:pt modelId="{3D0FD097-C163-4A94-8D2F-6DE6B477F744}" type="sibTrans" cxnId="{18EEE3BE-79D6-40D6-B8D1-FBED384F9EAC}">
      <dgm:prSet/>
      <dgm:spPr/>
      <dgm:t>
        <a:bodyPr/>
        <a:lstStyle/>
        <a:p>
          <a:endParaRPr lang="es-MX"/>
        </a:p>
      </dgm:t>
    </dgm:pt>
    <dgm:pt modelId="{DA859C93-AC97-49D3-9AA0-DFCD901A60C2}">
      <dgm:prSet phldrT="[Texto]"/>
      <dgm:spPr/>
      <dgm:t>
        <a:bodyPr/>
        <a:lstStyle/>
        <a:p>
          <a:r>
            <a:rPr lang="es-MX" dirty="0"/>
            <a:t>La Perspectiva Intercultural</a:t>
          </a:r>
        </a:p>
      </dgm:t>
    </dgm:pt>
    <dgm:pt modelId="{582C7379-33FB-410E-A150-72E75D742956}" type="parTrans" cxnId="{939BF57D-FA97-446F-9B2B-CAD1F7DA57C9}">
      <dgm:prSet/>
      <dgm:spPr/>
      <dgm:t>
        <a:bodyPr/>
        <a:lstStyle/>
        <a:p>
          <a:endParaRPr lang="es-MX"/>
        </a:p>
      </dgm:t>
    </dgm:pt>
    <dgm:pt modelId="{906B60C1-8756-435D-8CCE-B9CBD5C8E02F}" type="sibTrans" cxnId="{939BF57D-FA97-446F-9B2B-CAD1F7DA57C9}">
      <dgm:prSet/>
      <dgm:spPr/>
      <dgm:t>
        <a:bodyPr/>
        <a:lstStyle/>
        <a:p>
          <a:endParaRPr lang="es-MX"/>
        </a:p>
      </dgm:t>
    </dgm:pt>
    <dgm:pt modelId="{EF5EBF45-6EB2-4417-AC67-5A98A2D08B8A}">
      <dgm:prSet phldrT="[Texto]"/>
      <dgm:spPr/>
      <dgm:t>
        <a:bodyPr/>
        <a:lstStyle/>
        <a:p>
          <a:pPr algn="just"/>
          <a:r>
            <a:rPr lang="es-MX" b="0" dirty="0">
              <a:solidFill>
                <a:schemeClr val="accent2">
                  <a:lumMod val="75000"/>
                </a:schemeClr>
              </a:solidFill>
            </a:rPr>
            <a:t>La necesidad de aplicar esta perspectiva deviene del reconocimiento nacional e internacional en el Convenio 169 de la OIT sobre Pueblos Indígenas y Tribales y la Declaración de las ONU sobre los derechos de los pueblos indígenas, de las necesidades, derechos, organización y cosmovisión de pueblos y comunidades indígenas y tribales quienes históricamente han estado en situación de desventaja dentro de sistemas occidentales que invisibilizan sus visiones.</a:t>
          </a:r>
          <a:endParaRPr lang="es-MX" dirty="0">
            <a:solidFill>
              <a:schemeClr val="accent2">
                <a:lumMod val="75000"/>
              </a:schemeClr>
            </a:solidFill>
          </a:endParaRPr>
        </a:p>
      </dgm:t>
    </dgm:pt>
    <dgm:pt modelId="{3E919F50-BAFF-4533-A18A-0A6997126F16}" type="parTrans" cxnId="{2B828558-C7E4-4675-9591-2FD9F870A77E}">
      <dgm:prSet/>
      <dgm:spPr/>
      <dgm:t>
        <a:bodyPr/>
        <a:lstStyle/>
        <a:p>
          <a:endParaRPr lang="es-MX"/>
        </a:p>
      </dgm:t>
    </dgm:pt>
    <dgm:pt modelId="{51782E0C-669C-4FDB-89CD-3001833D344A}" type="sibTrans" cxnId="{2B828558-C7E4-4675-9591-2FD9F870A77E}">
      <dgm:prSet/>
      <dgm:spPr/>
      <dgm:t>
        <a:bodyPr/>
        <a:lstStyle/>
        <a:p>
          <a:endParaRPr lang="es-MX"/>
        </a:p>
      </dgm:t>
    </dgm:pt>
    <dgm:pt modelId="{E8A242C7-8D88-45F7-8AE4-B0B2FF4C7C95}" type="pres">
      <dgm:prSet presAssocID="{184E9B92-D4C0-4107-8FFB-C894EA58404B}" presName="Name0" presStyleCnt="0">
        <dgm:presLayoutVars>
          <dgm:dir/>
          <dgm:animLvl val="lvl"/>
          <dgm:resizeHandles val="exact"/>
        </dgm:presLayoutVars>
      </dgm:prSet>
      <dgm:spPr/>
      <dgm:t>
        <a:bodyPr/>
        <a:lstStyle/>
        <a:p>
          <a:endParaRPr lang="es-ES"/>
        </a:p>
      </dgm:t>
    </dgm:pt>
    <dgm:pt modelId="{F96DE83F-FA41-419A-BAB3-DEE4D9ACB8BA}" type="pres">
      <dgm:prSet presAssocID="{EABE5643-0B40-4783-83C9-D7AABE32CE5F}" presName="composite" presStyleCnt="0"/>
      <dgm:spPr/>
    </dgm:pt>
    <dgm:pt modelId="{C524C1BF-AB4F-4D1B-A5BA-C5DB70D86206}" type="pres">
      <dgm:prSet presAssocID="{EABE5643-0B40-4783-83C9-D7AABE32CE5F}" presName="parTx" presStyleLbl="alignNode1" presStyleIdx="0" presStyleCnt="3">
        <dgm:presLayoutVars>
          <dgm:chMax val="0"/>
          <dgm:chPref val="0"/>
          <dgm:bulletEnabled val="1"/>
        </dgm:presLayoutVars>
      </dgm:prSet>
      <dgm:spPr/>
      <dgm:t>
        <a:bodyPr/>
        <a:lstStyle/>
        <a:p>
          <a:endParaRPr lang="es-ES"/>
        </a:p>
      </dgm:t>
    </dgm:pt>
    <dgm:pt modelId="{EF3082EC-8232-4DDB-ACE1-4840A2F752D8}" type="pres">
      <dgm:prSet presAssocID="{EABE5643-0B40-4783-83C9-D7AABE32CE5F}" presName="desTx" presStyleLbl="alignAccFollowNode1" presStyleIdx="0" presStyleCnt="3">
        <dgm:presLayoutVars>
          <dgm:bulletEnabled val="1"/>
        </dgm:presLayoutVars>
      </dgm:prSet>
      <dgm:spPr/>
      <dgm:t>
        <a:bodyPr/>
        <a:lstStyle/>
        <a:p>
          <a:endParaRPr lang="es-ES"/>
        </a:p>
      </dgm:t>
    </dgm:pt>
    <dgm:pt modelId="{56379F1B-B997-44E3-A41D-F6D6D0503C87}" type="pres">
      <dgm:prSet presAssocID="{C4993AF2-970B-41CF-BADA-E46A8866B5E4}" presName="space" presStyleCnt="0"/>
      <dgm:spPr/>
    </dgm:pt>
    <dgm:pt modelId="{B6C6D8ED-5710-4031-B114-E33DAF954666}" type="pres">
      <dgm:prSet presAssocID="{E7416DE6-5CC9-49C8-BBE7-C385D3CC9582}" presName="composite" presStyleCnt="0"/>
      <dgm:spPr/>
    </dgm:pt>
    <dgm:pt modelId="{617CC94E-63F6-4107-9814-093A2E751DBA}" type="pres">
      <dgm:prSet presAssocID="{E7416DE6-5CC9-49C8-BBE7-C385D3CC9582}" presName="parTx" presStyleLbl="alignNode1" presStyleIdx="1" presStyleCnt="3">
        <dgm:presLayoutVars>
          <dgm:chMax val="0"/>
          <dgm:chPref val="0"/>
          <dgm:bulletEnabled val="1"/>
        </dgm:presLayoutVars>
      </dgm:prSet>
      <dgm:spPr/>
      <dgm:t>
        <a:bodyPr/>
        <a:lstStyle/>
        <a:p>
          <a:endParaRPr lang="es-ES"/>
        </a:p>
      </dgm:t>
    </dgm:pt>
    <dgm:pt modelId="{79EFEFA0-DE0A-4E01-9D7B-0632A4768A43}" type="pres">
      <dgm:prSet presAssocID="{E7416DE6-5CC9-49C8-BBE7-C385D3CC9582}" presName="desTx" presStyleLbl="alignAccFollowNode1" presStyleIdx="1" presStyleCnt="3">
        <dgm:presLayoutVars>
          <dgm:bulletEnabled val="1"/>
        </dgm:presLayoutVars>
      </dgm:prSet>
      <dgm:spPr/>
      <dgm:t>
        <a:bodyPr/>
        <a:lstStyle/>
        <a:p>
          <a:endParaRPr lang="es-ES"/>
        </a:p>
      </dgm:t>
    </dgm:pt>
    <dgm:pt modelId="{F32D72E7-970F-47F4-AB25-CF3FAA0CA3C0}" type="pres">
      <dgm:prSet presAssocID="{F6103AC3-B82E-4900-8E5C-316271256EB9}" presName="space" presStyleCnt="0"/>
      <dgm:spPr/>
    </dgm:pt>
    <dgm:pt modelId="{4F809907-ACE4-4550-AE8D-F11DF5274E41}" type="pres">
      <dgm:prSet presAssocID="{DA859C93-AC97-49D3-9AA0-DFCD901A60C2}" presName="composite" presStyleCnt="0"/>
      <dgm:spPr/>
    </dgm:pt>
    <dgm:pt modelId="{BD3412B0-5C79-43AE-95F6-4B12DE880DE4}" type="pres">
      <dgm:prSet presAssocID="{DA859C93-AC97-49D3-9AA0-DFCD901A60C2}" presName="parTx" presStyleLbl="alignNode1" presStyleIdx="2" presStyleCnt="3">
        <dgm:presLayoutVars>
          <dgm:chMax val="0"/>
          <dgm:chPref val="0"/>
          <dgm:bulletEnabled val="1"/>
        </dgm:presLayoutVars>
      </dgm:prSet>
      <dgm:spPr/>
      <dgm:t>
        <a:bodyPr/>
        <a:lstStyle/>
        <a:p>
          <a:endParaRPr lang="es-ES"/>
        </a:p>
      </dgm:t>
    </dgm:pt>
    <dgm:pt modelId="{9660BD6E-14A9-4D48-BC78-71075097AFFF}" type="pres">
      <dgm:prSet presAssocID="{DA859C93-AC97-49D3-9AA0-DFCD901A60C2}" presName="desTx" presStyleLbl="alignAccFollowNode1" presStyleIdx="2" presStyleCnt="3">
        <dgm:presLayoutVars>
          <dgm:bulletEnabled val="1"/>
        </dgm:presLayoutVars>
      </dgm:prSet>
      <dgm:spPr/>
      <dgm:t>
        <a:bodyPr/>
        <a:lstStyle/>
        <a:p>
          <a:endParaRPr lang="es-ES"/>
        </a:p>
      </dgm:t>
    </dgm:pt>
  </dgm:ptLst>
  <dgm:cxnLst>
    <dgm:cxn modelId="{939BF57D-FA97-446F-9B2B-CAD1F7DA57C9}" srcId="{184E9B92-D4C0-4107-8FFB-C894EA58404B}" destId="{DA859C93-AC97-49D3-9AA0-DFCD901A60C2}" srcOrd="2" destOrd="0" parTransId="{582C7379-33FB-410E-A150-72E75D742956}" sibTransId="{906B60C1-8756-435D-8CCE-B9CBD5C8E02F}"/>
    <dgm:cxn modelId="{7CEBA5BA-D8BB-42DC-A8D8-552DBE81EA93}" srcId="{EABE5643-0B40-4783-83C9-D7AABE32CE5F}" destId="{161AA184-67F0-40A9-B314-4ED6DFD7F006}" srcOrd="0" destOrd="0" parTransId="{7B4FBD37-C15E-4180-80E3-0A4144705041}" sibTransId="{731E49CF-E142-458E-B8D1-19FA48C8966C}"/>
    <dgm:cxn modelId="{18EEE3BE-79D6-40D6-B8D1-FBED384F9EAC}" srcId="{E7416DE6-5CC9-49C8-BBE7-C385D3CC9582}" destId="{AE45C748-A01A-4156-993E-24FAA3080775}" srcOrd="0" destOrd="0" parTransId="{A118F096-929B-463C-9F57-3F229CD01327}" sibTransId="{3D0FD097-C163-4A94-8D2F-6DE6B477F744}"/>
    <dgm:cxn modelId="{5D0EC75E-4A0C-41EC-8863-34D81C88284F}" type="presOf" srcId="{161AA184-67F0-40A9-B314-4ED6DFD7F006}" destId="{EF3082EC-8232-4DDB-ACE1-4840A2F752D8}" srcOrd="0" destOrd="0" presId="urn:microsoft.com/office/officeart/2005/8/layout/hList1"/>
    <dgm:cxn modelId="{CB366492-B28A-4AE1-9978-7FF76C57F545}" srcId="{184E9B92-D4C0-4107-8FFB-C894EA58404B}" destId="{E7416DE6-5CC9-49C8-BBE7-C385D3CC9582}" srcOrd="1" destOrd="0" parTransId="{5C4B7043-5202-4D86-B648-990397963DFC}" sibTransId="{F6103AC3-B82E-4900-8E5C-316271256EB9}"/>
    <dgm:cxn modelId="{786F6186-FF43-40F9-8A41-3C7F2D80B55D}" type="presOf" srcId="{EF5EBF45-6EB2-4417-AC67-5A98A2D08B8A}" destId="{9660BD6E-14A9-4D48-BC78-71075097AFFF}" srcOrd="0" destOrd="0" presId="urn:microsoft.com/office/officeart/2005/8/layout/hList1"/>
    <dgm:cxn modelId="{5AEB921C-92CD-4143-9A6E-BB12CCC1C591}" type="presOf" srcId="{E7416DE6-5CC9-49C8-BBE7-C385D3CC9582}" destId="{617CC94E-63F6-4107-9814-093A2E751DBA}" srcOrd="0" destOrd="0" presId="urn:microsoft.com/office/officeart/2005/8/layout/hList1"/>
    <dgm:cxn modelId="{BCC9215F-28E8-4BDE-BFF8-624BF6BC6F75}" srcId="{184E9B92-D4C0-4107-8FFB-C894EA58404B}" destId="{EABE5643-0B40-4783-83C9-D7AABE32CE5F}" srcOrd="0" destOrd="0" parTransId="{D9074448-5C0E-499E-AD1B-E6EEDC8E8360}" sibTransId="{C4993AF2-970B-41CF-BADA-E46A8866B5E4}"/>
    <dgm:cxn modelId="{8F06ACF3-BA72-45B5-A494-433355D01473}" type="presOf" srcId="{184E9B92-D4C0-4107-8FFB-C894EA58404B}" destId="{E8A242C7-8D88-45F7-8AE4-B0B2FF4C7C95}" srcOrd="0" destOrd="0" presId="urn:microsoft.com/office/officeart/2005/8/layout/hList1"/>
    <dgm:cxn modelId="{F1A4BEE1-58C2-48A7-878C-0ED93B5F603E}" type="presOf" srcId="{AE45C748-A01A-4156-993E-24FAA3080775}" destId="{79EFEFA0-DE0A-4E01-9D7B-0632A4768A43}" srcOrd="0" destOrd="0" presId="urn:microsoft.com/office/officeart/2005/8/layout/hList1"/>
    <dgm:cxn modelId="{CA6C9A8A-2A36-442F-B4AF-3B7D3CE8024C}" type="presOf" srcId="{DA859C93-AC97-49D3-9AA0-DFCD901A60C2}" destId="{BD3412B0-5C79-43AE-95F6-4B12DE880DE4}" srcOrd="0" destOrd="0" presId="urn:microsoft.com/office/officeart/2005/8/layout/hList1"/>
    <dgm:cxn modelId="{9A780989-B18F-4BF8-8AAC-6A97FEC9B02B}" type="presOf" srcId="{EABE5643-0B40-4783-83C9-D7AABE32CE5F}" destId="{C524C1BF-AB4F-4D1B-A5BA-C5DB70D86206}" srcOrd="0" destOrd="0" presId="urn:microsoft.com/office/officeart/2005/8/layout/hList1"/>
    <dgm:cxn modelId="{2B828558-C7E4-4675-9591-2FD9F870A77E}" srcId="{DA859C93-AC97-49D3-9AA0-DFCD901A60C2}" destId="{EF5EBF45-6EB2-4417-AC67-5A98A2D08B8A}" srcOrd="0" destOrd="0" parTransId="{3E919F50-BAFF-4533-A18A-0A6997126F16}" sibTransId="{51782E0C-669C-4FDB-89CD-3001833D344A}"/>
    <dgm:cxn modelId="{B8919F74-4565-416C-BB5D-843254A029F0}" type="presParOf" srcId="{E8A242C7-8D88-45F7-8AE4-B0B2FF4C7C95}" destId="{F96DE83F-FA41-419A-BAB3-DEE4D9ACB8BA}" srcOrd="0" destOrd="0" presId="urn:microsoft.com/office/officeart/2005/8/layout/hList1"/>
    <dgm:cxn modelId="{D0D58BDD-161E-44B2-81E8-2073ED5E04E1}" type="presParOf" srcId="{F96DE83F-FA41-419A-BAB3-DEE4D9ACB8BA}" destId="{C524C1BF-AB4F-4D1B-A5BA-C5DB70D86206}" srcOrd="0" destOrd="0" presId="urn:microsoft.com/office/officeart/2005/8/layout/hList1"/>
    <dgm:cxn modelId="{BE1BB75B-A5C5-47D3-95F7-8BF9F3ED3A98}" type="presParOf" srcId="{F96DE83F-FA41-419A-BAB3-DEE4D9ACB8BA}" destId="{EF3082EC-8232-4DDB-ACE1-4840A2F752D8}" srcOrd="1" destOrd="0" presId="urn:microsoft.com/office/officeart/2005/8/layout/hList1"/>
    <dgm:cxn modelId="{59CCA94A-15B7-4573-89DA-E016AF3677C0}" type="presParOf" srcId="{E8A242C7-8D88-45F7-8AE4-B0B2FF4C7C95}" destId="{56379F1B-B997-44E3-A41D-F6D6D0503C87}" srcOrd="1" destOrd="0" presId="urn:microsoft.com/office/officeart/2005/8/layout/hList1"/>
    <dgm:cxn modelId="{AD920E99-45C8-4BCF-8D53-42906EC65594}" type="presParOf" srcId="{E8A242C7-8D88-45F7-8AE4-B0B2FF4C7C95}" destId="{B6C6D8ED-5710-4031-B114-E33DAF954666}" srcOrd="2" destOrd="0" presId="urn:microsoft.com/office/officeart/2005/8/layout/hList1"/>
    <dgm:cxn modelId="{0CD778B2-CC71-4BE9-B166-0C0DFF684242}" type="presParOf" srcId="{B6C6D8ED-5710-4031-B114-E33DAF954666}" destId="{617CC94E-63F6-4107-9814-093A2E751DBA}" srcOrd="0" destOrd="0" presId="urn:microsoft.com/office/officeart/2005/8/layout/hList1"/>
    <dgm:cxn modelId="{55FC50AA-D0D5-4C31-B9D6-03BAFC082706}" type="presParOf" srcId="{B6C6D8ED-5710-4031-B114-E33DAF954666}" destId="{79EFEFA0-DE0A-4E01-9D7B-0632A4768A43}" srcOrd="1" destOrd="0" presId="urn:microsoft.com/office/officeart/2005/8/layout/hList1"/>
    <dgm:cxn modelId="{3758ADD9-4A89-44CC-8DCE-B213893F05D4}" type="presParOf" srcId="{E8A242C7-8D88-45F7-8AE4-B0B2FF4C7C95}" destId="{F32D72E7-970F-47F4-AB25-CF3FAA0CA3C0}" srcOrd="3" destOrd="0" presId="urn:microsoft.com/office/officeart/2005/8/layout/hList1"/>
    <dgm:cxn modelId="{7828445F-7BFC-404A-B5D0-A80733FBE8B3}" type="presParOf" srcId="{E8A242C7-8D88-45F7-8AE4-B0B2FF4C7C95}" destId="{4F809907-ACE4-4550-AE8D-F11DF5274E41}" srcOrd="4" destOrd="0" presId="urn:microsoft.com/office/officeart/2005/8/layout/hList1"/>
    <dgm:cxn modelId="{BF46CB23-1A6A-4896-B770-FF6F7E5F736E}" type="presParOf" srcId="{4F809907-ACE4-4550-AE8D-F11DF5274E41}" destId="{BD3412B0-5C79-43AE-95F6-4B12DE880DE4}" srcOrd="0" destOrd="0" presId="urn:microsoft.com/office/officeart/2005/8/layout/hList1"/>
    <dgm:cxn modelId="{3A909CE7-5D65-4AFB-8471-2AF79368B469}" type="presParOf" srcId="{4F809907-ACE4-4550-AE8D-F11DF5274E41}" destId="{9660BD6E-14A9-4D48-BC78-71075097AFF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4C1BF-AB4F-4D1B-A5BA-C5DB70D86206}">
      <dsp:nvSpPr>
        <dsp:cNvPr id="0" name=""/>
        <dsp:cNvSpPr/>
      </dsp:nvSpPr>
      <dsp:spPr>
        <a:xfrm>
          <a:off x="3339" y="64999"/>
          <a:ext cx="325605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t>La Perspectiva de Género</a:t>
          </a:r>
        </a:p>
      </dsp:txBody>
      <dsp:txXfrm>
        <a:off x="3339" y="64999"/>
        <a:ext cx="3256059" cy="460800"/>
      </dsp:txXfrm>
    </dsp:sp>
    <dsp:sp modelId="{EF3082EC-8232-4DDB-ACE1-4840A2F752D8}">
      <dsp:nvSpPr>
        <dsp:cNvPr id="0" name=""/>
        <dsp:cNvSpPr/>
      </dsp:nvSpPr>
      <dsp:spPr>
        <a:xfrm>
          <a:off x="3339" y="525799"/>
          <a:ext cx="3256059" cy="38539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sz="1600" b="0" kern="1200" dirty="0">
              <a:solidFill>
                <a:schemeClr val="accent2">
                  <a:lumMod val="75000"/>
                </a:schemeClr>
              </a:solidFill>
            </a:rPr>
            <a:t>Método de análisis que busca eliminar las barreras y situaciones de desequilibrio que las construcciones históricas, sociales, culturales, políticas y jurídicas basadas en modelos patriarcales y estereotipos de género han creado en el acceso a los derechos. Se fundamenta en los objetos de los principales instrumentos internacionales sobre protección de los derechos de las mujeres, como la CEDAW y la Convención de Belém do Pará.</a:t>
          </a:r>
          <a:endParaRPr lang="es-MX" sz="1600" kern="1200" dirty="0">
            <a:solidFill>
              <a:schemeClr val="accent2">
                <a:lumMod val="75000"/>
              </a:schemeClr>
            </a:solidFill>
          </a:endParaRPr>
        </a:p>
      </dsp:txBody>
      <dsp:txXfrm>
        <a:off x="3339" y="525799"/>
        <a:ext cx="3256059" cy="3853980"/>
      </dsp:txXfrm>
    </dsp:sp>
    <dsp:sp modelId="{617CC94E-63F6-4107-9814-093A2E751DBA}">
      <dsp:nvSpPr>
        <dsp:cNvPr id="0" name=""/>
        <dsp:cNvSpPr/>
      </dsp:nvSpPr>
      <dsp:spPr>
        <a:xfrm>
          <a:off x="3715246" y="64999"/>
          <a:ext cx="325605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t>La Perspectiva Interseccional</a:t>
          </a:r>
        </a:p>
      </dsp:txBody>
      <dsp:txXfrm>
        <a:off x="3715246" y="64999"/>
        <a:ext cx="3256059" cy="460800"/>
      </dsp:txXfrm>
    </dsp:sp>
    <dsp:sp modelId="{79EFEFA0-DE0A-4E01-9D7B-0632A4768A43}">
      <dsp:nvSpPr>
        <dsp:cNvPr id="0" name=""/>
        <dsp:cNvSpPr/>
      </dsp:nvSpPr>
      <dsp:spPr>
        <a:xfrm>
          <a:off x="3715246" y="525799"/>
          <a:ext cx="3256059" cy="38539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sz="1600" b="0" kern="1200" dirty="0">
              <a:solidFill>
                <a:schemeClr val="accent2">
                  <a:lumMod val="75000"/>
                </a:schemeClr>
              </a:solidFill>
            </a:rPr>
            <a:t>Permite visualizar, analizar y entender las diferentes formas de opresión que pueden confluir en una persona derivado de sus rasgos de identidad subjetivos como el género, la discapacidad, la pertenencia étnica, la edad y otras condiciones sociales de opresión histórica y que producen un tipo de discriminación única. Este enfoque permite conocer y atender los efectos de la discriminación múltiple o interseccional que tienen un impacto diferenciado en los derechos humanos.</a:t>
          </a:r>
          <a:endParaRPr lang="es-MX" sz="1600" kern="1200" dirty="0">
            <a:solidFill>
              <a:schemeClr val="accent2">
                <a:lumMod val="75000"/>
              </a:schemeClr>
            </a:solidFill>
          </a:endParaRPr>
        </a:p>
      </dsp:txBody>
      <dsp:txXfrm>
        <a:off x="3715246" y="525799"/>
        <a:ext cx="3256059" cy="3853980"/>
      </dsp:txXfrm>
    </dsp:sp>
    <dsp:sp modelId="{BD3412B0-5C79-43AE-95F6-4B12DE880DE4}">
      <dsp:nvSpPr>
        <dsp:cNvPr id="0" name=""/>
        <dsp:cNvSpPr/>
      </dsp:nvSpPr>
      <dsp:spPr>
        <a:xfrm>
          <a:off x="7427154" y="64999"/>
          <a:ext cx="3256059" cy="4608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s-MX" sz="1600" kern="1200" dirty="0"/>
            <a:t>La Perspectiva Intercultural</a:t>
          </a:r>
        </a:p>
      </dsp:txBody>
      <dsp:txXfrm>
        <a:off x="7427154" y="64999"/>
        <a:ext cx="3256059" cy="460800"/>
      </dsp:txXfrm>
    </dsp:sp>
    <dsp:sp modelId="{9660BD6E-14A9-4D48-BC78-71075097AFFF}">
      <dsp:nvSpPr>
        <dsp:cNvPr id="0" name=""/>
        <dsp:cNvSpPr/>
      </dsp:nvSpPr>
      <dsp:spPr>
        <a:xfrm>
          <a:off x="7427154" y="525799"/>
          <a:ext cx="3256059" cy="385398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es-MX" sz="1600" b="0" kern="1200" dirty="0">
              <a:solidFill>
                <a:schemeClr val="accent2">
                  <a:lumMod val="75000"/>
                </a:schemeClr>
              </a:solidFill>
            </a:rPr>
            <a:t>La necesidad de aplicar esta perspectiva deviene del reconocimiento nacional e internacional en el Convenio 169 de la OIT sobre Pueblos Indígenas y Tribales y la Declaración de las ONU sobre los derechos de los pueblos indígenas, de las necesidades, derechos, organización y cosmovisión de pueblos y comunidades indígenas y tribales quienes históricamente han estado en situación de desventaja dentro de sistemas occidentales que invisibilizan sus visiones.</a:t>
          </a:r>
          <a:endParaRPr lang="es-MX" sz="1600" kern="1200" dirty="0">
            <a:solidFill>
              <a:schemeClr val="accent2">
                <a:lumMod val="75000"/>
              </a:schemeClr>
            </a:solidFill>
          </a:endParaRPr>
        </a:p>
      </dsp:txBody>
      <dsp:txXfrm>
        <a:off x="7427154" y="525799"/>
        <a:ext cx="3256059" cy="38539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558192"/>
          </a:xfrm>
          <a:prstGeom prst="rect">
            <a:avLst/>
          </a:prstGeom>
        </p:spPr>
        <p:txBody>
          <a:bodyPr vert="horz" lIns="103629" tIns="51814" rIns="103629" bIns="51814" rtlCol="0"/>
          <a:lstStyle>
            <a:lvl1pPr algn="l">
              <a:defRPr sz="1400"/>
            </a:lvl1pPr>
          </a:lstStyle>
          <a:p>
            <a:endParaRPr lang="es-CL"/>
          </a:p>
        </p:txBody>
      </p:sp>
      <p:sp>
        <p:nvSpPr>
          <p:cNvPr id="3" name="Marcador de fecha 2"/>
          <p:cNvSpPr>
            <a:spLocks noGrp="1"/>
          </p:cNvSpPr>
          <p:nvPr>
            <p:ph type="dt" idx="1"/>
          </p:nvPr>
        </p:nvSpPr>
        <p:spPr>
          <a:xfrm>
            <a:off x="3970938" y="0"/>
            <a:ext cx="3037840" cy="558192"/>
          </a:xfrm>
          <a:prstGeom prst="rect">
            <a:avLst/>
          </a:prstGeom>
        </p:spPr>
        <p:txBody>
          <a:bodyPr vert="horz" lIns="103629" tIns="51814" rIns="103629" bIns="51814" rtlCol="0"/>
          <a:lstStyle>
            <a:lvl1pPr algn="r">
              <a:defRPr sz="1400"/>
            </a:lvl1pPr>
          </a:lstStyle>
          <a:p>
            <a:fld id="{BC635174-0FB6-44A6-B10D-148CBC09A939}" type="datetimeFigureOut">
              <a:rPr lang="es-CL" smtClean="0"/>
              <a:t>26-06-2023</a:t>
            </a:fld>
            <a:endParaRPr lang="es-CL"/>
          </a:p>
        </p:txBody>
      </p:sp>
      <p:sp>
        <p:nvSpPr>
          <p:cNvPr id="4" name="Marcador de imagen de diapositiva 3"/>
          <p:cNvSpPr>
            <a:spLocks noGrp="1" noRot="1" noChangeAspect="1"/>
          </p:cNvSpPr>
          <p:nvPr>
            <p:ph type="sldImg" idx="2"/>
          </p:nvPr>
        </p:nvSpPr>
        <p:spPr>
          <a:xfrm>
            <a:off x="168275" y="1390650"/>
            <a:ext cx="6673850" cy="3754438"/>
          </a:xfrm>
          <a:prstGeom prst="rect">
            <a:avLst/>
          </a:prstGeom>
          <a:noFill/>
          <a:ln w="12700">
            <a:solidFill>
              <a:prstClr val="black"/>
            </a:solidFill>
          </a:ln>
        </p:spPr>
        <p:txBody>
          <a:bodyPr vert="horz" lIns="103629" tIns="51814" rIns="103629" bIns="51814" rtlCol="0" anchor="ctr"/>
          <a:lstStyle/>
          <a:p>
            <a:endParaRPr lang="es-CL"/>
          </a:p>
        </p:txBody>
      </p:sp>
      <p:sp>
        <p:nvSpPr>
          <p:cNvPr id="5" name="Marcador de notas 4"/>
          <p:cNvSpPr>
            <a:spLocks noGrp="1"/>
          </p:cNvSpPr>
          <p:nvPr>
            <p:ph type="body" sz="quarter" idx="3"/>
          </p:nvPr>
        </p:nvSpPr>
        <p:spPr>
          <a:xfrm>
            <a:off x="701040" y="5354002"/>
            <a:ext cx="5608320" cy="4380548"/>
          </a:xfrm>
          <a:prstGeom prst="rect">
            <a:avLst/>
          </a:prstGeom>
        </p:spPr>
        <p:txBody>
          <a:bodyPr vert="horz" lIns="103629" tIns="51814" rIns="103629" bIns="51814"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10567010"/>
            <a:ext cx="3037840" cy="558191"/>
          </a:xfrm>
          <a:prstGeom prst="rect">
            <a:avLst/>
          </a:prstGeom>
        </p:spPr>
        <p:txBody>
          <a:bodyPr vert="horz" lIns="103629" tIns="51814" rIns="103629" bIns="51814" rtlCol="0" anchor="b"/>
          <a:lstStyle>
            <a:lvl1pPr algn="l">
              <a:defRPr sz="1400"/>
            </a:lvl1pPr>
          </a:lstStyle>
          <a:p>
            <a:endParaRPr lang="es-CL"/>
          </a:p>
        </p:txBody>
      </p:sp>
      <p:sp>
        <p:nvSpPr>
          <p:cNvPr id="7" name="Marcador de número de diapositiva 6"/>
          <p:cNvSpPr>
            <a:spLocks noGrp="1"/>
          </p:cNvSpPr>
          <p:nvPr>
            <p:ph type="sldNum" sz="quarter" idx="5"/>
          </p:nvPr>
        </p:nvSpPr>
        <p:spPr>
          <a:xfrm>
            <a:off x="3970938" y="10567010"/>
            <a:ext cx="3037840" cy="558191"/>
          </a:xfrm>
          <a:prstGeom prst="rect">
            <a:avLst/>
          </a:prstGeom>
        </p:spPr>
        <p:txBody>
          <a:bodyPr vert="horz" lIns="103629" tIns="51814" rIns="103629" bIns="51814" rtlCol="0" anchor="b"/>
          <a:lstStyle>
            <a:lvl1pPr algn="r">
              <a:defRPr sz="1400"/>
            </a:lvl1pPr>
          </a:lstStyle>
          <a:p>
            <a:fld id="{C7792D53-BE95-4C88-8865-E1357BF151F4}" type="slidenum">
              <a:rPr lang="es-CL" smtClean="0"/>
              <a:t>‹Nº›</a:t>
            </a:fld>
            <a:endParaRPr lang="es-CL"/>
          </a:p>
        </p:txBody>
      </p:sp>
    </p:spTree>
    <p:extLst>
      <p:ext uri="{BB962C8B-B14F-4D97-AF65-F5344CB8AC3E}">
        <p14:creationId xmlns:p14="http://schemas.microsoft.com/office/powerpoint/2010/main" val="12194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203200" y="835025"/>
            <a:ext cx="7416800" cy="4171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701040" y="5284470"/>
            <a:ext cx="5608320" cy="5006340"/>
          </a:xfrm>
          <a:prstGeom prst="rect">
            <a:avLst/>
          </a:prstGeom>
        </p:spPr>
        <p:txBody>
          <a:bodyPr spcFirstLastPara="1" wrap="square" lIns="103612" tIns="103612" rIns="103612" bIns="103612" anchor="t" anchorCtr="0">
            <a:no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 Sólo México</a:t>
            </a:r>
            <a:r>
              <a:rPr lang="es-MX" baseline="0" dirty="0"/>
              <a:t> en los procedimientos de la carrera judicial aplica la acción afirmativa de discapacidad</a:t>
            </a:r>
            <a:endParaRPr lang="es-MX" dirty="0"/>
          </a:p>
          <a:p>
            <a:endParaRPr lang="es-MX" dirty="0"/>
          </a:p>
          <a:p>
            <a:r>
              <a:rPr lang="es-MX" dirty="0"/>
              <a:t>Ratificación;</a:t>
            </a:r>
            <a:r>
              <a:rPr lang="es-MX" baseline="0" dirty="0"/>
              <a:t> p66, p69</a:t>
            </a:r>
          </a:p>
          <a:p>
            <a:r>
              <a:rPr lang="es-MX" baseline="0" dirty="0"/>
              <a:t>Flexibilidad: p119</a:t>
            </a:r>
          </a:p>
          <a:p>
            <a:r>
              <a:rPr lang="es-MX" baseline="0" dirty="0"/>
              <a:t>Teletrabajo: p121 *</a:t>
            </a:r>
            <a:r>
              <a:rPr lang="es-MX" baseline="0" dirty="0" err="1"/>
              <a:t>colombia</a:t>
            </a:r>
            <a:r>
              <a:rPr lang="es-MX" baseline="0" dirty="0"/>
              <a:t> dice que no, pero en «otra modalidad» habla del trabajo en casa</a:t>
            </a:r>
          </a:p>
          <a:p>
            <a:endParaRPr lang="es-MX" baseline="0" dirty="0"/>
          </a:p>
          <a:p>
            <a:r>
              <a:rPr lang="es-MX" dirty="0"/>
              <a:t>incluir</a:t>
            </a:r>
            <a:r>
              <a:rPr lang="es-MX" baseline="0" dirty="0"/>
              <a:t> la lámina gráfica Ojo que hay que revisar la respuesta no aplica pues RRHH la marcó intencionalmente</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23</a:t>
            </a:fld>
            <a:endParaRPr lang="es-MX" dirty="0"/>
          </a:p>
        </p:txBody>
      </p:sp>
    </p:spTree>
    <p:extLst>
      <p:ext uri="{BB962C8B-B14F-4D97-AF65-F5344CB8AC3E}">
        <p14:creationId xmlns:p14="http://schemas.microsoft.com/office/powerpoint/2010/main" val="4097216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24</a:t>
            </a:fld>
            <a:endParaRPr lang="es-MX" dirty="0"/>
          </a:p>
        </p:txBody>
      </p:sp>
    </p:spTree>
    <p:extLst>
      <p:ext uri="{BB962C8B-B14F-4D97-AF65-F5344CB8AC3E}">
        <p14:creationId xmlns:p14="http://schemas.microsoft.com/office/powerpoint/2010/main" val="229157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p97</a:t>
            </a:r>
          </a:p>
          <a:p>
            <a:r>
              <a:rPr lang="es-MX" dirty="0"/>
              <a:t>p103</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25</a:t>
            </a:fld>
            <a:endParaRPr lang="es-MX" dirty="0"/>
          </a:p>
        </p:txBody>
      </p:sp>
    </p:spTree>
    <p:extLst>
      <p:ext uri="{BB962C8B-B14F-4D97-AF65-F5344CB8AC3E}">
        <p14:creationId xmlns:p14="http://schemas.microsoft.com/office/powerpoint/2010/main" val="1906712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P122</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26</a:t>
            </a:fld>
            <a:endParaRPr lang="es-MX" dirty="0"/>
          </a:p>
        </p:txBody>
      </p:sp>
    </p:spTree>
    <p:extLst>
      <p:ext uri="{BB962C8B-B14F-4D97-AF65-F5344CB8AC3E}">
        <p14:creationId xmlns:p14="http://schemas.microsoft.com/office/powerpoint/2010/main" val="1907710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P122</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27</a:t>
            </a:fld>
            <a:endParaRPr lang="es-MX" dirty="0"/>
          </a:p>
        </p:txBody>
      </p:sp>
    </p:spTree>
    <p:extLst>
      <p:ext uri="{BB962C8B-B14F-4D97-AF65-F5344CB8AC3E}">
        <p14:creationId xmlns:p14="http://schemas.microsoft.com/office/powerpoint/2010/main" val="577190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P122</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28</a:t>
            </a:fld>
            <a:endParaRPr lang="es-MX" dirty="0"/>
          </a:p>
        </p:txBody>
      </p:sp>
    </p:spTree>
    <p:extLst>
      <p:ext uri="{BB962C8B-B14F-4D97-AF65-F5344CB8AC3E}">
        <p14:creationId xmlns:p14="http://schemas.microsoft.com/office/powerpoint/2010/main" val="53252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a:t>P122</a:t>
            </a:r>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29</a:t>
            </a:fld>
            <a:endParaRPr lang="es-MX" dirty="0"/>
          </a:p>
        </p:txBody>
      </p:sp>
    </p:spTree>
    <p:extLst>
      <p:ext uri="{BB962C8B-B14F-4D97-AF65-F5344CB8AC3E}">
        <p14:creationId xmlns:p14="http://schemas.microsoft.com/office/powerpoint/2010/main" val="4139546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30</a:t>
            </a:fld>
            <a:endParaRPr lang="es-MX" dirty="0"/>
          </a:p>
        </p:txBody>
      </p:sp>
    </p:spTree>
    <p:extLst>
      <p:ext uri="{BB962C8B-B14F-4D97-AF65-F5344CB8AC3E}">
        <p14:creationId xmlns:p14="http://schemas.microsoft.com/office/powerpoint/2010/main" val="1458641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203200" y="835025"/>
            <a:ext cx="7416800" cy="4171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701040" y="5284470"/>
            <a:ext cx="5608320" cy="5006340"/>
          </a:xfrm>
          <a:prstGeom prst="rect">
            <a:avLst/>
          </a:prstGeom>
        </p:spPr>
        <p:txBody>
          <a:bodyPr spcFirstLastPara="1" wrap="square" lIns="103612" tIns="103612" rIns="103612" bIns="103612" anchor="t" anchorCtr="0">
            <a:noAutofit/>
          </a:bodyPr>
          <a:lstStyle/>
          <a:p>
            <a:endParaRPr dirty="0"/>
          </a:p>
        </p:txBody>
      </p:sp>
    </p:spTree>
    <p:extLst>
      <p:ext uri="{BB962C8B-B14F-4D97-AF65-F5344CB8AC3E}">
        <p14:creationId xmlns:p14="http://schemas.microsoft.com/office/powerpoint/2010/main" val="656220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203200" y="835025"/>
            <a:ext cx="7416800" cy="4171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701040" y="5284470"/>
            <a:ext cx="5608320" cy="5006340"/>
          </a:xfrm>
          <a:prstGeom prst="rect">
            <a:avLst/>
          </a:prstGeom>
        </p:spPr>
        <p:txBody>
          <a:bodyPr spcFirstLastPara="1" wrap="square" lIns="103612" tIns="103612" rIns="103612" bIns="103612" anchor="t" anchorCtr="0">
            <a:noAutofit/>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203200" y="835025"/>
            <a:ext cx="7416800" cy="4171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701040" y="5284470"/>
            <a:ext cx="5608320" cy="5006340"/>
          </a:xfrm>
          <a:prstGeom prst="rect">
            <a:avLst/>
          </a:prstGeom>
        </p:spPr>
        <p:txBody>
          <a:bodyPr spcFirstLastPara="1" wrap="square" lIns="103612" tIns="103612" rIns="103612" bIns="103612" anchor="t" anchorCtr="0">
            <a:noAutofit/>
          </a:bodyPr>
          <a:lstStyle/>
          <a:p>
            <a:endParaRPr dirty="0"/>
          </a:p>
        </p:txBody>
      </p:sp>
    </p:spTree>
    <p:extLst>
      <p:ext uri="{BB962C8B-B14F-4D97-AF65-F5344CB8AC3E}">
        <p14:creationId xmlns:p14="http://schemas.microsoft.com/office/powerpoint/2010/main" val="3117747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203200" y="835025"/>
            <a:ext cx="7416800" cy="41719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701040" y="5284470"/>
            <a:ext cx="5608320" cy="5006340"/>
          </a:xfrm>
          <a:prstGeom prst="rect">
            <a:avLst/>
          </a:prstGeom>
        </p:spPr>
        <p:txBody>
          <a:bodyPr spcFirstLastPara="1" wrap="square" lIns="103612" tIns="103612" rIns="103612" bIns="103612" anchor="t" anchorCtr="0">
            <a:noAutofit/>
          </a:bodyPr>
          <a:lstStyle/>
          <a:p>
            <a:endParaRPr/>
          </a:p>
        </p:txBody>
      </p:sp>
    </p:spTree>
    <p:extLst>
      <p:ext uri="{BB962C8B-B14F-4D97-AF65-F5344CB8AC3E}">
        <p14:creationId xmlns:p14="http://schemas.microsoft.com/office/powerpoint/2010/main" val="309125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68D1B38A-C1A6-45F6-B8B3-BED0DB25454A}" type="slidenum">
              <a:rPr lang="es-MX" smtClean="0"/>
              <a:t>18</a:t>
            </a:fld>
            <a:endParaRPr lang="es-MX" dirty="0"/>
          </a:p>
        </p:txBody>
      </p:sp>
    </p:spTree>
    <p:extLst>
      <p:ext uri="{BB962C8B-B14F-4D97-AF65-F5344CB8AC3E}">
        <p14:creationId xmlns:p14="http://schemas.microsoft.com/office/powerpoint/2010/main" val="3034731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solidFill>
                <a:srgbClr val="FF0000"/>
              </a:solidFill>
            </a:endParaRPr>
          </a:p>
        </p:txBody>
      </p:sp>
      <p:sp>
        <p:nvSpPr>
          <p:cNvPr id="4" name="3 Marcador de número de diapositiva"/>
          <p:cNvSpPr>
            <a:spLocks noGrp="1"/>
          </p:cNvSpPr>
          <p:nvPr>
            <p:ph type="sldNum" sz="quarter" idx="10"/>
          </p:nvPr>
        </p:nvSpPr>
        <p:spPr/>
        <p:txBody>
          <a:bodyPr/>
          <a:lstStyle/>
          <a:p>
            <a:fld id="{68D1B38A-C1A6-45F6-B8B3-BED0DB25454A}" type="slidenum">
              <a:rPr lang="es-MX" smtClean="0"/>
              <a:t>19</a:t>
            </a:fld>
            <a:endParaRPr lang="es-MX" dirty="0"/>
          </a:p>
        </p:txBody>
      </p:sp>
    </p:spTree>
    <p:extLst>
      <p:ext uri="{BB962C8B-B14F-4D97-AF65-F5344CB8AC3E}">
        <p14:creationId xmlns:p14="http://schemas.microsoft.com/office/powerpoint/2010/main" val="2863608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solidFill>
                <a:srgbClr val="FF0000"/>
              </a:solidFill>
            </a:endParaRPr>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20</a:t>
            </a:fld>
            <a:endParaRPr lang="es-MX" dirty="0"/>
          </a:p>
        </p:txBody>
      </p:sp>
    </p:spTree>
    <p:extLst>
      <p:ext uri="{BB962C8B-B14F-4D97-AF65-F5344CB8AC3E}">
        <p14:creationId xmlns:p14="http://schemas.microsoft.com/office/powerpoint/2010/main" val="201494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solidFill>
                <a:srgbClr val="FF0000"/>
              </a:solidFill>
            </a:endParaRPr>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21</a:t>
            </a:fld>
            <a:endParaRPr lang="es-MX" dirty="0"/>
          </a:p>
        </p:txBody>
      </p:sp>
    </p:spTree>
    <p:extLst>
      <p:ext uri="{BB962C8B-B14F-4D97-AF65-F5344CB8AC3E}">
        <p14:creationId xmlns:p14="http://schemas.microsoft.com/office/powerpoint/2010/main" val="4150206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solidFill>
                <a:srgbClr val="FF0000"/>
              </a:solidFill>
            </a:endParaRPr>
          </a:p>
        </p:txBody>
      </p:sp>
      <p:sp>
        <p:nvSpPr>
          <p:cNvPr id="4" name="3 Marcador de número de diapositiva"/>
          <p:cNvSpPr>
            <a:spLocks noGrp="1"/>
          </p:cNvSpPr>
          <p:nvPr>
            <p:ph type="sldNum" sz="quarter" idx="10"/>
          </p:nvPr>
        </p:nvSpPr>
        <p:spPr/>
        <p:txBody>
          <a:bodyPr/>
          <a:lstStyle/>
          <a:p>
            <a:fld id="{68D1B38A-C1A6-45F6-B8B3-BED0DB25454A}" type="slidenum">
              <a:rPr lang="es-MX" smtClean="0"/>
              <a:t>22</a:t>
            </a:fld>
            <a:endParaRPr lang="es-MX" dirty="0"/>
          </a:p>
        </p:txBody>
      </p:sp>
    </p:spTree>
    <p:extLst>
      <p:ext uri="{BB962C8B-B14F-4D97-AF65-F5344CB8AC3E}">
        <p14:creationId xmlns:p14="http://schemas.microsoft.com/office/powerpoint/2010/main" val="2100884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577706" y="11997833"/>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3674D37-F080-49EA-9BAC-B12F4B8DABF6}" type="datetimeFigureOut">
              <a:rPr lang="es-CL" smtClean="0"/>
              <a:t>26-06-2023</a:t>
            </a:fld>
            <a:endParaRPr lang="es-CL"/>
          </a:p>
        </p:txBody>
      </p:sp>
      <p:sp>
        <p:nvSpPr>
          <p:cNvPr id="5" name="Footer Placeholder 4"/>
          <p:cNvSpPr>
            <a:spLocks noGrp="1"/>
          </p:cNvSpPr>
          <p:nvPr>
            <p:ph type="ftr" sz="quarter" idx="11"/>
          </p:nvPr>
        </p:nvSpPr>
        <p:spPr/>
        <p:txBody>
          <a:bodyPr/>
          <a:lstStyle/>
          <a:p>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26" name="Imagen 4"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91239" y="5710841"/>
            <a:ext cx="15748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612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74D37-F080-49EA-9BAC-B12F4B8DABF6}" type="datetimeFigureOut">
              <a:rPr lang="es-CL" smtClean="0"/>
              <a:t>26-06-2023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21205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74D37-F080-49EA-9BAC-B12F4B8DABF6}" type="datetimeFigureOut">
              <a:rPr lang="es-CL" smtClean="0"/>
              <a:t>26-06-2023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2009668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07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159600" y="2111125"/>
            <a:ext cx="78728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ubTitle" idx="1"/>
          </p:nvPr>
        </p:nvSpPr>
        <p:spPr>
          <a:xfrm>
            <a:off x="2159600" y="3786747"/>
            <a:ext cx="78728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2pPr>
            <a:lvl3pPr lvl="2"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3pPr>
            <a:lvl4pPr lvl="3"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4pPr>
            <a:lvl5pPr lvl="4"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5pPr>
            <a:lvl6pPr lvl="5"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6pPr>
            <a:lvl7pPr lvl="6"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7pPr>
            <a:lvl8pPr lvl="7"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8pPr>
            <a:lvl9pPr lvl="8"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solidFill>
                  <a:srgbClr val="CCCCCC"/>
                </a:solidFill>
              </a:rPr>
              <a:pPr/>
              <a:t>‹Nº›</a:t>
            </a:fld>
            <a:endParaRPr lang="es-CL">
              <a:solidFill>
                <a:srgbClr val="CCCCCC"/>
              </a:solidFill>
            </a:endParaRPr>
          </a:p>
        </p:txBody>
      </p:sp>
    </p:spTree>
    <p:extLst>
      <p:ext uri="{BB962C8B-B14F-4D97-AF65-F5344CB8AC3E}">
        <p14:creationId xmlns:p14="http://schemas.microsoft.com/office/powerpoint/2010/main" val="419892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2159600" y="2111125"/>
            <a:ext cx="7872800" cy="1546400"/>
          </a:xfrm>
          <a:prstGeom prst="rect">
            <a:avLst/>
          </a:prstGeom>
        </p:spPr>
        <p:txBody>
          <a:bodyPr spcFirstLastPara="1" wrap="square" lIns="121897" tIns="121897" rIns="121897" bIns="121897" anchor="b"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5" name="Google Shape;15;p3"/>
          <p:cNvSpPr txBox="1">
            <a:spLocks noGrp="1"/>
          </p:cNvSpPr>
          <p:nvPr>
            <p:ph type="subTitle" idx="1"/>
          </p:nvPr>
        </p:nvSpPr>
        <p:spPr>
          <a:xfrm>
            <a:off x="2159600" y="3786747"/>
            <a:ext cx="7872800" cy="1046400"/>
          </a:xfrm>
          <a:prstGeom prst="rect">
            <a:avLst/>
          </a:prstGeom>
        </p:spPr>
        <p:txBody>
          <a:bodyPr spcFirstLastPara="1" wrap="square" lIns="121897" tIns="121897" rIns="121897" bIns="121897" anchor="t" anchorCtr="0">
            <a:noAutofit/>
          </a:bodyPr>
          <a:lstStyle>
            <a:lvl1pPr lvl="0" algn="ctr" rtl="0">
              <a:spcBef>
                <a:spcPts val="0"/>
              </a:spcBef>
              <a:spcAft>
                <a:spcPts val="0"/>
              </a:spcAft>
              <a:buClr>
                <a:srgbClr val="666666"/>
              </a:buClr>
              <a:buSzPts val="2000"/>
              <a:buFont typeface="Playfair Display"/>
              <a:buNone/>
              <a:defRPr i="1">
                <a:solidFill>
                  <a:srgbClr val="666666"/>
                </a:solidFill>
                <a:highlight>
                  <a:srgbClr val="F3F3F3"/>
                </a:highlight>
                <a:latin typeface="Playfair Display"/>
                <a:ea typeface="Playfair Display"/>
                <a:cs typeface="Playfair Display"/>
                <a:sym typeface="Playfair Display"/>
              </a:defRPr>
            </a:lvl1pPr>
            <a:lvl2pPr lvl="1"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2pPr>
            <a:lvl3pPr lvl="2"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3pPr>
            <a:lvl4pPr lvl="3"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4pPr>
            <a:lvl5pPr lvl="4"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5pPr>
            <a:lvl6pPr lvl="5"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6pPr>
            <a:lvl7pPr lvl="6"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7pPr>
            <a:lvl8pPr lvl="7"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8pPr>
            <a:lvl9pPr lvl="8" algn="ctr" rtl="0">
              <a:spcBef>
                <a:spcPts val="0"/>
              </a:spcBef>
              <a:spcAft>
                <a:spcPts val="0"/>
              </a:spcAft>
              <a:buClr>
                <a:srgbClr val="666666"/>
              </a:buClr>
              <a:buSzPts val="3000"/>
              <a:buFont typeface="Playfair Display"/>
              <a:buNone/>
              <a:defRPr sz="4000" i="1">
                <a:solidFill>
                  <a:srgbClr val="666666"/>
                </a:solidFill>
                <a:highlight>
                  <a:srgbClr val="F3F3F3"/>
                </a:highlight>
                <a:latin typeface="Playfair Display"/>
                <a:ea typeface="Playfair Display"/>
                <a:cs typeface="Playfair Display"/>
                <a:sym typeface="Playfair Display"/>
              </a:defRPr>
            </a:lvl9pPr>
          </a:lstStyle>
          <a:p>
            <a:endParaRPr/>
          </a:p>
        </p:txBody>
      </p:sp>
      <p:sp>
        <p:nvSpPr>
          <p:cNvPr id="16" name="Google Shape;16;p3"/>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solidFill>
                  <a:srgbClr val="CCCCCC"/>
                </a:solidFill>
              </a:rPr>
              <a:pPr/>
              <a:t>‹Nº›</a:t>
            </a:fld>
            <a:endParaRPr lang="es-CL">
              <a:solidFill>
                <a:srgbClr val="CCCCCC"/>
              </a:solidFill>
            </a:endParaRPr>
          </a:p>
        </p:txBody>
      </p:sp>
    </p:spTree>
    <p:extLst>
      <p:ext uri="{BB962C8B-B14F-4D97-AF65-F5344CB8AC3E}">
        <p14:creationId xmlns:p14="http://schemas.microsoft.com/office/powerpoint/2010/main" val="1648689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
        <p:cNvGrpSpPr/>
        <p:nvPr/>
      </p:nvGrpSpPr>
      <p:grpSpPr>
        <a:xfrm>
          <a:off x="0" y="0"/>
          <a:ext cx="0" cy="0"/>
          <a:chOff x="0" y="0"/>
          <a:chExt cx="0" cy="0"/>
        </a:xfrm>
      </p:grpSpPr>
      <p:sp>
        <p:nvSpPr>
          <p:cNvPr id="18" name="Google Shape;18;p4"/>
          <p:cNvSpPr/>
          <p:nvPr/>
        </p:nvSpPr>
        <p:spPr>
          <a:xfrm>
            <a:off x="5515000" y="1761857"/>
            <a:ext cx="1162000" cy="1158400"/>
          </a:xfrm>
          <a:prstGeom prst="ellipse">
            <a:avLst/>
          </a:prstGeom>
          <a:solidFill>
            <a:srgbClr val="EFEFEF"/>
          </a:solidFill>
          <a:ln>
            <a:noFill/>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19" name="Google Shape;19;p4"/>
          <p:cNvSpPr txBox="1">
            <a:spLocks noGrp="1"/>
          </p:cNvSpPr>
          <p:nvPr>
            <p:ph type="body" idx="1"/>
          </p:nvPr>
        </p:nvSpPr>
        <p:spPr>
          <a:xfrm>
            <a:off x="2212200" y="2882400"/>
            <a:ext cx="7767600" cy="1093200"/>
          </a:xfrm>
          <a:prstGeom prst="rect">
            <a:avLst/>
          </a:prstGeom>
        </p:spPr>
        <p:txBody>
          <a:bodyPr spcFirstLastPara="1" wrap="square" lIns="121897" tIns="121897" rIns="121897" bIns="121897" anchor="t" anchorCtr="0">
            <a:noAutofit/>
          </a:bodyPr>
          <a:lstStyle>
            <a:lvl1pPr marL="609585" lvl="0" indent="-474121" algn="ctr" rtl="0">
              <a:spcBef>
                <a:spcPts val="800"/>
              </a:spcBef>
              <a:spcAft>
                <a:spcPts val="0"/>
              </a:spcAft>
              <a:buSzPts val="2000"/>
              <a:buChar char="▣"/>
              <a:defRPr i="1"/>
            </a:lvl1pPr>
            <a:lvl2pPr marL="1219170" lvl="1" indent="-474121" algn="ctr" rtl="0">
              <a:spcBef>
                <a:spcPts val="0"/>
              </a:spcBef>
              <a:spcAft>
                <a:spcPts val="0"/>
              </a:spcAft>
              <a:buSzPts val="2000"/>
              <a:buChar char="○"/>
              <a:defRPr i="1"/>
            </a:lvl2pPr>
            <a:lvl3pPr marL="1828754" lvl="2" indent="-474121" algn="ctr" rtl="0">
              <a:spcBef>
                <a:spcPts val="0"/>
              </a:spcBef>
              <a:spcAft>
                <a:spcPts val="0"/>
              </a:spcAft>
              <a:buSzPts val="2000"/>
              <a:buChar char="■"/>
              <a:defRPr i="1"/>
            </a:lvl3pPr>
            <a:lvl4pPr marL="2438339" lvl="3" indent="-474121" algn="ctr" rtl="0">
              <a:spcBef>
                <a:spcPts val="0"/>
              </a:spcBef>
              <a:spcAft>
                <a:spcPts val="0"/>
              </a:spcAft>
              <a:buSzPts val="2000"/>
              <a:buChar char="●"/>
              <a:defRPr i="1"/>
            </a:lvl4pPr>
            <a:lvl5pPr marL="3047924" lvl="4" indent="-474121" algn="ctr" rtl="0">
              <a:spcBef>
                <a:spcPts val="0"/>
              </a:spcBef>
              <a:spcAft>
                <a:spcPts val="0"/>
              </a:spcAft>
              <a:buSzPts val="2000"/>
              <a:buChar char="○"/>
              <a:defRPr i="1"/>
            </a:lvl5pPr>
            <a:lvl6pPr marL="3657509" lvl="5" indent="-474121" algn="ctr" rtl="0">
              <a:spcBef>
                <a:spcPts val="0"/>
              </a:spcBef>
              <a:spcAft>
                <a:spcPts val="0"/>
              </a:spcAft>
              <a:buSzPts val="2000"/>
              <a:buChar char="■"/>
              <a:defRPr i="1"/>
            </a:lvl6pPr>
            <a:lvl7pPr marL="4267093" lvl="6" indent="-474121" algn="ctr" rtl="0">
              <a:spcBef>
                <a:spcPts val="0"/>
              </a:spcBef>
              <a:spcAft>
                <a:spcPts val="0"/>
              </a:spcAft>
              <a:buSzPts val="2000"/>
              <a:buChar char="●"/>
              <a:defRPr i="1"/>
            </a:lvl7pPr>
            <a:lvl8pPr marL="4876678" lvl="7" indent="-474121" algn="ctr" rtl="0">
              <a:spcBef>
                <a:spcPts val="0"/>
              </a:spcBef>
              <a:spcAft>
                <a:spcPts val="0"/>
              </a:spcAft>
              <a:buSzPts val="2000"/>
              <a:buChar char="○"/>
              <a:defRPr i="1"/>
            </a:lvl8pPr>
            <a:lvl9pPr marL="5486263" lvl="8" indent="-474121" algn="ctr">
              <a:spcBef>
                <a:spcPts val="0"/>
              </a:spcBef>
              <a:spcAft>
                <a:spcPts val="0"/>
              </a:spcAft>
              <a:buSzPts val="2000"/>
              <a:buChar char="■"/>
              <a:defRPr i="1"/>
            </a:lvl9pPr>
          </a:lstStyle>
          <a:p>
            <a:endParaRPr/>
          </a:p>
        </p:txBody>
      </p:sp>
      <p:sp>
        <p:nvSpPr>
          <p:cNvPr id="20" name="Google Shape;20;p4"/>
          <p:cNvSpPr txBox="1"/>
          <p:nvPr/>
        </p:nvSpPr>
        <p:spPr>
          <a:xfrm>
            <a:off x="4791200" y="1855900"/>
            <a:ext cx="2609600" cy="717600"/>
          </a:xfrm>
          <a:prstGeom prst="rect">
            <a:avLst/>
          </a:prstGeom>
          <a:noFill/>
          <a:ln>
            <a:noFill/>
          </a:ln>
        </p:spPr>
        <p:txBody>
          <a:bodyPr spcFirstLastPara="1" wrap="square" lIns="121897" tIns="121897" rIns="121897" bIns="121897" anchor="t" anchorCtr="0">
            <a:noAutofit/>
          </a:bodyPr>
          <a:lstStyle/>
          <a:p>
            <a:pPr algn="ctr">
              <a:buClr>
                <a:srgbClr val="000000"/>
              </a:buClr>
              <a:buFont typeface="Arial"/>
              <a:buNone/>
            </a:pPr>
            <a:r>
              <a:rPr lang="en" sz="8000" kern="0">
                <a:solidFill>
                  <a:srgbClr val="B7B7B7"/>
                </a:solidFill>
                <a:latin typeface="Playfair Display"/>
                <a:ea typeface="Playfair Display"/>
                <a:cs typeface="Playfair Display"/>
                <a:sym typeface="Playfair Display"/>
              </a:rPr>
              <a:t>“</a:t>
            </a:r>
            <a:endParaRPr sz="8000" kern="0">
              <a:solidFill>
                <a:srgbClr val="B7B7B7"/>
              </a:solidFill>
              <a:latin typeface="Playfair Display"/>
              <a:ea typeface="Playfair Display"/>
              <a:cs typeface="Playfair Display"/>
              <a:sym typeface="Playfair Display"/>
            </a:endParaRPr>
          </a:p>
        </p:txBody>
      </p:sp>
      <p:sp>
        <p:nvSpPr>
          <p:cNvPr id="21" name="Google Shape;21;p4"/>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CL" smtClean="0">
                <a:solidFill>
                  <a:srgbClr val="CCCCCC"/>
                </a:solidFill>
              </a:rPr>
              <a:pPr/>
              <a:t>‹Nº›</a:t>
            </a:fld>
            <a:endParaRPr lang="es-CL">
              <a:solidFill>
                <a:srgbClr val="CCCCCC"/>
              </a:solidFill>
            </a:endParaRPr>
          </a:p>
        </p:txBody>
      </p:sp>
    </p:spTree>
    <p:extLst>
      <p:ext uri="{BB962C8B-B14F-4D97-AF65-F5344CB8AC3E}">
        <p14:creationId xmlns:p14="http://schemas.microsoft.com/office/powerpoint/2010/main" val="3045886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18607" y="451075"/>
            <a:ext cx="11154800" cy="1016800"/>
          </a:xfrm>
          <a:prstGeom prst="rect">
            <a:avLst/>
          </a:prstGeom>
        </p:spPr>
        <p:txBody>
          <a:bodyPr spcFirstLastPara="1" wrap="square" lIns="121897" tIns="121897" rIns="121897" bIns="121897" anchor="ctr" anchorCtr="0">
            <a:noAutofit/>
          </a:bodyPr>
          <a:lstStyle>
            <a:lvl1pPr lvl="0">
              <a:spcBef>
                <a:spcPts val="0"/>
              </a:spcBef>
              <a:spcAft>
                <a:spcPts val="0"/>
              </a:spcAft>
              <a:buSzPts val="1600"/>
              <a:buNone/>
              <a:defRPr>
                <a:highlight>
                  <a:srgbClr val="F3F3F3"/>
                </a:highlight>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8" name="Google Shape;28;p6"/>
          <p:cNvSpPr txBox="1">
            <a:spLocks noGrp="1"/>
          </p:cNvSpPr>
          <p:nvPr>
            <p:ph type="body" idx="1"/>
          </p:nvPr>
        </p:nvSpPr>
        <p:spPr>
          <a:xfrm>
            <a:off x="1293616" y="1600200"/>
            <a:ext cx="4662000" cy="3927600"/>
          </a:xfrm>
          <a:prstGeom prst="rect">
            <a:avLst/>
          </a:prstGeom>
        </p:spPr>
        <p:txBody>
          <a:bodyPr spcFirstLastPara="1" wrap="square" lIns="121897" tIns="121897" rIns="121897" bIns="121897"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29" name="Google Shape;29;p6"/>
          <p:cNvSpPr txBox="1">
            <a:spLocks noGrp="1"/>
          </p:cNvSpPr>
          <p:nvPr>
            <p:ph type="body" idx="2"/>
          </p:nvPr>
        </p:nvSpPr>
        <p:spPr>
          <a:xfrm>
            <a:off x="6236384" y="1600200"/>
            <a:ext cx="4662000" cy="3927600"/>
          </a:xfrm>
          <a:prstGeom prst="rect">
            <a:avLst/>
          </a:prstGeom>
        </p:spPr>
        <p:txBody>
          <a:bodyPr spcFirstLastPara="1" wrap="square" lIns="121897" tIns="121897" rIns="121897" bIns="121897"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SzPts val="1800"/>
              <a:buChar char="■"/>
              <a:defRPr sz="2400"/>
            </a:lvl3pPr>
            <a:lvl4pPr marL="2438339" lvl="3" indent="-457189">
              <a:spcBef>
                <a:spcPts val="0"/>
              </a:spcBef>
              <a:spcAft>
                <a:spcPts val="0"/>
              </a:spcAft>
              <a:buSzPts val="1800"/>
              <a:buChar char="●"/>
              <a:defRPr sz="2400"/>
            </a:lvl4pPr>
            <a:lvl5pPr marL="3047924" lvl="4" indent="-457189">
              <a:spcBef>
                <a:spcPts val="0"/>
              </a:spcBef>
              <a:spcAft>
                <a:spcPts val="0"/>
              </a:spcAft>
              <a:buSzPts val="1800"/>
              <a:buChar char="○"/>
              <a:defRPr sz="2400"/>
            </a:lvl5pPr>
            <a:lvl6pPr marL="3657509" lvl="5" indent="-457189">
              <a:spcBef>
                <a:spcPts val="0"/>
              </a:spcBef>
              <a:spcAft>
                <a:spcPts val="0"/>
              </a:spcAft>
              <a:buSzPts val="1800"/>
              <a:buChar char="■"/>
              <a:defRPr sz="2400"/>
            </a:lvl6pPr>
            <a:lvl7pPr marL="4267093" lvl="6" indent="-457189">
              <a:spcBef>
                <a:spcPts val="0"/>
              </a:spcBef>
              <a:spcAft>
                <a:spcPts val="0"/>
              </a:spcAft>
              <a:buSzPts val="1800"/>
              <a:buChar char="●"/>
              <a:defRPr sz="2400"/>
            </a:lvl7pPr>
            <a:lvl8pPr marL="4876678" lvl="7" indent="-457189">
              <a:spcBef>
                <a:spcPts val="0"/>
              </a:spcBef>
              <a:spcAft>
                <a:spcPts val="0"/>
              </a:spcAft>
              <a:buSzPts val="1800"/>
              <a:buChar char="○"/>
              <a:defRPr sz="2400"/>
            </a:lvl8pPr>
            <a:lvl9pPr marL="5486263" lvl="8" indent="-457189">
              <a:spcBef>
                <a:spcPts val="0"/>
              </a:spcBef>
              <a:spcAft>
                <a:spcPts val="0"/>
              </a:spcAft>
              <a:buSzPts val="1800"/>
              <a:buChar char="■"/>
              <a:defRPr sz="2400"/>
            </a:lvl9pPr>
          </a:lstStyle>
          <a:p>
            <a:endParaRPr/>
          </a:p>
        </p:txBody>
      </p:sp>
      <p:sp>
        <p:nvSpPr>
          <p:cNvPr id="30" name="Google Shape;30;p6"/>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s-CL" smtClean="0">
                <a:solidFill>
                  <a:srgbClr val="CCCCCC"/>
                </a:solidFill>
              </a:rPr>
              <a:pPr/>
              <a:t>‹Nº›</a:t>
            </a:fld>
            <a:endParaRPr lang="es-CL">
              <a:solidFill>
                <a:srgbClr val="CCCCCC"/>
              </a:solidFill>
            </a:endParaRPr>
          </a:p>
        </p:txBody>
      </p:sp>
    </p:spTree>
    <p:extLst>
      <p:ext uri="{BB962C8B-B14F-4D97-AF65-F5344CB8AC3E}">
        <p14:creationId xmlns:p14="http://schemas.microsoft.com/office/powerpoint/2010/main" val="293655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74D37-F080-49EA-9BAC-B12F4B8DABF6}" type="datetimeFigureOut">
              <a:rPr lang="es-CL" smtClean="0"/>
              <a:t>26-06-2023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907275-2CE0-480E-9447-7236BBAE66CE}" type="slidenum">
              <a:rPr lang="es-CL" smtClean="0"/>
              <a:t>‹Nº›</a:t>
            </a:fld>
            <a:endParaRPr lang="es-CL" dirty="0"/>
          </a:p>
        </p:txBody>
      </p:sp>
      <p:sp>
        <p:nvSpPr>
          <p:cNvPr id="7" name="Slide Number Placeholder 5"/>
          <p:cNvSpPr txBox="1">
            <a:spLocks/>
          </p:cNvSpPr>
          <p:nvPr userDrawn="1"/>
        </p:nvSpPr>
        <p:spPr>
          <a:xfrm>
            <a:off x="9377916" y="6151876"/>
            <a:ext cx="1777764" cy="673034"/>
          </a:xfrm>
          <a:prstGeom prst="rect">
            <a:avLst/>
          </a:prstGeom>
          <a:solidFill>
            <a:schemeClr val="bg1"/>
          </a:solidFill>
        </p:spPr>
        <p:txBody>
          <a:bodyPr vert="horz" lIns="91440" tIns="45720" rIns="91440" bIns="45720" rtlCol="0" anchor="ctr"/>
          <a:lstStyle>
            <a:defPPr>
              <a:defRPr lang="es-CL"/>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907275-2CE0-480E-9447-7236BBAE66CE}" type="slidenum">
              <a:rPr lang="es-CL" smtClean="0"/>
              <a:pPr/>
              <a:t>‹Nº›</a:t>
            </a:fld>
            <a:endParaRPr lang="es-CL"/>
          </a:p>
        </p:txBody>
      </p:sp>
      <p:pic>
        <p:nvPicPr>
          <p:cNvPr id="10" name="Picture 16" descr="CUMBRE JUDICIAL IBEROAMERICANA (Parte 2) | Tribunal Supremo Popular de la  República de Cub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77916" y="6070785"/>
            <a:ext cx="1777764" cy="75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44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3674D37-F080-49EA-9BAC-B12F4B8DABF6}" type="datetimeFigureOut">
              <a:rPr lang="es-CL" smtClean="0"/>
              <a:t>26-06-2023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4907275-2CE0-480E-9447-7236BBAE66CE}" type="slidenum">
              <a:rPr lang="es-CL" smtClean="0"/>
              <a:t>‹Nº›</a:t>
            </a:fld>
            <a:endParaRPr lang="es-C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440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74D37-F080-49EA-9BAC-B12F4B8DABF6}" type="datetimeFigureOut">
              <a:rPr lang="es-CL" smtClean="0"/>
              <a:t>26-06-2023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a:xfrm>
            <a:off x="9367284" y="6145619"/>
            <a:ext cx="2062716" cy="712381"/>
          </a:xfrm>
          <a:solidFill>
            <a:schemeClr val="bg1"/>
          </a:solidFill>
        </p:spPr>
        <p:txBody>
          <a:bodyPr/>
          <a:lstStyle/>
          <a:p>
            <a:fld id="{84907275-2CE0-480E-9447-7236BBAE66CE}" type="slidenum">
              <a:rPr lang="es-CL" smtClean="0"/>
              <a:t>‹Nº›</a:t>
            </a:fld>
            <a:endParaRPr lang="es-CL"/>
          </a:p>
        </p:txBody>
      </p:sp>
      <p:pic>
        <p:nvPicPr>
          <p:cNvPr id="9" name="Imagen 4" descr="image0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11242" y="6247015"/>
            <a:ext cx="15748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63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74D37-F080-49EA-9BAC-B12F4B8DABF6}" type="datetimeFigureOut">
              <a:rPr lang="es-CL" smtClean="0"/>
              <a:t>26-06-2023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81011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74D37-F080-49EA-9BAC-B12F4B8DABF6}" type="datetimeFigureOut">
              <a:rPr lang="es-CL" smtClean="0"/>
              <a:t>26-06-2023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313045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674D37-F080-49EA-9BAC-B12F4B8DABF6}" type="datetimeFigureOut">
              <a:rPr lang="es-CL" smtClean="0"/>
              <a:t>26-06-2023</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271884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674D37-F080-49EA-9BAC-B12F4B8DABF6}" type="datetimeFigureOut">
              <a:rPr lang="es-CL" smtClean="0"/>
              <a:t>26-06-2023</a:t>
            </a:fld>
            <a:endParaRPr lang="es-C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907275-2CE0-480E-9447-7236BBAE66CE}" type="slidenum">
              <a:rPr lang="es-CL" smtClean="0"/>
              <a:t>‹Nº›</a:t>
            </a:fld>
            <a:endParaRPr lang="es-CL"/>
          </a:p>
        </p:txBody>
      </p:sp>
    </p:spTree>
    <p:extLst>
      <p:ext uri="{BB962C8B-B14F-4D97-AF65-F5344CB8AC3E}">
        <p14:creationId xmlns:p14="http://schemas.microsoft.com/office/powerpoint/2010/main" val="429105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3674D37-F080-49EA-9BAC-B12F4B8DABF6}" type="datetimeFigureOut">
              <a:rPr lang="es-CL" smtClean="0"/>
              <a:t>26-06-2023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4907275-2CE0-480E-9447-7236BBAE66CE}" type="slidenum">
              <a:rPr lang="es-CL" smtClean="0"/>
              <a:t>‹Nº›</a:t>
            </a:fld>
            <a:endParaRPr lang="es-CL"/>
          </a:p>
        </p:txBody>
      </p:sp>
    </p:spTree>
    <p:extLst>
      <p:ext uri="{BB962C8B-B14F-4D97-AF65-F5344CB8AC3E}">
        <p14:creationId xmlns:p14="http://schemas.microsoft.com/office/powerpoint/2010/main" val="2046654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674D37-F080-49EA-9BAC-B12F4B8DABF6}" type="datetimeFigureOut">
              <a:rPr lang="es-CL" smtClean="0"/>
              <a:t>26-06-2023</a:t>
            </a:fld>
            <a:endParaRPr lang="es-C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907275-2CE0-480E-9447-7236BBAE66CE}" type="slidenum">
              <a:rPr lang="es-CL" smtClean="0"/>
              <a:t>‹Nº›</a:t>
            </a:fld>
            <a:endParaRPr lang="es-C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41512"/>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66" r:id="rId12"/>
    <p:sldLayoutId id="2147483767"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96833" y="302100"/>
            <a:ext cx="11598400" cy="6253600"/>
          </a:xfrm>
          <a:prstGeom prst="rect">
            <a:avLst/>
          </a:prstGeom>
          <a:noFill/>
          <a:ln w="2857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7" name="Google Shape;7;p1"/>
          <p:cNvSpPr/>
          <p:nvPr/>
        </p:nvSpPr>
        <p:spPr>
          <a:xfrm>
            <a:off x="384000" y="384167"/>
            <a:ext cx="11423600" cy="6089600"/>
          </a:xfrm>
          <a:prstGeom prst="rect">
            <a:avLst/>
          </a:prstGeom>
          <a:noFill/>
          <a:ln w="9525" cap="flat" cmpd="sng">
            <a:solidFill>
              <a:srgbClr val="D9D9D9"/>
            </a:solidFill>
            <a:prstDash val="solid"/>
            <a:miter lim="8000"/>
            <a:headEnd type="none" w="sm" len="sm"/>
            <a:tailEnd type="none" w="sm" len="sm"/>
          </a:ln>
        </p:spPr>
        <p:txBody>
          <a:bodyPr spcFirstLastPara="1" wrap="square" lIns="121897" tIns="121897" rIns="121897" bIns="121897" anchor="ctr" anchorCtr="0">
            <a:noAutofit/>
          </a:bodyPr>
          <a:lstStyle/>
          <a:p>
            <a:pPr>
              <a:buClr>
                <a:srgbClr val="000000"/>
              </a:buClr>
              <a:buFont typeface="Arial"/>
              <a:buNone/>
            </a:pPr>
            <a:endParaRPr sz="1900" kern="0">
              <a:solidFill>
                <a:srgbClr val="000000"/>
              </a:solidFill>
              <a:cs typeface="Arial"/>
              <a:sym typeface="Arial"/>
            </a:endParaRPr>
          </a:p>
        </p:txBody>
      </p:sp>
      <p:sp>
        <p:nvSpPr>
          <p:cNvPr id="8" name="Google Shape;8;p1"/>
          <p:cNvSpPr txBox="1">
            <a:spLocks noGrp="1"/>
          </p:cNvSpPr>
          <p:nvPr>
            <p:ph type="title"/>
          </p:nvPr>
        </p:nvSpPr>
        <p:spPr>
          <a:xfrm>
            <a:off x="518607" y="451075"/>
            <a:ext cx="11154800" cy="10168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1pPr>
            <a:lvl2pPr lvl="1"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2pPr>
            <a:lvl3pPr lvl="2"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3pPr>
            <a:lvl4pPr lvl="3"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4pPr>
            <a:lvl5pPr lvl="4"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5pPr>
            <a:lvl6pPr lvl="5"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6pPr>
            <a:lvl7pPr lvl="6"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7pPr>
            <a:lvl8pPr lvl="7"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8pPr>
            <a:lvl9pPr lvl="8" algn="ctr">
              <a:spcBef>
                <a:spcPts val="0"/>
              </a:spcBef>
              <a:spcAft>
                <a:spcPts val="0"/>
              </a:spcAft>
              <a:buClr>
                <a:schemeClr val="dk1"/>
              </a:buClr>
              <a:buSzPts val="1600"/>
              <a:buFont typeface="Playfair Display"/>
              <a:buNone/>
              <a:defRPr sz="1600">
                <a:solidFill>
                  <a:schemeClr val="dk1"/>
                </a:solidFill>
                <a:latin typeface="Playfair Display"/>
                <a:ea typeface="Playfair Display"/>
                <a:cs typeface="Playfair Display"/>
                <a:sym typeface="Playfair Display"/>
              </a:defRPr>
            </a:lvl9pPr>
          </a:lstStyle>
          <a:p>
            <a:endParaRPr/>
          </a:p>
        </p:txBody>
      </p:sp>
      <p:sp>
        <p:nvSpPr>
          <p:cNvPr id="9" name="Google Shape;9;p1"/>
          <p:cNvSpPr txBox="1">
            <a:spLocks noGrp="1"/>
          </p:cNvSpPr>
          <p:nvPr>
            <p:ph type="body" idx="1"/>
          </p:nvPr>
        </p:nvSpPr>
        <p:spPr>
          <a:xfrm>
            <a:off x="1668800" y="1697300"/>
            <a:ext cx="8854400" cy="4090000"/>
          </a:xfrm>
          <a:prstGeom prst="rect">
            <a:avLst/>
          </a:prstGeom>
          <a:noFill/>
          <a:ln>
            <a:noFill/>
          </a:ln>
        </p:spPr>
        <p:txBody>
          <a:bodyPr spcFirstLastPara="1" wrap="square" lIns="121897" tIns="121897" rIns="121897" bIns="121897" anchor="t" anchorCtr="0">
            <a:noAutofit/>
          </a:bodyPr>
          <a:lstStyle>
            <a:lvl1pPr marL="457200" lvl="0" indent="-355600">
              <a:spcBef>
                <a:spcPts val="60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1pPr>
            <a:lvl2pPr marL="914400" lvl="1"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2pPr>
            <a:lvl3pPr marL="1371600" lvl="2"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3pPr>
            <a:lvl4pPr marL="1828800" lvl="3"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4pPr>
            <a:lvl5pPr marL="2286000" lvl="4"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5pPr>
            <a:lvl6pPr marL="2743200" lvl="5"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6pPr>
            <a:lvl7pPr marL="3200400" lvl="6"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7pPr>
            <a:lvl8pPr marL="3657600" lvl="7"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8pPr>
            <a:lvl9pPr marL="4114800" lvl="8" indent="-355600">
              <a:spcBef>
                <a:spcPts val="0"/>
              </a:spcBef>
              <a:spcAft>
                <a:spcPts val="0"/>
              </a:spcAft>
              <a:buClr>
                <a:schemeClr val="dk1"/>
              </a:buClr>
              <a:buSzPts val="2000"/>
              <a:buFont typeface="PT Serif"/>
              <a:buChar char="■"/>
              <a:defRPr sz="2000">
                <a:solidFill>
                  <a:schemeClr val="dk1"/>
                </a:solidFill>
                <a:latin typeface="PT Serif"/>
                <a:ea typeface="PT Serif"/>
                <a:cs typeface="PT Serif"/>
                <a:sym typeface="PT Serif"/>
              </a:defRPr>
            </a:lvl9pPr>
          </a:lstStyle>
          <a:p>
            <a:endParaRPr/>
          </a:p>
        </p:txBody>
      </p:sp>
      <p:sp>
        <p:nvSpPr>
          <p:cNvPr id="10" name="Google Shape;10;p1"/>
          <p:cNvSpPr txBox="1">
            <a:spLocks noGrp="1"/>
          </p:cNvSpPr>
          <p:nvPr>
            <p:ph type="sldNum" idx="12"/>
          </p:nvPr>
        </p:nvSpPr>
        <p:spPr>
          <a:xfrm>
            <a:off x="5730200" y="5893117"/>
            <a:ext cx="731600" cy="524800"/>
          </a:xfrm>
          <a:prstGeom prst="rect">
            <a:avLst/>
          </a:prstGeom>
          <a:noFill/>
          <a:ln>
            <a:noFill/>
          </a:ln>
        </p:spPr>
        <p:txBody>
          <a:bodyPr spcFirstLastPara="1" wrap="square" lIns="121897" tIns="121897" rIns="121897" bIns="121897" anchor="b" anchorCtr="0">
            <a:noAutofit/>
          </a:bodyPr>
          <a:lstStyle>
            <a:lvl1pPr lvl="0" algn="ctr">
              <a:buNone/>
              <a:defRPr sz="1500">
                <a:solidFill>
                  <a:schemeClr val="accent3"/>
                </a:solidFill>
                <a:latin typeface="PT Serif"/>
                <a:ea typeface="PT Serif"/>
                <a:cs typeface="PT Serif"/>
                <a:sym typeface="PT Serif"/>
              </a:defRPr>
            </a:lvl1pPr>
            <a:lvl2pPr lvl="1" algn="ctr">
              <a:buNone/>
              <a:defRPr sz="1500">
                <a:solidFill>
                  <a:schemeClr val="accent3"/>
                </a:solidFill>
                <a:latin typeface="PT Serif"/>
                <a:ea typeface="PT Serif"/>
                <a:cs typeface="PT Serif"/>
                <a:sym typeface="PT Serif"/>
              </a:defRPr>
            </a:lvl2pPr>
            <a:lvl3pPr lvl="2" algn="ctr">
              <a:buNone/>
              <a:defRPr sz="1500">
                <a:solidFill>
                  <a:schemeClr val="accent3"/>
                </a:solidFill>
                <a:latin typeface="PT Serif"/>
                <a:ea typeface="PT Serif"/>
                <a:cs typeface="PT Serif"/>
                <a:sym typeface="PT Serif"/>
              </a:defRPr>
            </a:lvl3pPr>
            <a:lvl4pPr lvl="3" algn="ctr">
              <a:buNone/>
              <a:defRPr sz="1500">
                <a:solidFill>
                  <a:schemeClr val="accent3"/>
                </a:solidFill>
                <a:latin typeface="PT Serif"/>
                <a:ea typeface="PT Serif"/>
                <a:cs typeface="PT Serif"/>
                <a:sym typeface="PT Serif"/>
              </a:defRPr>
            </a:lvl4pPr>
            <a:lvl5pPr lvl="4" algn="ctr">
              <a:buNone/>
              <a:defRPr sz="1500">
                <a:solidFill>
                  <a:schemeClr val="accent3"/>
                </a:solidFill>
                <a:latin typeface="PT Serif"/>
                <a:ea typeface="PT Serif"/>
                <a:cs typeface="PT Serif"/>
                <a:sym typeface="PT Serif"/>
              </a:defRPr>
            </a:lvl5pPr>
            <a:lvl6pPr lvl="5" algn="ctr">
              <a:buNone/>
              <a:defRPr sz="1500">
                <a:solidFill>
                  <a:schemeClr val="accent3"/>
                </a:solidFill>
                <a:latin typeface="PT Serif"/>
                <a:ea typeface="PT Serif"/>
                <a:cs typeface="PT Serif"/>
                <a:sym typeface="PT Serif"/>
              </a:defRPr>
            </a:lvl6pPr>
            <a:lvl7pPr lvl="6" algn="ctr">
              <a:buNone/>
              <a:defRPr sz="1500">
                <a:solidFill>
                  <a:schemeClr val="accent3"/>
                </a:solidFill>
                <a:latin typeface="PT Serif"/>
                <a:ea typeface="PT Serif"/>
                <a:cs typeface="PT Serif"/>
                <a:sym typeface="PT Serif"/>
              </a:defRPr>
            </a:lvl7pPr>
            <a:lvl8pPr lvl="7" algn="ctr">
              <a:buNone/>
              <a:defRPr sz="1500">
                <a:solidFill>
                  <a:schemeClr val="accent3"/>
                </a:solidFill>
                <a:latin typeface="PT Serif"/>
                <a:ea typeface="PT Serif"/>
                <a:cs typeface="PT Serif"/>
                <a:sym typeface="PT Serif"/>
              </a:defRPr>
            </a:lvl8pPr>
            <a:lvl9pPr lvl="8" algn="ctr">
              <a:buNone/>
              <a:defRPr sz="1500">
                <a:solidFill>
                  <a:schemeClr val="accent3"/>
                </a:solidFill>
                <a:latin typeface="PT Serif"/>
                <a:ea typeface="PT Serif"/>
                <a:cs typeface="PT Serif"/>
                <a:sym typeface="PT Serif"/>
              </a:defRPr>
            </a:lvl9pPr>
          </a:lstStyle>
          <a:p>
            <a:pPr>
              <a:buClr>
                <a:srgbClr val="000000"/>
              </a:buClr>
              <a:buFont typeface="Arial"/>
              <a:buNone/>
            </a:pPr>
            <a:fld id="{00000000-1234-1234-1234-123412341234}" type="slidenum">
              <a:rPr lang="es-CL" kern="0" smtClean="0">
                <a:solidFill>
                  <a:srgbClr val="CCCCCC"/>
                </a:solidFill>
              </a:rPr>
              <a:pPr>
                <a:buClr>
                  <a:srgbClr val="000000"/>
                </a:buClr>
                <a:buFont typeface="Arial"/>
                <a:buNone/>
              </a:pPr>
              <a:t>‹Nº›</a:t>
            </a:fld>
            <a:endParaRPr lang="es-CL" kern="0">
              <a:solidFill>
                <a:srgbClr val="CCCCCC"/>
              </a:solidFill>
            </a:endParaRPr>
          </a:p>
        </p:txBody>
      </p:sp>
    </p:spTree>
    <p:extLst>
      <p:ext uri="{BB962C8B-B14F-4D97-AF65-F5344CB8AC3E}">
        <p14:creationId xmlns:p14="http://schemas.microsoft.com/office/powerpoint/2010/main" val="853741797"/>
      </p:ext>
    </p:extLst>
  </p:cSld>
  <p:clrMap bg1="lt1" tx1="dk1" bg2="dk2" tx2="lt2" accent1="accent1" accent2="accent2" accent3="accent3" accent4="accent4" accent5="accent5" accent6="accent6" hlink="hlink" folHlink="folHlink"/>
  <p:sldLayoutIdLst>
    <p:sldLayoutId id="2147483761" r:id="rId1"/>
    <p:sldLayoutId id="2147483762" r:id="rId2"/>
    <p:sldLayoutId id="214748376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1.png"/><Relationship Id="rId18" Type="http://schemas.openxmlformats.org/officeDocument/2006/relationships/image" Target="../media/image19.png"/><Relationship Id="rId3" Type="http://schemas.openxmlformats.org/officeDocument/2006/relationships/image" Target="../media/image6.png"/><Relationship Id="rId21" Type="http://schemas.openxmlformats.org/officeDocument/2006/relationships/image" Target="../media/image22.png"/><Relationship Id="rId7" Type="http://schemas.openxmlformats.org/officeDocument/2006/relationships/image" Target="../media/image9.png"/><Relationship Id="rId12" Type="http://schemas.openxmlformats.org/officeDocument/2006/relationships/image" Target="../media/image10.png"/><Relationship Id="rId17" Type="http://schemas.openxmlformats.org/officeDocument/2006/relationships/image" Target="../media/image18.gif"/><Relationship Id="rId2" Type="http://schemas.openxmlformats.org/officeDocument/2006/relationships/notesSlide" Target="../notesSlides/notesSlide4.xml"/><Relationship Id="rId16" Type="http://schemas.openxmlformats.org/officeDocument/2006/relationships/image" Target="../media/image17.jpeg"/><Relationship Id="rId20"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jpeg"/><Relationship Id="rId11"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image" Target="../media/image16.jpeg"/><Relationship Id="rId10" Type="http://schemas.openxmlformats.org/officeDocument/2006/relationships/image" Target="../media/image5.png"/><Relationship Id="rId19" Type="http://schemas.openxmlformats.org/officeDocument/2006/relationships/image" Target="../media/image20.jpeg"/><Relationship Id="rId4" Type="http://schemas.openxmlformats.org/officeDocument/2006/relationships/image" Target="../media/image7.png"/><Relationship Id="rId9" Type="http://schemas.openxmlformats.org/officeDocument/2006/relationships/image" Target="../media/image14.png"/><Relationship Id="rId1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chart" Target="../charts/char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2.jpe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 Id="rId14"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l="19811" t="10206"/>
          <a:stretch/>
        </p:blipFill>
        <p:spPr>
          <a:xfrm>
            <a:off x="0" y="0"/>
            <a:ext cx="12707032" cy="7251700"/>
          </a:xfrm>
          <a:prstGeom prst="rect">
            <a:avLst/>
          </a:prstGeom>
        </p:spPr>
      </p:pic>
      <p:sp>
        <p:nvSpPr>
          <p:cNvPr id="76" name="Google Shape;76;p15"/>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p>
            <a:fld id="{00000000-1234-1234-1234-123412341234}" type="slidenum">
              <a:rPr lang="en"/>
              <a:pPr/>
              <a:t>1</a:t>
            </a:fld>
            <a:endParaRPr dirty="0"/>
          </a:p>
        </p:txBody>
      </p:sp>
      <p:sp>
        <p:nvSpPr>
          <p:cNvPr id="9" name="Título 1"/>
          <p:cNvSpPr txBox="1">
            <a:spLocks/>
          </p:cNvSpPr>
          <p:nvPr/>
        </p:nvSpPr>
        <p:spPr>
          <a:xfrm>
            <a:off x="3297831" y="1429408"/>
            <a:ext cx="5944576" cy="2375336"/>
          </a:xfrm>
          <a:prstGeom prst="rect">
            <a:avLst/>
          </a:prstGeom>
          <a:solidFill>
            <a:schemeClr val="bg1"/>
          </a:solidFill>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Cumbre Judicial Iberoamericana XXI Edición</a:t>
            </a:r>
          </a:p>
          <a:p>
            <a:pPr algn="ctr"/>
            <a:r>
              <a:rPr lang="es-MX" sz="1800" spc="-50" dirty="0">
                <a:solidFill>
                  <a:srgbClr val="002060"/>
                </a:solidFill>
                <a:highlight>
                  <a:srgbClr val="F3F3F3"/>
                </a:highlight>
                <a:latin typeface="Bahnschrift SemiCondensed" panose="020B0502040204020203" pitchFamily="34" charset="0"/>
                <a:ea typeface="Playfair Display"/>
                <a:cs typeface="Playfair Display"/>
              </a:rPr>
              <a:t>Segunda reunión preparatoria</a:t>
            </a:r>
            <a:endParaRPr lang="es-CL" sz="1800" spc="-50" dirty="0">
              <a:solidFill>
                <a:srgbClr val="002060"/>
              </a:solidFill>
              <a:highlight>
                <a:srgbClr val="F3F3F3"/>
              </a:highlight>
              <a:latin typeface="Bahnschrift SemiCondensed" panose="020B0502040204020203" pitchFamily="34" charset="0"/>
              <a:ea typeface="Playfair Display"/>
              <a:cs typeface="Playfair Display"/>
            </a:endParaRP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 </a:t>
            </a:r>
            <a:r>
              <a:rPr lang="es-CL" sz="2800" b="1" dirty="0">
                <a:solidFill>
                  <a:srgbClr val="002060"/>
                </a:solidFill>
                <a:latin typeface="Bahnschrift Light Condensed" panose="020B0502040204020203" pitchFamily="34" charset="0"/>
              </a:rPr>
              <a:t/>
            </a:r>
            <a:br>
              <a:rPr lang="es-CL" sz="2800" b="1" dirty="0">
                <a:solidFill>
                  <a:srgbClr val="002060"/>
                </a:solidFill>
                <a:latin typeface="Bahnschrift Light Condensed" panose="020B0502040204020203" pitchFamily="34" charset="0"/>
              </a:rPr>
            </a:br>
            <a:r>
              <a:rPr lang="es-CL" sz="2800" spc="-50" dirty="0">
                <a:solidFill>
                  <a:srgbClr val="002060"/>
                </a:solidFill>
                <a:highlight>
                  <a:srgbClr val="F3F3F3"/>
                </a:highlight>
                <a:latin typeface="Bahnschrift SemiCondensed" panose="020B0502040204020203" pitchFamily="34" charset="0"/>
                <a:ea typeface="Playfair Display"/>
                <a:cs typeface="Playfair Display"/>
              </a:rPr>
              <a:t>Por una carrera judicial </a:t>
            </a:r>
          </a:p>
          <a:p>
            <a:pPr algn="ctr"/>
            <a:r>
              <a:rPr lang="es-CL" sz="2800" spc="-50" dirty="0">
                <a:solidFill>
                  <a:srgbClr val="00B0F0"/>
                </a:solidFill>
                <a:highlight>
                  <a:srgbClr val="F3F3F3"/>
                </a:highlight>
                <a:latin typeface="Bahnschrift SemiCondensed" panose="020B0502040204020203" pitchFamily="34" charset="0"/>
                <a:ea typeface="Playfair Display"/>
                <a:cs typeface="Playfair Display"/>
              </a:rPr>
              <a:t>independiente y eficaz</a:t>
            </a:r>
          </a:p>
          <a:p>
            <a:pPr algn="ctr"/>
            <a:endParaRPr lang="es-CL" sz="2800" spc="-50" dirty="0">
              <a:solidFill>
                <a:srgbClr val="00B0F0"/>
              </a:solidFill>
              <a:highlight>
                <a:srgbClr val="F3F3F3"/>
              </a:highlight>
              <a:latin typeface="Bahnschrift SemiCondensed" panose="020B0502040204020203" pitchFamily="34" charset="0"/>
              <a:ea typeface="Playfair Display"/>
              <a:cs typeface="Playfair Display"/>
            </a:endParaRPr>
          </a:p>
        </p:txBody>
      </p:sp>
      <p:sp>
        <p:nvSpPr>
          <p:cNvPr id="6" name="Título 1"/>
          <p:cNvSpPr txBox="1">
            <a:spLocks/>
          </p:cNvSpPr>
          <p:nvPr/>
        </p:nvSpPr>
        <p:spPr>
          <a:xfrm>
            <a:off x="3373898" y="6417916"/>
            <a:ext cx="5944576" cy="297973"/>
          </a:xfrm>
          <a:prstGeom prst="rect">
            <a:avLst/>
          </a:prstGeom>
          <a:noFill/>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CL" sz="1800" spc="-50" dirty="0">
              <a:solidFill>
                <a:srgbClr val="002060"/>
              </a:solidFill>
              <a:highlight>
                <a:srgbClr val="F3F3F3"/>
              </a:highlight>
              <a:latin typeface="Bahnschrift SemiCondensed" panose="020B0502040204020203" pitchFamily="34" charset="0"/>
              <a:ea typeface="Playfair Display"/>
              <a:cs typeface="Playfair Display"/>
            </a:endParaRP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Santa cruz de la sierra, Bolivia</a:t>
            </a: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28, 29 y 30 junio de 2023</a:t>
            </a:r>
          </a:p>
        </p:txBody>
      </p:sp>
    </p:spTree>
    <p:extLst>
      <p:ext uri="{BB962C8B-B14F-4D97-AF65-F5344CB8AC3E}">
        <p14:creationId xmlns:p14="http://schemas.microsoft.com/office/powerpoint/2010/main" val="1398963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121793" y="1829169"/>
            <a:ext cx="3948906" cy="3948906"/>
            <a:chOff x="3669109" y="734880"/>
            <a:chExt cx="3948906" cy="3948906"/>
          </a:xfrm>
          <a:solidFill>
            <a:srgbClr val="E26510"/>
          </a:solidFill>
        </p:grpSpPr>
        <p:sp>
          <p:nvSpPr>
            <p:cNvPr id="3" name="Elipse 2"/>
            <p:cNvSpPr/>
            <p:nvPr/>
          </p:nvSpPr>
          <p:spPr>
            <a:xfrm>
              <a:off x="3669109" y="734880"/>
              <a:ext cx="3948906" cy="394890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Elipse 4"/>
            <p:cNvSpPr txBox="1"/>
            <p:nvPr/>
          </p:nvSpPr>
          <p:spPr>
            <a:xfrm>
              <a:off x="4247413" y="1313184"/>
              <a:ext cx="2792298" cy="27922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ES" sz="4000" dirty="0"/>
                <a:t>Cuestionario</a:t>
              </a:r>
              <a:endParaRPr lang="es-ES" sz="4000" kern="1200" dirty="0"/>
            </a:p>
          </p:txBody>
        </p:sp>
      </p:grpSp>
      <p:grpSp>
        <p:nvGrpSpPr>
          <p:cNvPr id="5" name="Grupo 4"/>
          <p:cNvGrpSpPr/>
          <p:nvPr/>
        </p:nvGrpSpPr>
        <p:grpSpPr>
          <a:xfrm>
            <a:off x="7219887" y="902933"/>
            <a:ext cx="2584053" cy="2530156"/>
            <a:chOff x="3669109" y="734880"/>
            <a:chExt cx="3948906" cy="3948906"/>
          </a:xfrm>
          <a:solidFill>
            <a:srgbClr val="41958D"/>
          </a:solidFill>
        </p:grpSpPr>
        <p:sp>
          <p:nvSpPr>
            <p:cNvPr id="6" name="Elipse 5"/>
            <p:cNvSpPr/>
            <p:nvPr/>
          </p:nvSpPr>
          <p:spPr>
            <a:xfrm>
              <a:off x="3669109" y="734880"/>
              <a:ext cx="3948906" cy="394890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Elipse 4"/>
            <p:cNvSpPr txBox="1"/>
            <p:nvPr/>
          </p:nvSpPr>
          <p:spPr>
            <a:xfrm>
              <a:off x="4247413" y="1313184"/>
              <a:ext cx="2792298" cy="27922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a:p>
          </p:txBody>
        </p:sp>
      </p:grpSp>
      <p:grpSp>
        <p:nvGrpSpPr>
          <p:cNvPr id="8" name="Grupo 7"/>
          <p:cNvGrpSpPr/>
          <p:nvPr/>
        </p:nvGrpSpPr>
        <p:grpSpPr>
          <a:xfrm>
            <a:off x="7294571" y="3803622"/>
            <a:ext cx="2584053" cy="2530156"/>
            <a:chOff x="3669109" y="734880"/>
            <a:chExt cx="3948906" cy="3948906"/>
          </a:xfrm>
          <a:solidFill>
            <a:srgbClr val="41958D"/>
          </a:solidFill>
        </p:grpSpPr>
        <p:sp>
          <p:nvSpPr>
            <p:cNvPr id="9" name="Elipse 8"/>
            <p:cNvSpPr/>
            <p:nvPr/>
          </p:nvSpPr>
          <p:spPr>
            <a:xfrm>
              <a:off x="3669109" y="734880"/>
              <a:ext cx="3948906" cy="3948906"/>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Elipse 4"/>
            <p:cNvSpPr txBox="1"/>
            <p:nvPr/>
          </p:nvSpPr>
          <p:spPr>
            <a:xfrm>
              <a:off x="4247413" y="1313184"/>
              <a:ext cx="2792298" cy="27922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s-ES" sz="6500" kern="1200"/>
            </a:p>
          </p:txBody>
        </p:sp>
      </p:grpSp>
      <p:sp>
        <p:nvSpPr>
          <p:cNvPr id="12" name="CuadroTexto 11"/>
          <p:cNvSpPr txBox="1"/>
          <p:nvPr/>
        </p:nvSpPr>
        <p:spPr>
          <a:xfrm>
            <a:off x="7294571" y="1595048"/>
            <a:ext cx="2434683" cy="923330"/>
          </a:xfrm>
          <a:prstGeom prst="rect">
            <a:avLst/>
          </a:prstGeom>
          <a:noFill/>
        </p:spPr>
        <p:txBody>
          <a:bodyPr wrap="square" rtlCol="0">
            <a:spAutoFit/>
          </a:bodyPr>
          <a:lstStyle/>
          <a:p>
            <a:pPr algn="ctr"/>
            <a:r>
              <a:rPr lang="es-MX" b="1" dirty="0">
                <a:solidFill>
                  <a:schemeClr val="bg1"/>
                </a:solidFill>
              </a:rPr>
              <a:t>Recomendaciones de Buenas Prácticas de carrera judicial</a:t>
            </a:r>
            <a:endParaRPr lang="es-CL" dirty="0">
              <a:solidFill>
                <a:schemeClr val="bg1"/>
              </a:solidFill>
            </a:endParaRPr>
          </a:p>
        </p:txBody>
      </p:sp>
      <p:sp>
        <p:nvSpPr>
          <p:cNvPr id="13" name="CuadroTexto 12"/>
          <p:cNvSpPr txBox="1"/>
          <p:nvPr/>
        </p:nvSpPr>
        <p:spPr>
          <a:xfrm>
            <a:off x="7369257" y="4277008"/>
            <a:ext cx="2434683" cy="1200329"/>
          </a:xfrm>
          <a:prstGeom prst="rect">
            <a:avLst/>
          </a:prstGeom>
          <a:noFill/>
        </p:spPr>
        <p:txBody>
          <a:bodyPr wrap="square" rtlCol="0">
            <a:spAutoFit/>
          </a:bodyPr>
          <a:lstStyle/>
          <a:p>
            <a:pPr algn="ctr"/>
            <a:r>
              <a:rPr lang="es-CL" b="1" dirty="0">
                <a:solidFill>
                  <a:schemeClr val="bg1"/>
                </a:solidFill>
              </a:rPr>
              <a:t>Guía de buenas prácticas en materia de inclusión e </a:t>
            </a:r>
            <a:r>
              <a:rPr lang="es-CL" b="1" dirty="0" err="1">
                <a:solidFill>
                  <a:schemeClr val="bg1"/>
                </a:solidFill>
              </a:rPr>
              <a:t>interseccionalidad</a:t>
            </a:r>
            <a:endParaRPr lang="es-CL" b="1" dirty="0">
              <a:solidFill>
                <a:schemeClr val="bg1"/>
              </a:solidFill>
            </a:endParaRPr>
          </a:p>
        </p:txBody>
      </p:sp>
      <p:sp>
        <p:nvSpPr>
          <p:cNvPr id="14" name="Flecha derecha 13"/>
          <p:cNvSpPr/>
          <p:nvPr/>
        </p:nvSpPr>
        <p:spPr>
          <a:xfrm>
            <a:off x="5721678" y="3190305"/>
            <a:ext cx="1115122" cy="122663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CuadroTexto 10"/>
          <p:cNvSpPr txBox="1"/>
          <p:nvPr/>
        </p:nvSpPr>
        <p:spPr>
          <a:xfrm>
            <a:off x="1606078" y="847520"/>
            <a:ext cx="3074688" cy="461665"/>
          </a:xfrm>
          <a:prstGeom prst="rect">
            <a:avLst/>
          </a:prstGeom>
          <a:noFill/>
        </p:spPr>
        <p:txBody>
          <a:bodyPr wrap="none" rtlCol="0">
            <a:spAutoFit/>
          </a:bodyPr>
          <a:lstStyle/>
          <a:p>
            <a:r>
              <a:rPr lang="es-MX" sz="2400" b="1" dirty="0">
                <a:solidFill>
                  <a:srgbClr val="CC6600"/>
                </a:solidFill>
              </a:rPr>
              <a:t>Fuente de Información</a:t>
            </a:r>
            <a:endParaRPr lang="es-CL" sz="2400" b="1" dirty="0">
              <a:solidFill>
                <a:srgbClr val="CC6600"/>
              </a:solidFill>
            </a:endParaRPr>
          </a:p>
        </p:txBody>
      </p:sp>
      <p:sp>
        <p:nvSpPr>
          <p:cNvPr id="15" name="CuadroTexto 14"/>
          <p:cNvSpPr txBox="1"/>
          <p:nvPr/>
        </p:nvSpPr>
        <p:spPr>
          <a:xfrm>
            <a:off x="6973844" y="182360"/>
            <a:ext cx="3592778" cy="461665"/>
          </a:xfrm>
          <a:prstGeom prst="rect">
            <a:avLst/>
          </a:prstGeom>
          <a:noFill/>
        </p:spPr>
        <p:txBody>
          <a:bodyPr wrap="none" rtlCol="0">
            <a:spAutoFit/>
          </a:bodyPr>
          <a:lstStyle/>
          <a:p>
            <a:r>
              <a:rPr lang="es-MX" sz="2400" b="1" dirty="0">
                <a:solidFill>
                  <a:schemeClr val="accent6">
                    <a:lumMod val="75000"/>
                  </a:schemeClr>
                </a:solidFill>
              </a:rPr>
              <a:t>Productos Comprometidos</a:t>
            </a:r>
            <a:endParaRPr lang="es-CL" sz="2400" b="1" dirty="0">
              <a:solidFill>
                <a:schemeClr val="accent6">
                  <a:lumMod val="75000"/>
                </a:schemeClr>
              </a:solidFill>
            </a:endParaRPr>
          </a:p>
        </p:txBody>
      </p:sp>
    </p:spTree>
    <p:extLst>
      <p:ext uri="{BB962C8B-B14F-4D97-AF65-F5344CB8AC3E}">
        <p14:creationId xmlns:p14="http://schemas.microsoft.com/office/powerpoint/2010/main" val="51815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rgbClr val="E26510"/>
                </a:solidFill>
                <a:latin typeface="Impact" panose="020B0806030902050204" pitchFamily="34" charset="0"/>
              </a:rPr>
              <a:t>Cuestionario</a:t>
            </a:r>
            <a:endParaRPr lang="es-CL" dirty="0">
              <a:solidFill>
                <a:srgbClr val="E26510"/>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Clr>
                <a:srgbClr val="1CADE4"/>
              </a:buClr>
              <a:buFont typeface="+mj-lt"/>
              <a:buAutoNum type="arabicPeriod"/>
              <a:defRPr/>
            </a:pPr>
            <a:r>
              <a:rPr lang="es-ES" sz="2400" b="1" dirty="0">
                <a:solidFill>
                  <a:schemeClr val="bg1">
                    <a:lumMod val="50000"/>
                  </a:schemeClr>
                </a:solidFill>
              </a:rPr>
              <a:t>SELECCIÓN INICIAL DE JUECES Y JUEZAS</a:t>
            </a:r>
            <a:endParaRPr lang="es-CL" sz="2400" b="1" dirty="0">
              <a:solidFill>
                <a:schemeClr val="bg1">
                  <a:lumMod val="50000"/>
                </a:schemeClr>
              </a:solidFill>
            </a:endParaRPr>
          </a:p>
          <a:p>
            <a:pPr marL="457200" lvl="0" indent="-457200" algn="just">
              <a:buClr>
                <a:srgbClr val="1CADE4"/>
              </a:buClr>
              <a:buFont typeface="+mj-lt"/>
              <a:buAutoNum type="arabicPeriod"/>
              <a:defRPr/>
            </a:pPr>
            <a:r>
              <a:rPr lang="es-ES" sz="2400" b="1" dirty="0">
                <a:solidFill>
                  <a:schemeClr val="bg1">
                    <a:lumMod val="50000"/>
                  </a:schemeClr>
                </a:solidFill>
              </a:rPr>
              <a:t>RATIFICACIÓN DE JUECES Y JUEZAS</a:t>
            </a:r>
            <a:endParaRPr lang="es-MX" sz="2400" dirty="0">
              <a:solidFill>
                <a:schemeClr val="bg1">
                  <a:lumMod val="50000"/>
                </a:schemeClr>
              </a:solidFill>
            </a:endParaRPr>
          </a:p>
          <a:p>
            <a:pPr marL="457200" lvl="0" indent="-457200" algn="just">
              <a:buClr>
                <a:srgbClr val="1CADE4"/>
              </a:buClr>
              <a:buFont typeface="+mj-lt"/>
              <a:buAutoNum type="arabicPeriod"/>
              <a:defRPr/>
            </a:pPr>
            <a:r>
              <a:rPr lang="es-ES" sz="2400" b="1" dirty="0">
                <a:solidFill>
                  <a:schemeClr val="bg1">
                    <a:lumMod val="50000"/>
                  </a:schemeClr>
                </a:solidFill>
              </a:rPr>
              <a:t>PROMOCIÓN Y ASCENSO DE JUECES Y JUEZAS</a:t>
            </a:r>
            <a:endParaRPr lang="es-MX" sz="2400" dirty="0">
              <a:solidFill>
                <a:schemeClr val="bg1">
                  <a:lumMod val="50000"/>
                </a:schemeClr>
              </a:solidFill>
            </a:endParaRPr>
          </a:p>
          <a:p>
            <a:pPr marL="457200" lvl="0" indent="-457200" algn="just">
              <a:buClr>
                <a:srgbClr val="1CADE4"/>
              </a:buClr>
              <a:buFont typeface="+mj-lt"/>
              <a:buAutoNum type="arabicPeriod"/>
              <a:defRPr/>
            </a:pPr>
            <a:r>
              <a:rPr lang="es-ES" sz="2400" b="1" dirty="0">
                <a:solidFill>
                  <a:schemeClr val="bg1">
                    <a:lumMod val="50000"/>
                  </a:schemeClr>
                </a:solidFill>
              </a:rPr>
              <a:t>CONDICIONES LABORALES Y FLEXIBILIDAD</a:t>
            </a:r>
            <a:r>
              <a:rPr lang="es-MX" sz="2400" dirty="0">
                <a:solidFill>
                  <a:schemeClr val="bg1">
                    <a:lumMod val="50000"/>
                  </a:schemeClr>
                </a:solidFill>
              </a:rPr>
              <a:t> </a:t>
            </a:r>
          </a:p>
          <a:p>
            <a:pPr marL="457200" indent="-457200" algn="just">
              <a:buClr>
                <a:srgbClr val="1CADE4"/>
              </a:buClr>
              <a:buFont typeface="+mj-lt"/>
              <a:buAutoNum type="arabicPeriod"/>
              <a:defRPr/>
            </a:pPr>
            <a:r>
              <a:rPr lang="es-ES" sz="2400" b="1" dirty="0">
                <a:solidFill>
                  <a:schemeClr val="bg1">
                    <a:lumMod val="50000"/>
                  </a:schemeClr>
                </a:solidFill>
              </a:rPr>
              <a:t>BUENAS PRÁCTICAS EN MATERIA DE INCLUSIÓN E INTERSECCIONALIDAD EN LA CARRERA JUDICIAL</a:t>
            </a:r>
            <a:endParaRPr lang="es-CL" sz="2400" dirty="0">
              <a:solidFill>
                <a:schemeClr val="bg1">
                  <a:lumMod val="50000"/>
                </a:schemeClr>
              </a:solidFill>
            </a:endParaRPr>
          </a:p>
          <a:p>
            <a:pPr marL="457200" indent="-457200" algn="just">
              <a:buClr>
                <a:srgbClr val="1CADE4"/>
              </a:buClr>
              <a:buFont typeface="+mj-lt"/>
              <a:buAutoNum type="arabicPeriod"/>
            </a:pPr>
            <a:endParaRPr lang="es-CL" dirty="0">
              <a:solidFill>
                <a:sysClr val="windowText" lastClr="000000">
                  <a:lumMod val="75000"/>
                  <a:lumOff val="25000"/>
                </a:sysClr>
              </a:solidFill>
              <a:latin typeface="Calibri" panose="020F0502020204030204"/>
            </a:endParaRPr>
          </a:p>
        </p:txBody>
      </p:sp>
    </p:spTree>
    <p:extLst>
      <p:ext uri="{BB962C8B-B14F-4D97-AF65-F5344CB8AC3E}">
        <p14:creationId xmlns:p14="http://schemas.microsoft.com/office/powerpoint/2010/main" val="184527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633" y="442720"/>
            <a:ext cx="10058400" cy="1450757"/>
          </a:xfrm>
        </p:spPr>
        <p:txBody>
          <a:bodyPr/>
          <a:lstStyle/>
          <a:p>
            <a:r>
              <a:rPr lang="es-ES" b="1" dirty="0">
                <a:solidFill>
                  <a:schemeClr val="bg1">
                    <a:lumMod val="50000"/>
                  </a:schemeClr>
                </a:solidFill>
              </a:rPr>
              <a:t>1. SELECCIÓN INICIAL DE JUECES Y JUEZAS</a:t>
            </a:r>
            <a:r>
              <a:rPr lang="es-CL" b="1" dirty="0">
                <a:solidFill>
                  <a:schemeClr val="bg1">
                    <a:lumMod val="50000"/>
                  </a:schemeClr>
                </a:solidFill>
              </a:rPr>
              <a:t/>
            </a:r>
            <a:br>
              <a:rPr lang="es-CL" b="1" dirty="0">
                <a:solidFill>
                  <a:schemeClr val="bg1">
                    <a:lumMod val="50000"/>
                  </a:schemeClr>
                </a:solidFill>
              </a:rPr>
            </a:br>
            <a:endParaRPr lang="es-CL" b="1" dirty="0">
              <a:solidFill>
                <a:srgbClr val="E26510"/>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la convocatoria (preguntas 1 a 14).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los requisitos de los aspirantes (preguntas 15 a 22).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el proceso selectivo (preguntas 23 a 34).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la formación inicial (preguntas 35 a 44).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el nombramiento (preguntas 45 a 50).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los recursos (preguntas 51 a 58).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políticas de no discriminación o acciones afirmativas (pregunta 59). </a:t>
            </a:r>
          </a:p>
          <a:p>
            <a:pPr marL="534988" indent="-534988" algn="just">
              <a:buClr>
                <a:srgbClr val="1CADE4"/>
              </a:buClr>
              <a:buFont typeface="Wingdings" panose="05000000000000000000" pitchFamily="2" charset="2"/>
              <a:buChar char="§"/>
              <a:defRPr/>
            </a:pPr>
            <a:r>
              <a:rPr lang="es-MX" sz="2400" dirty="0">
                <a:solidFill>
                  <a:schemeClr val="bg1">
                    <a:lumMod val="50000"/>
                  </a:schemeClr>
                </a:solidFill>
              </a:rPr>
              <a:t>Sobre soporte informático</a:t>
            </a:r>
            <a:r>
              <a:rPr lang="es-MX" dirty="0">
                <a:solidFill>
                  <a:schemeClr val="bg1">
                    <a:lumMod val="50000"/>
                  </a:schemeClr>
                </a:solidFill>
              </a:rPr>
              <a:t> (preguntas 60 a 65). </a:t>
            </a:r>
            <a:endParaRPr lang="es-CL" dirty="0">
              <a:solidFill>
                <a:schemeClr val="bg1">
                  <a:lumMod val="50000"/>
                </a:schemeClr>
              </a:solidFill>
              <a:latin typeface="Calibri" panose="020F0502020204030204"/>
            </a:endParaRPr>
          </a:p>
        </p:txBody>
      </p:sp>
    </p:spTree>
    <p:extLst>
      <p:ext uri="{BB962C8B-B14F-4D97-AF65-F5344CB8AC3E}">
        <p14:creationId xmlns:p14="http://schemas.microsoft.com/office/powerpoint/2010/main" val="281825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784" y="796899"/>
            <a:ext cx="10058400" cy="1450757"/>
          </a:xfrm>
        </p:spPr>
        <p:txBody>
          <a:bodyPr>
            <a:normAutofit fontScale="90000"/>
          </a:bodyPr>
          <a:lstStyle/>
          <a:p>
            <a:pPr lvl="0"/>
            <a:r>
              <a:rPr lang="es-ES" sz="5300" b="1" dirty="0">
                <a:solidFill>
                  <a:schemeClr val="bg1">
                    <a:lumMod val="50000"/>
                  </a:schemeClr>
                </a:solidFill>
              </a:rPr>
              <a:t>2. RATIFICACIÓN DE JUECES Y JUEZAS</a:t>
            </a:r>
            <a:r>
              <a:rPr lang="es-MX" dirty="0">
                <a:solidFill>
                  <a:schemeClr val="bg1">
                    <a:lumMod val="50000"/>
                  </a:schemeClr>
                </a:solidFill>
              </a:rPr>
              <a:t>. </a:t>
            </a:r>
            <a:br>
              <a:rPr lang="es-MX" dirty="0">
                <a:solidFill>
                  <a:schemeClr val="bg1">
                    <a:lumMod val="50000"/>
                  </a:schemeClr>
                </a:solidFill>
              </a:rPr>
            </a:br>
            <a:r>
              <a:rPr lang="es-CL" b="1" dirty="0">
                <a:solidFill>
                  <a:schemeClr val="bg1">
                    <a:lumMod val="50000"/>
                  </a:schemeClr>
                </a:solidFill>
              </a:rPr>
              <a:t/>
            </a:r>
            <a:br>
              <a:rPr lang="es-CL" b="1" dirty="0">
                <a:solidFill>
                  <a:schemeClr val="bg1">
                    <a:lumMod val="50000"/>
                  </a:schemeClr>
                </a:solidFill>
              </a:rPr>
            </a:br>
            <a:endParaRPr lang="es-CL" b="1" dirty="0">
              <a:solidFill>
                <a:srgbClr val="E26510"/>
              </a:solidFill>
              <a:latin typeface="Impact" panose="020B0806030902050204" pitchFamily="34" charset="0"/>
            </a:endParaRPr>
          </a:p>
        </p:txBody>
      </p:sp>
      <p:sp>
        <p:nvSpPr>
          <p:cNvPr id="5" name="Marcador de contenido 2"/>
          <p:cNvSpPr txBox="1">
            <a:spLocks/>
          </p:cNvSpPr>
          <p:nvPr/>
        </p:nvSpPr>
        <p:spPr>
          <a:xfrm>
            <a:off x="84291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4988" indent="-534988" algn="just">
              <a:lnSpc>
                <a:spcPct val="70000"/>
              </a:lnSpc>
              <a:buClr>
                <a:srgbClr val="1CADE4"/>
              </a:buClr>
              <a:buFont typeface="Wingdings" panose="05000000000000000000" pitchFamily="2" charset="2"/>
              <a:buChar char="§"/>
              <a:defRPr/>
            </a:pPr>
            <a:r>
              <a:rPr lang="es-MX" sz="2400" dirty="0">
                <a:solidFill>
                  <a:schemeClr val="bg1">
                    <a:lumMod val="50000"/>
                  </a:schemeClr>
                </a:solidFill>
              </a:rPr>
              <a:t>Ratificación de jueces y juezas (preguntas 66 a 76).  </a:t>
            </a:r>
          </a:p>
          <a:p>
            <a:pPr marL="534988" indent="-534988" algn="just">
              <a:lnSpc>
                <a:spcPct val="70000"/>
              </a:lnSpc>
              <a:buClr>
                <a:srgbClr val="1CADE4"/>
              </a:buClr>
              <a:buFont typeface="Wingdings" panose="05000000000000000000" pitchFamily="2" charset="2"/>
              <a:buChar char="§"/>
              <a:defRPr/>
            </a:pPr>
            <a:r>
              <a:rPr lang="es-MX" sz="2400" dirty="0">
                <a:solidFill>
                  <a:schemeClr val="bg1">
                    <a:lumMod val="50000"/>
                  </a:schemeClr>
                </a:solidFill>
              </a:rPr>
              <a:t>Sobre el proceso de ratificación (preguntas 77 a 79).  </a:t>
            </a:r>
          </a:p>
          <a:p>
            <a:pPr marL="534988" indent="-534988" algn="just">
              <a:lnSpc>
                <a:spcPct val="70000"/>
              </a:lnSpc>
              <a:buClr>
                <a:srgbClr val="1CADE4"/>
              </a:buClr>
              <a:buFont typeface="Wingdings" panose="05000000000000000000" pitchFamily="2" charset="2"/>
              <a:buChar char="§"/>
              <a:defRPr/>
            </a:pPr>
            <a:r>
              <a:rPr lang="es-MX" sz="2400" dirty="0">
                <a:solidFill>
                  <a:schemeClr val="bg1">
                    <a:lumMod val="50000"/>
                  </a:schemeClr>
                </a:solidFill>
              </a:rPr>
              <a:t>Sobre los recursos (preguntas 80 a 84).  </a:t>
            </a:r>
          </a:p>
          <a:p>
            <a:pPr marL="534988" indent="-534988" algn="just">
              <a:lnSpc>
                <a:spcPct val="70000"/>
              </a:lnSpc>
              <a:buClr>
                <a:srgbClr val="1CADE4"/>
              </a:buClr>
              <a:buFont typeface="Wingdings" panose="05000000000000000000" pitchFamily="2" charset="2"/>
              <a:buChar char="§"/>
              <a:defRPr/>
            </a:pPr>
            <a:r>
              <a:rPr lang="es-MX" sz="2400" dirty="0">
                <a:solidFill>
                  <a:schemeClr val="bg1">
                    <a:lumMod val="50000"/>
                  </a:schemeClr>
                </a:solidFill>
              </a:rPr>
              <a:t>Sobre soporte informático (preguntas 85 a 86).</a:t>
            </a:r>
            <a:endParaRPr lang="es-CL" sz="2400" dirty="0">
              <a:solidFill>
                <a:schemeClr val="bg1">
                  <a:lumMod val="50000"/>
                </a:schemeClr>
              </a:solidFill>
            </a:endParaRPr>
          </a:p>
        </p:txBody>
      </p:sp>
    </p:spTree>
    <p:extLst>
      <p:ext uri="{BB962C8B-B14F-4D97-AF65-F5344CB8AC3E}">
        <p14:creationId xmlns:p14="http://schemas.microsoft.com/office/powerpoint/2010/main" val="27655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8784" y="1298704"/>
            <a:ext cx="10058400" cy="1450757"/>
          </a:xfrm>
        </p:spPr>
        <p:txBody>
          <a:bodyPr>
            <a:normAutofit fontScale="90000"/>
          </a:bodyPr>
          <a:lstStyle/>
          <a:p>
            <a:pPr lvl="0"/>
            <a:r>
              <a:rPr lang="es-ES" sz="5300" b="1" dirty="0">
                <a:solidFill>
                  <a:schemeClr val="bg1">
                    <a:lumMod val="50000"/>
                  </a:schemeClr>
                </a:solidFill>
              </a:rPr>
              <a:t>3. </a:t>
            </a:r>
            <a:r>
              <a:rPr lang="es-ES" sz="5400" b="1" dirty="0">
                <a:solidFill>
                  <a:schemeClr val="bg1">
                    <a:lumMod val="50000"/>
                  </a:schemeClr>
                </a:solidFill>
              </a:rPr>
              <a:t>PROMOCIÓN Y ASCENSO </a:t>
            </a:r>
            <a:r>
              <a:rPr lang="es-ES" sz="5300" b="1" dirty="0">
                <a:solidFill>
                  <a:schemeClr val="bg1">
                    <a:lumMod val="50000"/>
                  </a:schemeClr>
                </a:solidFill>
              </a:rPr>
              <a:t>DE JUECES Y JUEZAS</a:t>
            </a:r>
            <a:r>
              <a:rPr lang="es-MX" dirty="0">
                <a:solidFill>
                  <a:schemeClr val="bg1">
                    <a:lumMod val="50000"/>
                  </a:schemeClr>
                </a:solidFill>
              </a:rPr>
              <a:t>. </a:t>
            </a:r>
            <a:br>
              <a:rPr lang="es-MX" dirty="0">
                <a:solidFill>
                  <a:schemeClr val="bg1">
                    <a:lumMod val="50000"/>
                  </a:schemeClr>
                </a:solidFill>
              </a:rPr>
            </a:br>
            <a:r>
              <a:rPr lang="es-CL" b="1" dirty="0">
                <a:solidFill>
                  <a:schemeClr val="bg1">
                    <a:lumMod val="50000"/>
                  </a:schemeClr>
                </a:solidFill>
              </a:rPr>
              <a:t/>
            </a:r>
            <a:br>
              <a:rPr lang="es-CL" b="1" dirty="0">
                <a:solidFill>
                  <a:schemeClr val="bg1">
                    <a:lumMod val="50000"/>
                  </a:schemeClr>
                </a:solidFill>
              </a:rPr>
            </a:br>
            <a:endParaRPr lang="es-CL" b="1" dirty="0">
              <a:solidFill>
                <a:srgbClr val="E26510"/>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el proceso de promoción y ascenso (preguntas 87 a 96). </a:t>
            </a:r>
          </a:p>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los requisitos de los aspirantes (preguntas 97 a 102). </a:t>
            </a:r>
          </a:p>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el proceso selectivo (preguntas 103 a 105).</a:t>
            </a:r>
          </a:p>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los recursos (preguntas 106 a 111).</a:t>
            </a:r>
          </a:p>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políticas de no discriminación o acciones afirmativas (pregunta 112).</a:t>
            </a:r>
          </a:p>
          <a:p>
            <a:pPr marL="534988" indent="-534988" algn="just">
              <a:lnSpc>
                <a:spcPct val="70000"/>
              </a:lnSpc>
              <a:buClr>
                <a:srgbClr val="1CADE4"/>
              </a:buClr>
              <a:buFont typeface="Wingdings" panose="05000000000000000000" pitchFamily="2" charset="2"/>
              <a:buChar char="§"/>
              <a:defRPr/>
            </a:pPr>
            <a:r>
              <a:rPr lang="es-MX" sz="2200" dirty="0">
                <a:solidFill>
                  <a:schemeClr val="bg1">
                    <a:lumMod val="50000"/>
                  </a:schemeClr>
                </a:solidFill>
              </a:rPr>
              <a:t>Sobre soporte informático (preguntas 113 a 118).</a:t>
            </a:r>
            <a:endParaRPr lang="es-CL" sz="2200" dirty="0">
              <a:solidFill>
                <a:schemeClr val="bg1">
                  <a:lumMod val="50000"/>
                </a:schemeClr>
              </a:solidFill>
            </a:endParaRPr>
          </a:p>
        </p:txBody>
      </p:sp>
    </p:spTree>
    <p:extLst>
      <p:ext uri="{BB962C8B-B14F-4D97-AF65-F5344CB8AC3E}">
        <p14:creationId xmlns:p14="http://schemas.microsoft.com/office/powerpoint/2010/main" val="2648819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lvl="0" indent="-457200" algn="just">
              <a:buClr>
                <a:srgbClr val="1CADE4"/>
              </a:buClr>
              <a:buFont typeface="+mj-lt"/>
              <a:buAutoNum type="arabicPeriod" startAt="4"/>
              <a:defRPr/>
            </a:pPr>
            <a:r>
              <a:rPr lang="es-ES" sz="2800" b="1" dirty="0">
                <a:solidFill>
                  <a:schemeClr val="bg1">
                    <a:lumMod val="50000"/>
                  </a:schemeClr>
                </a:solidFill>
              </a:rPr>
              <a:t>CONDICIONES LABORALES Y FLEXIBILIDAD</a:t>
            </a:r>
            <a:r>
              <a:rPr lang="es-MX" sz="2800" dirty="0">
                <a:solidFill>
                  <a:schemeClr val="bg1">
                    <a:lumMod val="50000"/>
                  </a:schemeClr>
                </a:solidFill>
              </a:rPr>
              <a:t> (preguntas 119 a 126). </a:t>
            </a:r>
          </a:p>
          <a:p>
            <a:pPr marL="457200" indent="-457200" algn="just">
              <a:buClr>
                <a:srgbClr val="1CADE4"/>
              </a:buClr>
              <a:buFont typeface="+mj-lt"/>
              <a:buAutoNum type="arabicPeriod" startAt="4"/>
              <a:defRPr/>
            </a:pPr>
            <a:r>
              <a:rPr lang="es-ES" sz="2800" b="1" dirty="0">
                <a:solidFill>
                  <a:schemeClr val="bg1">
                    <a:lumMod val="50000"/>
                  </a:schemeClr>
                </a:solidFill>
              </a:rPr>
              <a:t>BUENAS PRÁCTICAS EN MATERIA DE INCLUSIÓN E INTERSECCIONALIDAD EN LA CARRERA JUDICIAL</a:t>
            </a:r>
            <a:r>
              <a:rPr lang="es-MX" sz="2800" dirty="0">
                <a:solidFill>
                  <a:schemeClr val="bg1">
                    <a:lumMod val="50000"/>
                  </a:schemeClr>
                </a:solidFill>
              </a:rPr>
              <a:t> (preguntas 127 a 131).</a:t>
            </a:r>
            <a:endParaRPr lang="es-CL" sz="2800" dirty="0">
              <a:solidFill>
                <a:schemeClr val="bg1">
                  <a:lumMod val="50000"/>
                </a:schemeClr>
              </a:solidFill>
            </a:endParaRPr>
          </a:p>
          <a:p>
            <a:pPr marL="457200" indent="-457200" algn="just">
              <a:buClr>
                <a:srgbClr val="1CADE4"/>
              </a:buClr>
              <a:buFont typeface="+mj-lt"/>
              <a:buAutoNum type="arabicPeriod" startAt="4"/>
            </a:pPr>
            <a:endParaRPr lang="es-CL" dirty="0">
              <a:solidFill>
                <a:sysClr val="windowText" lastClr="000000">
                  <a:lumMod val="75000"/>
                  <a:lumOff val="25000"/>
                </a:sysClr>
              </a:solidFill>
              <a:latin typeface="Calibri" panose="020F0502020204030204"/>
            </a:endParaRPr>
          </a:p>
        </p:txBody>
      </p:sp>
    </p:spTree>
    <p:extLst>
      <p:ext uri="{BB962C8B-B14F-4D97-AF65-F5344CB8AC3E}">
        <p14:creationId xmlns:p14="http://schemas.microsoft.com/office/powerpoint/2010/main" val="167848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rgbClr val="E26510"/>
                </a:solidFill>
                <a:latin typeface="Impact" panose="020B0806030902050204" pitchFamily="34" charset="0"/>
              </a:rPr>
              <a:t>Resultados</a:t>
            </a:r>
            <a:endParaRPr lang="es-CL" dirty="0">
              <a:solidFill>
                <a:srgbClr val="E26510"/>
              </a:solidFill>
              <a:latin typeface="Impact" panose="020B0806030902050204" pitchFamily="34" charset="0"/>
            </a:endParaRPr>
          </a:p>
        </p:txBody>
      </p:sp>
      <p:graphicFrame>
        <p:nvGraphicFramePr>
          <p:cNvPr id="9" name="Gráfico 8"/>
          <p:cNvGraphicFramePr>
            <a:graphicFrameLocks/>
          </p:cNvGraphicFramePr>
          <p:nvPr>
            <p:extLst>
              <p:ext uri="{D42A27DB-BD31-4B8C-83A1-F6EECF244321}">
                <p14:modId xmlns:p14="http://schemas.microsoft.com/office/powerpoint/2010/main" val="937053899"/>
              </p:ext>
            </p:extLst>
          </p:nvPr>
        </p:nvGraphicFramePr>
        <p:xfrm>
          <a:off x="1018469" y="1930613"/>
          <a:ext cx="6434253" cy="3718932"/>
        </p:xfrm>
        <a:graphic>
          <a:graphicData uri="http://schemas.openxmlformats.org/drawingml/2006/chart">
            <c:chart xmlns:c="http://schemas.openxmlformats.org/drawingml/2006/chart" xmlns:r="http://schemas.openxmlformats.org/officeDocument/2006/relationships" r:id="rId2"/>
          </a:graphicData>
        </a:graphic>
      </p:graphicFrame>
      <p:sp>
        <p:nvSpPr>
          <p:cNvPr id="3" name="CuadroTexto 2"/>
          <p:cNvSpPr txBox="1"/>
          <p:nvPr/>
        </p:nvSpPr>
        <p:spPr>
          <a:xfrm>
            <a:off x="4650452" y="1022672"/>
            <a:ext cx="4956685" cy="1815882"/>
          </a:xfrm>
          <a:prstGeom prst="rect">
            <a:avLst/>
          </a:prstGeom>
          <a:noFill/>
        </p:spPr>
        <p:txBody>
          <a:bodyPr wrap="square" rtlCol="0">
            <a:spAutoFit/>
          </a:bodyPr>
          <a:lstStyle/>
          <a:p>
            <a:pPr algn="ctr"/>
            <a:r>
              <a:rPr lang="es-MX" sz="4800" b="1" dirty="0">
                <a:solidFill>
                  <a:schemeClr val="accent3">
                    <a:lumMod val="75000"/>
                  </a:schemeClr>
                </a:solidFill>
              </a:rPr>
              <a:t>17 </a:t>
            </a:r>
          </a:p>
          <a:p>
            <a:pPr algn="ctr"/>
            <a:r>
              <a:rPr lang="es-MX" sz="3200" dirty="0">
                <a:solidFill>
                  <a:schemeClr val="accent3">
                    <a:lumMod val="75000"/>
                  </a:schemeClr>
                </a:solidFill>
              </a:rPr>
              <a:t>países respondieron el cuestionario</a:t>
            </a:r>
            <a:endParaRPr lang="es-CL" sz="3200" dirty="0">
              <a:solidFill>
                <a:schemeClr val="accent3">
                  <a:lumMod val="75000"/>
                </a:schemeClr>
              </a:solidFill>
            </a:endParaRPr>
          </a:p>
        </p:txBody>
      </p:sp>
    </p:spTree>
    <p:extLst>
      <p:ext uri="{BB962C8B-B14F-4D97-AF65-F5344CB8AC3E}">
        <p14:creationId xmlns:p14="http://schemas.microsoft.com/office/powerpoint/2010/main" val="274004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 name="Picture 10" descr="Bandera De Chile 90x150 C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6466" y="1559962"/>
            <a:ext cx="1435734" cy="20483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ndera Paises Pringcor 3x5ft México Bandera Grande Mexi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679" y="2856990"/>
            <a:ext cx="1464695" cy="2353855"/>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p:cNvSpPr txBox="1">
            <a:spLocks/>
          </p:cNvSpPr>
          <p:nvPr/>
        </p:nvSpPr>
        <p:spPr>
          <a:xfrm>
            <a:off x="3997113" y="620347"/>
            <a:ext cx="4360253" cy="9999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457200"/>
            <a:r>
              <a:rPr lang="es-MX" sz="2400" dirty="0">
                <a:ln w="3175" cmpd="sng">
                  <a:noFill/>
                </a:ln>
                <a:solidFill>
                  <a:srgbClr val="00B0F0"/>
                </a:solidFill>
                <a:highlight>
                  <a:srgbClr val="F3F3F3"/>
                </a:highlight>
                <a:latin typeface="Bahnschrift SemiCondensed" panose="020B0502040204020203" pitchFamily="34" charset="0"/>
                <a:ea typeface="Playfair Display"/>
                <a:cs typeface="Playfair Display"/>
              </a:rPr>
              <a:t>PAISES QUE RESPONDIERON</a:t>
            </a:r>
          </a:p>
        </p:txBody>
      </p:sp>
      <p:pic>
        <p:nvPicPr>
          <p:cNvPr id="1026" name="Picture 2" descr="http://www.cumbrejudicial.org/images/stories/flexicontent/mediaman/l_logo_II_Preparatorio_Bolivia-1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37" y="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CUMBRE JUDICIAL IBEROAMERICANA (Parte 2) | Tribunal Supremo Popular de la  República de Cu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8066" y="102587"/>
            <a:ext cx="2934174" cy="1269726"/>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n 19"/>
          <p:cNvPicPr>
            <a:picLocks noChangeAspect="1"/>
          </p:cNvPicPr>
          <p:nvPr/>
        </p:nvPicPr>
        <p:blipFill>
          <a:blip r:embed="rId7"/>
          <a:stretch>
            <a:fillRect/>
          </a:stretch>
        </p:blipFill>
        <p:spPr>
          <a:xfrm>
            <a:off x="6921632" y="2115894"/>
            <a:ext cx="1435734" cy="927709"/>
          </a:xfrm>
          <a:prstGeom prst="rect">
            <a:avLst/>
          </a:prstGeom>
        </p:spPr>
      </p:pic>
      <p:pic>
        <p:nvPicPr>
          <p:cNvPr id="24" name="Imagen 23"/>
          <p:cNvPicPr>
            <a:picLocks noChangeAspect="1"/>
          </p:cNvPicPr>
          <p:nvPr/>
        </p:nvPicPr>
        <p:blipFill>
          <a:blip r:embed="rId8"/>
          <a:stretch>
            <a:fillRect/>
          </a:stretch>
        </p:blipFill>
        <p:spPr>
          <a:xfrm>
            <a:off x="8520129" y="3512516"/>
            <a:ext cx="1435734" cy="925567"/>
          </a:xfrm>
          <a:prstGeom prst="rect">
            <a:avLst/>
          </a:prstGeom>
        </p:spPr>
      </p:pic>
      <p:pic>
        <p:nvPicPr>
          <p:cNvPr id="25" name="Imagen 24"/>
          <p:cNvPicPr>
            <a:picLocks noChangeAspect="1"/>
          </p:cNvPicPr>
          <p:nvPr/>
        </p:nvPicPr>
        <p:blipFill>
          <a:blip r:embed="rId9"/>
          <a:stretch>
            <a:fillRect/>
          </a:stretch>
        </p:blipFill>
        <p:spPr>
          <a:xfrm>
            <a:off x="10163103" y="3542358"/>
            <a:ext cx="1534389" cy="896722"/>
          </a:xfrm>
          <a:prstGeom prst="rect">
            <a:avLst/>
          </a:prstGeom>
        </p:spPr>
      </p:pic>
      <p:sp>
        <p:nvSpPr>
          <p:cNvPr id="31" name="CuadroTexto 30"/>
          <p:cNvSpPr txBox="1"/>
          <p:nvPr/>
        </p:nvSpPr>
        <p:spPr>
          <a:xfrm>
            <a:off x="10648809" y="4409043"/>
            <a:ext cx="562975" cy="307777"/>
          </a:xfrm>
          <a:prstGeom prst="rect">
            <a:avLst/>
          </a:prstGeom>
          <a:noFill/>
        </p:spPr>
        <p:txBody>
          <a:bodyPr wrap="none" rtlCol="0">
            <a:spAutoFit/>
          </a:bodyPr>
          <a:lstStyle/>
          <a:p>
            <a:r>
              <a:rPr lang="es-MX" sz="1400" dirty="0">
                <a:solidFill>
                  <a:schemeClr val="accent5">
                    <a:lumMod val="75000"/>
                  </a:schemeClr>
                </a:solidFill>
              </a:rPr>
              <a:t>Perú</a:t>
            </a:r>
            <a:endParaRPr lang="es-CL" sz="1400" dirty="0">
              <a:solidFill>
                <a:schemeClr val="accent5">
                  <a:lumMod val="75000"/>
                </a:schemeClr>
              </a:solidFill>
            </a:endParaRPr>
          </a:p>
        </p:txBody>
      </p:sp>
      <p:sp>
        <p:nvSpPr>
          <p:cNvPr id="33" name="CuadroTexto 32"/>
          <p:cNvSpPr txBox="1"/>
          <p:nvPr/>
        </p:nvSpPr>
        <p:spPr>
          <a:xfrm>
            <a:off x="7221398" y="3032701"/>
            <a:ext cx="1061509" cy="307777"/>
          </a:xfrm>
          <a:prstGeom prst="rect">
            <a:avLst/>
          </a:prstGeom>
          <a:noFill/>
        </p:spPr>
        <p:txBody>
          <a:bodyPr wrap="none" rtlCol="0">
            <a:spAutoFit/>
          </a:bodyPr>
          <a:lstStyle/>
          <a:p>
            <a:r>
              <a:rPr lang="es-MX" sz="1400" dirty="0">
                <a:solidFill>
                  <a:schemeClr val="accent5">
                    <a:lumMod val="75000"/>
                  </a:schemeClr>
                </a:solidFill>
              </a:rPr>
              <a:t>Costa Rica</a:t>
            </a:r>
            <a:endParaRPr lang="es-CL" sz="1400" dirty="0">
              <a:solidFill>
                <a:schemeClr val="accent5">
                  <a:lumMod val="75000"/>
                </a:schemeClr>
              </a:solidFill>
            </a:endParaRPr>
          </a:p>
        </p:txBody>
      </p:sp>
      <p:sp>
        <p:nvSpPr>
          <p:cNvPr id="34" name="CuadroTexto 33"/>
          <p:cNvSpPr txBox="1"/>
          <p:nvPr/>
        </p:nvSpPr>
        <p:spPr>
          <a:xfrm>
            <a:off x="8849479" y="4406771"/>
            <a:ext cx="950901" cy="307777"/>
          </a:xfrm>
          <a:prstGeom prst="rect">
            <a:avLst/>
          </a:prstGeom>
          <a:noFill/>
        </p:spPr>
        <p:txBody>
          <a:bodyPr wrap="none" rtlCol="0">
            <a:spAutoFit/>
          </a:bodyPr>
          <a:lstStyle/>
          <a:p>
            <a:r>
              <a:rPr lang="es-MX" sz="1400" dirty="0">
                <a:solidFill>
                  <a:schemeClr val="accent5">
                    <a:lumMod val="75000"/>
                  </a:schemeClr>
                </a:solidFill>
              </a:rPr>
              <a:t>Paraguay</a:t>
            </a:r>
            <a:endParaRPr lang="es-CL" sz="1400" dirty="0">
              <a:solidFill>
                <a:schemeClr val="accent5">
                  <a:lumMod val="75000"/>
                </a:schemeClr>
              </a:solidFill>
            </a:endParaRPr>
          </a:p>
        </p:txBody>
      </p:sp>
      <p:pic>
        <p:nvPicPr>
          <p:cNvPr id="6" name="Picture 2" descr="5ft X 3ft Spain Country National Flags Indoor Outdoor 1 Pack With"/>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397" y="3504339"/>
            <a:ext cx="1415240" cy="10045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11"/>
          <a:stretch>
            <a:fillRect/>
          </a:stretch>
        </p:blipFill>
        <p:spPr>
          <a:xfrm>
            <a:off x="565903" y="2093592"/>
            <a:ext cx="1435734" cy="962353"/>
          </a:xfrm>
          <a:prstGeom prst="rect">
            <a:avLst/>
          </a:prstGeom>
        </p:spPr>
      </p:pic>
      <p:pic>
        <p:nvPicPr>
          <p:cNvPr id="21" name="Imagen 20"/>
          <p:cNvPicPr>
            <a:picLocks noChangeAspect="1"/>
          </p:cNvPicPr>
          <p:nvPr/>
        </p:nvPicPr>
        <p:blipFill>
          <a:blip r:embed="rId12"/>
          <a:stretch>
            <a:fillRect/>
          </a:stretch>
        </p:blipFill>
        <p:spPr>
          <a:xfrm>
            <a:off x="8536098" y="2134462"/>
            <a:ext cx="1428750" cy="923160"/>
          </a:xfrm>
          <a:prstGeom prst="rect">
            <a:avLst/>
          </a:prstGeom>
        </p:spPr>
      </p:pic>
      <p:pic>
        <p:nvPicPr>
          <p:cNvPr id="22" name="Imagen 21"/>
          <p:cNvPicPr>
            <a:picLocks noChangeAspect="1"/>
          </p:cNvPicPr>
          <p:nvPr/>
        </p:nvPicPr>
        <p:blipFill>
          <a:blip r:embed="rId13"/>
          <a:stretch>
            <a:fillRect/>
          </a:stretch>
        </p:blipFill>
        <p:spPr>
          <a:xfrm>
            <a:off x="2157059" y="3553703"/>
            <a:ext cx="1539674" cy="905821"/>
          </a:xfrm>
          <a:prstGeom prst="rect">
            <a:avLst/>
          </a:prstGeom>
        </p:spPr>
      </p:pic>
      <p:pic>
        <p:nvPicPr>
          <p:cNvPr id="23" name="Imagen 22"/>
          <p:cNvPicPr>
            <a:picLocks noChangeAspect="1"/>
          </p:cNvPicPr>
          <p:nvPr/>
        </p:nvPicPr>
        <p:blipFill>
          <a:blip r:embed="rId14"/>
          <a:stretch>
            <a:fillRect/>
          </a:stretch>
        </p:blipFill>
        <p:spPr>
          <a:xfrm>
            <a:off x="5403320" y="3542358"/>
            <a:ext cx="1435734" cy="962353"/>
          </a:xfrm>
          <a:prstGeom prst="rect">
            <a:avLst/>
          </a:prstGeom>
        </p:spPr>
      </p:pic>
      <p:sp>
        <p:nvSpPr>
          <p:cNvPr id="3" name="CuadroTexto 2"/>
          <p:cNvSpPr txBox="1"/>
          <p:nvPr/>
        </p:nvSpPr>
        <p:spPr>
          <a:xfrm>
            <a:off x="4097617" y="3038718"/>
            <a:ext cx="593432" cy="307777"/>
          </a:xfrm>
          <a:prstGeom prst="rect">
            <a:avLst/>
          </a:prstGeom>
          <a:noFill/>
        </p:spPr>
        <p:txBody>
          <a:bodyPr wrap="none" rtlCol="0">
            <a:spAutoFit/>
          </a:bodyPr>
          <a:lstStyle/>
          <a:p>
            <a:r>
              <a:rPr lang="es-MX" sz="1400" dirty="0">
                <a:solidFill>
                  <a:schemeClr val="accent5">
                    <a:lumMod val="75000"/>
                  </a:schemeClr>
                </a:solidFill>
              </a:rPr>
              <a:t>Chile</a:t>
            </a:r>
            <a:endParaRPr lang="es-CL" sz="1400" dirty="0">
              <a:solidFill>
                <a:schemeClr val="accent5">
                  <a:lumMod val="75000"/>
                </a:schemeClr>
              </a:solidFill>
            </a:endParaRPr>
          </a:p>
        </p:txBody>
      </p:sp>
      <p:sp>
        <p:nvSpPr>
          <p:cNvPr id="28" name="CuadroTexto 27"/>
          <p:cNvSpPr txBox="1"/>
          <p:nvPr/>
        </p:nvSpPr>
        <p:spPr>
          <a:xfrm>
            <a:off x="4160354" y="4489634"/>
            <a:ext cx="752129" cy="307777"/>
          </a:xfrm>
          <a:prstGeom prst="rect">
            <a:avLst/>
          </a:prstGeom>
          <a:noFill/>
        </p:spPr>
        <p:txBody>
          <a:bodyPr wrap="none" rtlCol="0">
            <a:spAutoFit/>
          </a:bodyPr>
          <a:lstStyle/>
          <a:p>
            <a:r>
              <a:rPr lang="es-MX" sz="1400" dirty="0">
                <a:solidFill>
                  <a:schemeClr val="accent5">
                    <a:lumMod val="75000"/>
                  </a:schemeClr>
                </a:solidFill>
              </a:rPr>
              <a:t>México</a:t>
            </a:r>
            <a:endParaRPr lang="es-CL" sz="1400" dirty="0">
              <a:solidFill>
                <a:schemeClr val="accent5">
                  <a:lumMod val="75000"/>
                </a:schemeClr>
              </a:solidFill>
            </a:endParaRPr>
          </a:p>
        </p:txBody>
      </p:sp>
      <p:sp>
        <p:nvSpPr>
          <p:cNvPr id="29" name="CuadroTexto 28"/>
          <p:cNvSpPr txBox="1"/>
          <p:nvPr/>
        </p:nvSpPr>
        <p:spPr>
          <a:xfrm>
            <a:off x="8849479" y="3030357"/>
            <a:ext cx="851515" cy="307777"/>
          </a:xfrm>
          <a:prstGeom prst="rect">
            <a:avLst/>
          </a:prstGeom>
          <a:noFill/>
        </p:spPr>
        <p:txBody>
          <a:bodyPr wrap="none" rtlCol="0">
            <a:spAutoFit/>
          </a:bodyPr>
          <a:lstStyle/>
          <a:p>
            <a:r>
              <a:rPr lang="es-MX" sz="1400" dirty="0">
                <a:solidFill>
                  <a:schemeClr val="accent5">
                    <a:lumMod val="75000"/>
                  </a:schemeClr>
                </a:solidFill>
              </a:rPr>
              <a:t>Ecuador</a:t>
            </a:r>
            <a:endParaRPr lang="es-CL" sz="1400" dirty="0">
              <a:solidFill>
                <a:schemeClr val="accent5">
                  <a:lumMod val="75000"/>
                </a:schemeClr>
              </a:solidFill>
            </a:endParaRPr>
          </a:p>
        </p:txBody>
      </p:sp>
      <p:sp>
        <p:nvSpPr>
          <p:cNvPr id="30" name="CuadroTexto 29"/>
          <p:cNvSpPr txBox="1"/>
          <p:nvPr/>
        </p:nvSpPr>
        <p:spPr>
          <a:xfrm>
            <a:off x="894287" y="3044261"/>
            <a:ext cx="713657" cy="307777"/>
          </a:xfrm>
          <a:prstGeom prst="rect">
            <a:avLst/>
          </a:prstGeom>
          <a:noFill/>
        </p:spPr>
        <p:txBody>
          <a:bodyPr wrap="none" rtlCol="0">
            <a:spAutoFit/>
          </a:bodyPr>
          <a:lstStyle/>
          <a:p>
            <a:r>
              <a:rPr lang="es-MX" sz="1400" dirty="0">
                <a:solidFill>
                  <a:schemeClr val="accent5">
                    <a:lumMod val="75000"/>
                  </a:schemeClr>
                </a:solidFill>
              </a:rPr>
              <a:t>Bolivia</a:t>
            </a:r>
            <a:endParaRPr lang="es-CL" sz="1400" dirty="0">
              <a:solidFill>
                <a:schemeClr val="accent5">
                  <a:lumMod val="75000"/>
                </a:schemeClr>
              </a:solidFill>
            </a:endParaRPr>
          </a:p>
        </p:txBody>
      </p:sp>
      <p:sp>
        <p:nvSpPr>
          <p:cNvPr id="32" name="CuadroTexto 31"/>
          <p:cNvSpPr txBox="1"/>
          <p:nvPr/>
        </p:nvSpPr>
        <p:spPr>
          <a:xfrm>
            <a:off x="5595702" y="4459524"/>
            <a:ext cx="1000595" cy="307777"/>
          </a:xfrm>
          <a:prstGeom prst="rect">
            <a:avLst/>
          </a:prstGeom>
          <a:noFill/>
        </p:spPr>
        <p:txBody>
          <a:bodyPr wrap="none" rtlCol="0">
            <a:spAutoFit/>
          </a:bodyPr>
          <a:lstStyle/>
          <a:p>
            <a:r>
              <a:rPr lang="es-MX" sz="1400" dirty="0">
                <a:solidFill>
                  <a:schemeClr val="accent5">
                    <a:lumMod val="75000"/>
                  </a:schemeClr>
                </a:solidFill>
              </a:rPr>
              <a:t>Nicaragua</a:t>
            </a:r>
            <a:endParaRPr lang="es-CL" sz="1400" dirty="0">
              <a:solidFill>
                <a:schemeClr val="accent5">
                  <a:lumMod val="75000"/>
                </a:schemeClr>
              </a:solidFill>
            </a:endParaRPr>
          </a:p>
        </p:txBody>
      </p:sp>
      <p:sp>
        <p:nvSpPr>
          <p:cNvPr id="35" name="CuadroTexto 34"/>
          <p:cNvSpPr txBox="1"/>
          <p:nvPr/>
        </p:nvSpPr>
        <p:spPr>
          <a:xfrm>
            <a:off x="2485709" y="4431200"/>
            <a:ext cx="1059906" cy="307777"/>
          </a:xfrm>
          <a:prstGeom prst="rect">
            <a:avLst/>
          </a:prstGeom>
          <a:noFill/>
        </p:spPr>
        <p:txBody>
          <a:bodyPr wrap="none" rtlCol="0">
            <a:spAutoFit/>
          </a:bodyPr>
          <a:lstStyle/>
          <a:p>
            <a:r>
              <a:rPr lang="es-MX" sz="1400" dirty="0">
                <a:solidFill>
                  <a:schemeClr val="accent5">
                    <a:lumMod val="75000"/>
                  </a:schemeClr>
                </a:solidFill>
              </a:rPr>
              <a:t>Guatemala</a:t>
            </a:r>
            <a:endParaRPr lang="es-CL" sz="1400" dirty="0">
              <a:solidFill>
                <a:schemeClr val="accent5">
                  <a:lumMod val="75000"/>
                </a:schemeClr>
              </a:solidFill>
            </a:endParaRPr>
          </a:p>
        </p:txBody>
      </p:sp>
      <p:pic>
        <p:nvPicPr>
          <p:cNvPr id="1032" name="Picture 8" descr="ilustraciones, imágenes clip art, dibujos animados e iconos de stock de bandera de brasil - bandera brasileñ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28026" y="2111780"/>
            <a:ext cx="1463721" cy="926938"/>
          </a:xfrm>
          <a:prstGeom prst="rect">
            <a:avLst/>
          </a:prstGeom>
          <a:noFill/>
          <a:extLst>
            <a:ext uri="{909E8E84-426E-40DD-AFC4-6F175D3DCCD1}">
              <a14:hiddenFill xmlns:a14="http://schemas.microsoft.com/office/drawing/2010/main">
                <a:solidFill>
                  <a:srgbClr val="FFFFFF"/>
                </a:solidFill>
              </a14:hiddenFill>
            </a:ext>
          </a:extLst>
        </p:spPr>
      </p:pic>
      <p:sp>
        <p:nvSpPr>
          <p:cNvPr id="36" name="CuadroTexto 35"/>
          <p:cNvSpPr txBox="1"/>
          <p:nvPr/>
        </p:nvSpPr>
        <p:spPr>
          <a:xfrm>
            <a:off x="2575743" y="3030358"/>
            <a:ext cx="581762" cy="307777"/>
          </a:xfrm>
          <a:prstGeom prst="rect">
            <a:avLst/>
          </a:prstGeom>
          <a:noFill/>
        </p:spPr>
        <p:txBody>
          <a:bodyPr wrap="none" rtlCol="0">
            <a:spAutoFit/>
          </a:bodyPr>
          <a:lstStyle/>
          <a:p>
            <a:r>
              <a:rPr lang="es-MX" sz="1400" dirty="0">
                <a:solidFill>
                  <a:schemeClr val="accent5">
                    <a:lumMod val="75000"/>
                  </a:schemeClr>
                </a:solidFill>
              </a:rPr>
              <a:t>Brasil</a:t>
            </a:r>
            <a:endParaRPr lang="es-CL" sz="1400" dirty="0">
              <a:solidFill>
                <a:schemeClr val="accent5">
                  <a:lumMod val="75000"/>
                </a:schemeClr>
              </a:solidFill>
            </a:endParaRPr>
          </a:p>
        </p:txBody>
      </p:sp>
      <p:pic>
        <p:nvPicPr>
          <p:cNvPr id="1036" name="Picture 12" descr="Bandera Colombia Vectores, Iconos, Gráficos y Fondos para Descargar Gratis"/>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54120" y="2106385"/>
            <a:ext cx="1505531" cy="936766"/>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p:cNvSpPr txBox="1"/>
          <p:nvPr/>
        </p:nvSpPr>
        <p:spPr>
          <a:xfrm>
            <a:off x="5586723" y="3016211"/>
            <a:ext cx="877163" cy="307777"/>
          </a:xfrm>
          <a:prstGeom prst="rect">
            <a:avLst/>
          </a:prstGeom>
          <a:noFill/>
        </p:spPr>
        <p:txBody>
          <a:bodyPr wrap="none" rtlCol="0">
            <a:spAutoFit/>
          </a:bodyPr>
          <a:lstStyle/>
          <a:p>
            <a:r>
              <a:rPr lang="es-MX" sz="1400" dirty="0">
                <a:solidFill>
                  <a:schemeClr val="accent5">
                    <a:lumMod val="75000"/>
                  </a:schemeClr>
                </a:solidFill>
              </a:rPr>
              <a:t>Colombia</a:t>
            </a:r>
            <a:endParaRPr lang="es-CL" sz="1400" dirty="0">
              <a:solidFill>
                <a:schemeClr val="accent5">
                  <a:lumMod val="75000"/>
                </a:schemeClr>
              </a:solidFill>
            </a:endParaRPr>
          </a:p>
        </p:txBody>
      </p:sp>
      <p:pic>
        <p:nvPicPr>
          <p:cNvPr id="1038" name="Picture 14" descr="Pin on Just DI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43580" y="2122860"/>
            <a:ext cx="1573437" cy="965538"/>
          </a:xfrm>
          <a:prstGeom prst="rect">
            <a:avLst/>
          </a:prstGeom>
          <a:noFill/>
          <a:extLst>
            <a:ext uri="{909E8E84-426E-40DD-AFC4-6F175D3DCCD1}">
              <a14:hiddenFill xmlns:a14="http://schemas.microsoft.com/office/drawing/2010/main">
                <a:solidFill>
                  <a:srgbClr val="FFFFFF"/>
                </a:solidFill>
              </a14:hiddenFill>
            </a:ext>
          </a:extLst>
        </p:spPr>
      </p:pic>
      <p:sp>
        <p:nvSpPr>
          <p:cNvPr id="38" name="CuadroTexto 37"/>
          <p:cNvSpPr txBox="1"/>
          <p:nvPr/>
        </p:nvSpPr>
        <p:spPr>
          <a:xfrm>
            <a:off x="10497967" y="3015570"/>
            <a:ext cx="981935" cy="307777"/>
          </a:xfrm>
          <a:prstGeom prst="rect">
            <a:avLst/>
          </a:prstGeom>
          <a:noFill/>
        </p:spPr>
        <p:txBody>
          <a:bodyPr wrap="none" rtlCol="0">
            <a:spAutoFit/>
          </a:bodyPr>
          <a:lstStyle/>
          <a:p>
            <a:r>
              <a:rPr lang="es-MX" sz="1400" dirty="0">
                <a:solidFill>
                  <a:schemeClr val="accent5">
                    <a:lumMod val="75000"/>
                  </a:schemeClr>
                </a:solidFill>
              </a:rPr>
              <a:t>El Salvador</a:t>
            </a:r>
            <a:endParaRPr lang="es-CL" sz="1400" dirty="0">
              <a:solidFill>
                <a:schemeClr val="accent5">
                  <a:lumMod val="75000"/>
                </a:schemeClr>
              </a:solidFill>
            </a:endParaRPr>
          </a:p>
        </p:txBody>
      </p:sp>
      <p:sp>
        <p:nvSpPr>
          <p:cNvPr id="39" name="CuadroTexto 38"/>
          <p:cNvSpPr txBox="1"/>
          <p:nvPr/>
        </p:nvSpPr>
        <p:spPr>
          <a:xfrm>
            <a:off x="930949" y="4431200"/>
            <a:ext cx="705642" cy="307777"/>
          </a:xfrm>
          <a:prstGeom prst="rect">
            <a:avLst/>
          </a:prstGeom>
          <a:noFill/>
        </p:spPr>
        <p:txBody>
          <a:bodyPr wrap="none" rtlCol="0">
            <a:spAutoFit/>
          </a:bodyPr>
          <a:lstStyle/>
          <a:p>
            <a:r>
              <a:rPr lang="es-MX" sz="1400" dirty="0">
                <a:solidFill>
                  <a:schemeClr val="accent5">
                    <a:lumMod val="75000"/>
                  </a:schemeClr>
                </a:solidFill>
              </a:rPr>
              <a:t>España</a:t>
            </a:r>
            <a:endParaRPr lang="es-CL" sz="1400" dirty="0">
              <a:solidFill>
                <a:schemeClr val="accent5">
                  <a:lumMod val="75000"/>
                </a:schemeClr>
              </a:solidFill>
            </a:endParaRPr>
          </a:p>
        </p:txBody>
      </p:sp>
      <p:pic>
        <p:nvPicPr>
          <p:cNvPr id="1040" name="Picture 16" descr="Bandera de Panamá - Wikipedia, la enciclopedia libr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02455" y="3530585"/>
            <a:ext cx="1440865" cy="974126"/>
          </a:xfrm>
          <a:prstGeom prst="rect">
            <a:avLst/>
          </a:prstGeom>
          <a:noFill/>
          <a:extLst>
            <a:ext uri="{909E8E84-426E-40DD-AFC4-6F175D3DCCD1}">
              <a14:hiddenFill xmlns:a14="http://schemas.microsoft.com/office/drawing/2010/main">
                <a:solidFill>
                  <a:srgbClr val="FFFFFF"/>
                </a:solidFill>
              </a14:hiddenFill>
            </a:ext>
          </a:extLst>
        </p:spPr>
      </p:pic>
      <p:sp>
        <p:nvSpPr>
          <p:cNvPr id="43" name="CuadroTexto 42"/>
          <p:cNvSpPr txBox="1"/>
          <p:nvPr/>
        </p:nvSpPr>
        <p:spPr>
          <a:xfrm>
            <a:off x="7337525" y="4467696"/>
            <a:ext cx="770724" cy="307777"/>
          </a:xfrm>
          <a:prstGeom prst="rect">
            <a:avLst/>
          </a:prstGeom>
          <a:noFill/>
        </p:spPr>
        <p:txBody>
          <a:bodyPr wrap="none" rtlCol="0">
            <a:spAutoFit/>
          </a:bodyPr>
          <a:lstStyle/>
          <a:p>
            <a:r>
              <a:rPr lang="es-MX" sz="1400" dirty="0">
                <a:solidFill>
                  <a:schemeClr val="accent5">
                    <a:lumMod val="75000"/>
                  </a:schemeClr>
                </a:solidFill>
              </a:rPr>
              <a:t>Panamá</a:t>
            </a:r>
            <a:endParaRPr lang="es-CL" sz="1400" dirty="0">
              <a:solidFill>
                <a:schemeClr val="accent5">
                  <a:lumMod val="75000"/>
                </a:schemeClr>
              </a:solidFill>
            </a:endParaRPr>
          </a:p>
        </p:txBody>
      </p:sp>
      <p:pic>
        <p:nvPicPr>
          <p:cNvPr id="1050" name="Picture 26" descr="República Dominicana vector flag.eps"/>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17679" y="4738977"/>
            <a:ext cx="1522850" cy="1552874"/>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ágenes de Bandera Uruguay - Descarga gratuita en Freepik"/>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68772" y="5038636"/>
            <a:ext cx="1370282" cy="953556"/>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Archivo:Flag of Venezuela.sv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09222" y="5016137"/>
            <a:ext cx="1434098" cy="976055"/>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9"/>
          <p:cNvSpPr txBox="1"/>
          <p:nvPr/>
        </p:nvSpPr>
        <p:spPr>
          <a:xfrm>
            <a:off x="3634408" y="5984074"/>
            <a:ext cx="1804020" cy="307777"/>
          </a:xfrm>
          <a:prstGeom prst="rect">
            <a:avLst/>
          </a:prstGeom>
          <a:noFill/>
        </p:spPr>
        <p:txBody>
          <a:bodyPr wrap="none" rtlCol="0">
            <a:spAutoFit/>
          </a:bodyPr>
          <a:lstStyle/>
          <a:p>
            <a:r>
              <a:rPr lang="es-MX" sz="1400" dirty="0">
                <a:solidFill>
                  <a:schemeClr val="accent5">
                    <a:lumMod val="75000"/>
                  </a:schemeClr>
                </a:solidFill>
              </a:rPr>
              <a:t>República Dominicana</a:t>
            </a:r>
            <a:endParaRPr lang="es-CL" sz="1400" dirty="0">
              <a:solidFill>
                <a:schemeClr val="accent5">
                  <a:lumMod val="75000"/>
                </a:schemeClr>
              </a:solidFill>
            </a:endParaRPr>
          </a:p>
        </p:txBody>
      </p:sp>
      <p:sp>
        <p:nvSpPr>
          <p:cNvPr id="51" name="CuadroTexto 50"/>
          <p:cNvSpPr txBox="1"/>
          <p:nvPr/>
        </p:nvSpPr>
        <p:spPr>
          <a:xfrm>
            <a:off x="5735825" y="5955750"/>
            <a:ext cx="801694" cy="307777"/>
          </a:xfrm>
          <a:prstGeom prst="rect">
            <a:avLst/>
          </a:prstGeom>
          <a:noFill/>
        </p:spPr>
        <p:txBody>
          <a:bodyPr wrap="none" rtlCol="0">
            <a:spAutoFit/>
          </a:bodyPr>
          <a:lstStyle/>
          <a:p>
            <a:r>
              <a:rPr lang="es-MX" sz="1400" dirty="0">
                <a:solidFill>
                  <a:schemeClr val="accent5">
                    <a:lumMod val="75000"/>
                  </a:schemeClr>
                </a:solidFill>
              </a:rPr>
              <a:t>Uruguay</a:t>
            </a:r>
            <a:endParaRPr lang="es-CL" sz="1400" dirty="0">
              <a:solidFill>
                <a:schemeClr val="accent5">
                  <a:lumMod val="75000"/>
                </a:schemeClr>
              </a:solidFill>
            </a:endParaRPr>
          </a:p>
        </p:txBody>
      </p:sp>
      <p:sp>
        <p:nvSpPr>
          <p:cNvPr id="52" name="CuadroTexto 51"/>
          <p:cNvSpPr txBox="1"/>
          <p:nvPr/>
        </p:nvSpPr>
        <p:spPr>
          <a:xfrm>
            <a:off x="7285678" y="5955749"/>
            <a:ext cx="932948" cy="307777"/>
          </a:xfrm>
          <a:prstGeom prst="rect">
            <a:avLst/>
          </a:prstGeom>
          <a:noFill/>
        </p:spPr>
        <p:txBody>
          <a:bodyPr wrap="none" rtlCol="0">
            <a:spAutoFit/>
          </a:bodyPr>
          <a:lstStyle/>
          <a:p>
            <a:r>
              <a:rPr lang="es-MX" sz="1400" dirty="0">
                <a:solidFill>
                  <a:schemeClr val="accent5">
                    <a:lumMod val="75000"/>
                  </a:schemeClr>
                </a:solidFill>
              </a:rPr>
              <a:t>Venezuela</a:t>
            </a:r>
            <a:endParaRPr lang="es-CL" sz="1400" dirty="0">
              <a:solidFill>
                <a:schemeClr val="accent5">
                  <a:lumMod val="75000"/>
                </a:schemeClr>
              </a:solidFill>
            </a:endParaRPr>
          </a:p>
        </p:txBody>
      </p:sp>
      <p:sp>
        <p:nvSpPr>
          <p:cNvPr id="15" name="CuadroTexto 14"/>
          <p:cNvSpPr txBox="1"/>
          <p:nvPr/>
        </p:nvSpPr>
        <p:spPr>
          <a:xfrm>
            <a:off x="9467386" y="6488668"/>
            <a:ext cx="1644746" cy="369332"/>
          </a:xfrm>
          <a:prstGeom prst="rect">
            <a:avLst/>
          </a:prstGeom>
          <a:noFill/>
        </p:spPr>
        <p:txBody>
          <a:bodyPr wrap="none" rtlCol="0">
            <a:spAutoFit/>
          </a:bodyPr>
          <a:lstStyle/>
          <a:p>
            <a:r>
              <a:rPr lang="es-MX" b="1" dirty="0">
                <a:solidFill>
                  <a:schemeClr val="bg1"/>
                </a:solidFill>
              </a:rPr>
              <a:t>Muchas gracias</a:t>
            </a:r>
            <a:endParaRPr lang="es-CL" b="1" dirty="0">
              <a:solidFill>
                <a:schemeClr val="bg1"/>
              </a:solidFill>
            </a:endParaRPr>
          </a:p>
        </p:txBody>
      </p:sp>
    </p:spTree>
    <p:extLst>
      <p:ext uri="{BB962C8B-B14F-4D97-AF65-F5344CB8AC3E}">
        <p14:creationId xmlns:p14="http://schemas.microsoft.com/office/powerpoint/2010/main" val="2602117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64638"/>
            <a:ext cx="8016213" cy="476305"/>
          </a:xfrm>
        </p:spPr>
        <p:txBody>
          <a:bodyPr>
            <a:noAutofit/>
          </a:bodyPr>
          <a:lstStyle/>
          <a:p>
            <a:r>
              <a:rPr lang="es-CL" sz="2667" dirty="0">
                <a:solidFill>
                  <a:schemeClr val="bg1"/>
                </a:solidFill>
              </a:rPr>
              <a:t>Etapas generales identificadas</a:t>
            </a:r>
          </a:p>
        </p:txBody>
      </p:sp>
      <p:grpSp>
        <p:nvGrpSpPr>
          <p:cNvPr id="23" name="Group 1">
            <a:extLst>
              <a:ext uri="{FF2B5EF4-FFF2-40B4-BE49-F238E27FC236}">
                <a16:creationId xmlns:a16="http://schemas.microsoft.com/office/drawing/2014/main" id="{4ED472B0-6C85-6545-8496-E5692BAD8DD4}"/>
              </a:ext>
            </a:extLst>
          </p:cNvPr>
          <p:cNvGrpSpPr/>
          <p:nvPr/>
        </p:nvGrpSpPr>
        <p:grpSpPr>
          <a:xfrm>
            <a:off x="4079777" y="1640638"/>
            <a:ext cx="6578831" cy="4652239"/>
            <a:chOff x="6586638" y="2321525"/>
            <a:chExt cx="11555774" cy="8594823"/>
          </a:xfrm>
        </p:grpSpPr>
        <p:sp>
          <p:nvSpPr>
            <p:cNvPr id="24" name="Freeform 1">
              <a:extLst>
                <a:ext uri="{FF2B5EF4-FFF2-40B4-BE49-F238E27FC236}">
                  <a16:creationId xmlns:a16="http://schemas.microsoft.com/office/drawing/2014/main" id="{8ABBBF5C-9170-CD38-C8AB-9C4E6CB82B09}"/>
                </a:ext>
              </a:extLst>
            </p:cNvPr>
            <p:cNvSpPr>
              <a:spLocks noChangeArrowheads="1"/>
            </p:cNvSpPr>
            <p:nvPr/>
          </p:nvSpPr>
          <p:spPr bwMode="auto">
            <a:xfrm>
              <a:off x="13392794" y="2321525"/>
              <a:ext cx="4749618" cy="4625766"/>
            </a:xfrm>
            <a:custGeom>
              <a:avLst/>
              <a:gdLst>
                <a:gd name="T0" fmla="*/ 4137 w 7271"/>
                <a:gd name="T1" fmla="*/ 7083 h 7084"/>
                <a:gd name="T2" fmla="*/ 3816 w 7271"/>
                <a:gd name="T3" fmla="*/ 7039 h 7084"/>
                <a:gd name="T4" fmla="*/ 2384 w 7271"/>
                <a:gd name="T5" fmla="*/ 6841 h 7084"/>
                <a:gd name="T6" fmla="*/ 764 w 7271"/>
                <a:gd name="T7" fmla="*/ 6618 h 7084"/>
                <a:gd name="T8" fmla="*/ 0 w 7271"/>
                <a:gd name="T9" fmla="*/ 6512 h 7084"/>
                <a:gd name="T10" fmla="*/ 240 w 7271"/>
                <a:gd name="T11" fmla="*/ 6454 h 7084"/>
                <a:gd name="T12" fmla="*/ 700 w 7271"/>
                <a:gd name="T13" fmla="*/ 5985 h 7084"/>
                <a:gd name="T14" fmla="*/ 1090 w 7271"/>
                <a:gd name="T15" fmla="*/ 5335 h 7084"/>
                <a:gd name="T16" fmla="*/ 1711 w 7271"/>
                <a:gd name="T17" fmla="*/ 3915 h 7084"/>
                <a:gd name="T18" fmla="*/ 1943 w 7271"/>
                <a:gd name="T19" fmla="*/ 3263 h 7084"/>
                <a:gd name="T20" fmla="*/ 1979 w 7271"/>
                <a:gd name="T21" fmla="*/ 3174 h 7084"/>
                <a:gd name="T22" fmla="*/ 1985 w 7271"/>
                <a:gd name="T23" fmla="*/ 3173 h 7084"/>
                <a:gd name="T24" fmla="*/ 1052 w 7271"/>
                <a:gd name="T25" fmla="*/ 3065 h 7084"/>
                <a:gd name="T26" fmla="*/ 5237 w 7271"/>
                <a:gd name="T27" fmla="*/ 0 h 7084"/>
                <a:gd name="T28" fmla="*/ 7270 w 7271"/>
                <a:gd name="T29" fmla="*/ 3684 h 7084"/>
                <a:gd name="T30" fmla="*/ 6245 w 7271"/>
                <a:gd name="T31" fmla="*/ 3505 h 7084"/>
                <a:gd name="T32" fmla="*/ 6164 w 7271"/>
                <a:gd name="T33" fmla="*/ 3749 h 7084"/>
                <a:gd name="T34" fmla="*/ 6056 w 7271"/>
                <a:gd name="T35" fmla="*/ 4060 h 7084"/>
                <a:gd name="T36" fmla="*/ 5509 w 7271"/>
                <a:gd name="T37" fmla="*/ 5414 h 7084"/>
                <a:gd name="T38" fmla="*/ 4764 w 7271"/>
                <a:gd name="T39" fmla="*/ 6698 h 7084"/>
                <a:gd name="T40" fmla="*/ 4245 w 7271"/>
                <a:gd name="T41" fmla="*/ 7083 h 7084"/>
                <a:gd name="T42" fmla="*/ 4137 w 7271"/>
                <a:gd name="T43" fmla="*/ 7083 h 7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71" h="7084">
                  <a:moveTo>
                    <a:pt x="4137" y="7083"/>
                  </a:moveTo>
                  <a:cubicBezTo>
                    <a:pt x="4030" y="7069"/>
                    <a:pt x="3923" y="7053"/>
                    <a:pt x="3816" y="7039"/>
                  </a:cubicBezTo>
                  <a:cubicBezTo>
                    <a:pt x="3338" y="6973"/>
                    <a:pt x="2862" y="6907"/>
                    <a:pt x="2384" y="6841"/>
                  </a:cubicBezTo>
                  <a:cubicBezTo>
                    <a:pt x="1844" y="6767"/>
                    <a:pt x="1305" y="6692"/>
                    <a:pt x="764" y="6618"/>
                  </a:cubicBezTo>
                  <a:cubicBezTo>
                    <a:pt x="509" y="6583"/>
                    <a:pt x="255" y="6548"/>
                    <a:pt x="0" y="6512"/>
                  </a:cubicBezTo>
                  <a:cubicBezTo>
                    <a:pt x="85" y="6523"/>
                    <a:pt x="166" y="6497"/>
                    <a:pt x="240" y="6454"/>
                  </a:cubicBezTo>
                  <a:cubicBezTo>
                    <a:pt x="430" y="6346"/>
                    <a:pt x="576" y="6159"/>
                    <a:pt x="700" y="5985"/>
                  </a:cubicBezTo>
                  <a:cubicBezTo>
                    <a:pt x="847" y="5779"/>
                    <a:pt x="973" y="5559"/>
                    <a:pt x="1090" y="5335"/>
                  </a:cubicBezTo>
                  <a:cubicBezTo>
                    <a:pt x="1330" y="4877"/>
                    <a:pt x="1530" y="4399"/>
                    <a:pt x="1711" y="3915"/>
                  </a:cubicBezTo>
                  <a:cubicBezTo>
                    <a:pt x="1793" y="3699"/>
                    <a:pt x="1870" y="3482"/>
                    <a:pt x="1943" y="3263"/>
                  </a:cubicBezTo>
                  <a:cubicBezTo>
                    <a:pt x="1951" y="3240"/>
                    <a:pt x="1958" y="3180"/>
                    <a:pt x="1979" y="3174"/>
                  </a:cubicBezTo>
                  <a:cubicBezTo>
                    <a:pt x="1981" y="3173"/>
                    <a:pt x="1983" y="3173"/>
                    <a:pt x="1985" y="3173"/>
                  </a:cubicBezTo>
                  <a:lnTo>
                    <a:pt x="1052" y="3065"/>
                  </a:lnTo>
                  <a:lnTo>
                    <a:pt x="5237" y="0"/>
                  </a:lnTo>
                  <a:lnTo>
                    <a:pt x="7270" y="3684"/>
                  </a:lnTo>
                  <a:lnTo>
                    <a:pt x="6245" y="3505"/>
                  </a:lnTo>
                  <a:cubicBezTo>
                    <a:pt x="6219" y="3586"/>
                    <a:pt x="6192" y="3668"/>
                    <a:pt x="6164" y="3749"/>
                  </a:cubicBezTo>
                  <a:cubicBezTo>
                    <a:pt x="6129" y="3853"/>
                    <a:pt x="6093" y="3957"/>
                    <a:pt x="6056" y="4060"/>
                  </a:cubicBezTo>
                  <a:cubicBezTo>
                    <a:pt x="5892" y="4519"/>
                    <a:pt x="5712" y="4971"/>
                    <a:pt x="5509" y="5414"/>
                  </a:cubicBezTo>
                  <a:cubicBezTo>
                    <a:pt x="5305" y="5862"/>
                    <a:pt x="5075" y="6314"/>
                    <a:pt x="4764" y="6698"/>
                  </a:cubicBezTo>
                  <a:cubicBezTo>
                    <a:pt x="4636" y="6858"/>
                    <a:pt x="4459" y="7054"/>
                    <a:pt x="4245" y="7083"/>
                  </a:cubicBezTo>
                  <a:lnTo>
                    <a:pt x="4137" y="7083"/>
                  </a:lnTo>
                </a:path>
              </a:pathLst>
            </a:custGeom>
            <a:solidFill>
              <a:srgbClr val="76777A"/>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sp>
          <p:nvSpPr>
            <p:cNvPr id="25" name="Freeform 2">
              <a:extLst>
                <a:ext uri="{FF2B5EF4-FFF2-40B4-BE49-F238E27FC236}">
                  <a16:creationId xmlns:a16="http://schemas.microsoft.com/office/drawing/2014/main" id="{370B1224-0CD2-300C-A7B6-1A4384BA4A01}"/>
                </a:ext>
              </a:extLst>
            </p:cNvPr>
            <p:cNvSpPr>
              <a:spLocks noChangeArrowheads="1"/>
            </p:cNvSpPr>
            <p:nvPr/>
          </p:nvSpPr>
          <p:spPr bwMode="auto">
            <a:xfrm>
              <a:off x="12655437" y="5259434"/>
              <a:ext cx="3416039" cy="1944205"/>
            </a:xfrm>
            <a:custGeom>
              <a:avLst/>
              <a:gdLst>
                <a:gd name="T0" fmla="*/ 238 w 5231"/>
                <a:gd name="T1" fmla="*/ 100 h 2977"/>
                <a:gd name="T2" fmla="*/ 0 w 5231"/>
                <a:gd name="T3" fmla="*/ 0 h 2977"/>
                <a:gd name="T4" fmla="*/ 0 w 5231"/>
                <a:gd name="T5" fmla="*/ 0 h 2977"/>
                <a:gd name="T6" fmla="*/ 4109 w 5231"/>
                <a:gd name="T7" fmla="*/ 431 h 2977"/>
                <a:gd name="T8" fmla="*/ 4109 w 5231"/>
                <a:gd name="T9" fmla="*/ 431 h 2977"/>
                <a:gd name="T10" fmla="*/ 4359 w 5231"/>
                <a:gd name="T11" fmla="*/ 539 h 2977"/>
                <a:gd name="T12" fmla="*/ 4359 w 5231"/>
                <a:gd name="T13" fmla="*/ 539 h 2977"/>
                <a:gd name="T14" fmla="*/ 4359 w 5231"/>
                <a:gd name="T15" fmla="*/ 539 h 2977"/>
                <a:gd name="T16" fmla="*/ 4510 w 5231"/>
                <a:gd name="T17" fmla="*/ 790 h 2977"/>
                <a:gd name="T18" fmla="*/ 4510 w 5231"/>
                <a:gd name="T19" fmla="*/ 790 h 2977"/>
                <a:gd name="T20" fmla="*/ 4510 w 5231"/>
                <a:gd name="T21" fmla="*/ 790 h 2977"/>
                <a:gd name="T22" fmla="*/ 4594 w 5231"/>
                <a:gd name="T23" fmla="*/ 1171 h 2977"/>
                <a:gd name="T24" fmla="*/ 4594 w 5231"/>
                <a:gd name="T25" fmla="*/ 1171 h 2977"/>
                <a:gd name="T26" fmla="*/ 4594 w 5231"/>
                <a:gd name="T27" fmla="*/ 1171 h 2977"/>
                <a:gd name="T28" fmla="*/ 4643 w 5231"/>
                <a:gd name="T29" fmla="*/ 1671 h 2977"/>
                <a:gd name="T30" fmla="*/ 4643 w 5231"/>
                <a:gd name="T31" fmla="*/ 1671 h 2977"/>
                <a:gd name="T32" fmla="*/ 4643 w 5231"/>
                <a:gd name="T33" fmla="*/ 1671 h 2977"/>
                <a:gd name="T34" fmla="*/ 4684 w 5231"/>
                <a:gd name="T35" fmla="*/ 2110 h 2977"/>
                <a:gd name="T36" fmla="*/ 4684 w 5231"/>
                <a:gd name="T37" fmla="*/ 2110 h 2977"/>
                <a:gd name="T38" fmla="*/ 4684 w 5231"/>
                <a:gd name="T39" fmla="*/ 2110 h 2977"/>
                <a:gd name="T40" fmla="*/ 4769 w 5231"/>
                <a:gd name="T41" fmla="*/ 2514 h 2977"/>
                <a:gd name="T42" fmla="*/ 4769 w 5231"/>
                <a:gd name="T43" fmla="*/ 2514 h 2977"/>
                <a:gd name="T44" fmla="*/ 4769 w 5231"/>
                <a:gd name="T45" fmla="*/ 2514 h 2977"/>
                <a:gd name="T46" fmla="*/ 4937 w 5231"/>
                <a:gd name="T47" fmla="*/ 2824 h 2977"/>
                <a:gd name="T48" fmla="*/ 4937 w 5231"/>
                <a:gd name="T49" fmla="*/ 2824 h 2977"/>
                <a:gd name="T50" fmla="*/ 4937 w 5231"/>
                <a:gd name="T51" fmla="*/ 2824 h 2977"/>
                <a:gd name="T52" fmla="*/ 5230 w 5231"/>
                <a:gd name="T53" fmla="*/ 2976 h 2977"/>
                <a:gd name="T54" fmla="*/ 5230 w 5231"/>
                <a:gd name="T55" fmla="*/ 2976 h 2977"/>
                <a:gd name="T56" fmla="*/ 1073 w 5231"/>
                <a:gd name="T57" fmla="*/ 2376 h 2977"/>
                <a:gd name="T58" fmla="*/ 1073 w 5231"/>
                <a:gd name="T59" fmla="*/ 2376 h 2977"/>
                <a:gd name="T60" fmla="*/ 794 w 5231"/>
                <a:gd name="T61" fmla="*/ 2233 h 2977"/>
                <a:gd name="T62" fmla="*/ 794 w 5231"/>
                <a:gd name="T63" fmla="*/ 2233 h 2977"/>
                <a:gd name="T64" fmla="*/ 794 w 5231"/>
                <a:gd name="T65" fmla="*/ 2233 h 2977"/>
                <a:gd name="T66" fmla="*/ 633 w 5231"/>
                <a:gd name="T67" fmla="*/ 1944 h 2977"/>
                <a:gd name="T68" fmla="*/ 633 w 5231"/>
                <a:gd name="T69" fmla="*/ 1944 h 2977"/>
                <a:gd name="T70" fmla="*/ 633 w 5231"/>
                <a:gd name="T71" fmla="*/ 1944 h 2977"/>
                <a:gd name="T72" fmla="*/ 551 w 5231"/>
                <a:gd name="T73" fmla="*/ 1567 h 2977"/>
                <a:gd name="T74" fmla="*/ 551 w 5231"/>
                <a:gd name="T75" fmla="*/ 1567 h 2977"/>
                <a:gd name="T76" fmla="*/ 551 w 5231"/>
                <a:gd name="T77" fmla="*/ 1567 h 2977"/>
                <a:gd name="T78" fmla="*/ 511 w 5231"/>
                <a:gd name="T79" fmla="*/ 1157 h 2977"/>
                <a:gd name="T80" fmla="*/ 511 w 5231"/>
                <a:gd name="T81" fmla="*/ 1157 h 2977"/>
                <a:gd name="T82" fmla="*/ 511 w 5231"/>
                <a:gd name="T83" fmla="*/ 1157 h 2977"/>
                <a:gd name="T84" fmla="*/ 463 w 5231"/>
                <a:gd name="T85" fmla="*/ 691 h 2977"/>
                <a:gd name="T86" fmla="*/ 463 w 5231"/>
                <a:gd name="T87" fmla="*/ 691 h 2977"/>
                <a:gd name="T88" fmla="*/ 463 w 5231"/>
                <a:gd name="T89" fmla="*/ 691 h 2977"/>
                <a:gd name="T90" fmla="*/ 382 w 5231"/>
                <a:gd name="T91" fmla="*/ 334 h 2977"/>
                <a:gd name="T92" fmla="*/ 382 w 5231"/>
                <a:gd name="T93" fmla="*/ 334 h 2977"/>
                <a:gd name="T94" fmla="*/ 382 w 5231"/>
                <a:gd name="T95" fmla="*/ 334 h 2977"/>
                <a:gd name="T96" fmla="*/ 238 w 5231"/>
                <a:gd name="T97" fmla="*/ 100 h 2977"/>
                <a:gd name="T98" fmla="*/ 238 w 5231"/>
                <a:gd name="T99" fmla="*/ 100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1" h="2977">
                  <a:moveTo>
                    <a:pt x="238" y="100"/>
                  </a:moveTo>
                  <a:cubicBezTo>
                    <a:pt x="176" y="44"/>
                    <a:pt x="98" y="10"/>
                    <a:pt x="0" y="0"/>
                  </a:cubicBezTo>
                  <a:lnTo>
                    <a:pt x="0" y="0"/>
                  </a:lnTo>
                  <a:lnTo>
                    <a:pt x="4109" y="431"/>
                  </a:lnTo>
                  <a:lnTo>
                    <a:pt x="4109" y="431"/>
                  </a:lnTo>
                  <a:cubicBezTo>
                    <a:pt x="4212" y="442"/>
                    <a:pt x="4294" y="478"/>
                    <a:pt x="4359" y="539"/>
                  </a:cubicBezTo>
                  <a:lnTo>
                    <a:pt x="4359" y="539"/>
                  </a:lnTo>
                  <a:lnTo>
                    <a:pt x="4359" y="539"/>
                  </a:lnTo>
                  <a:cubicBezTo>
                    <a:pt x="4424" y="599"/>
                    <a:pt x="4473" y="684"/>
                    <a:pt x="4510" y="790"/>
                  </a:cubicBezTo>
                  <a:lnTo>
                    <a:pt x="4510" y="790"/>
                  </a:lnTo>
                  <a:lnTo>
                    <a:pt x="4510" y="790"/>
                  </a:lnTo>
                  <a:cubicBezTo>
                    <a:pt x="4548" y="896"/>
                    <a:pt x="4574" y="1024"/>
                    <a:pt x="4594" y="1171"/>
                  </a:cubicBezTo>
                  <a:lnTo>
                    <a:pt x="4594" y="1171"/>
                  </a:lnTo>
                  <a:lnTo>
                    <a:pt x="4594" y="1171"/>
                  </a:lnTo>
                  <a:cubicBezTo>
                    <a:pt x="4615" y="1319"/>
                    <a:pt x="4629" y="1486"/>
                    <a:pt x="4643" y="1671"/>
                  </a:cubicBezTo>
                  <a:lnTo>
                    <a:pt x="4643" y="1671"/>
                  </a:lnTo>
                  <a:lnTo>
                    <a:pt x="4643" y="1671"/>
                  </a:lnTo>
                  <a:cubicBezTo>
                    <a:pt x="4655" y="1816"/>
                    <a:pt x="4666" y="1966"/>
                    <a:pt x="4684" y="2110"/>
                  </a:cubicBezTo>
                  <a:lnTo>
                    <a:pt x="4684" y="2110"/>
                  </a:lnTo>
                  <a:lnTo>
                    <a:pt x="4684" y="2110"/>
                  </a:lnTo>
                  <a:cubicBezTo>
                    <a:pt x="4703" y="2254"/>
                    <a:pt x="4729" y="2392"/>
                    <a:pt x="4769" y="2514"/>
                  </a:cubicBezTo>
                  <a:lnTo>
                    <a:pt x="4769" y="2514"/>
                  </a:lnTo>
                  <a:lnTo>
                    <a:pt x="4769" y="2514"/>
                  </a:lnTo>
                  <a:cubicBezTo>
                    <a:pt x="4808" y="2637"/>
                    <a:pt x="4862" y="2744"/>
                    <a:pt x="4937" y="2824"/>
                  </a:cubicBezTo>
                  <a:lnTo>
                    <a:pt x="4937" y="2824"/>
                  </a:lnTo>
                  <a:lnTo>
                    <a:pt x="4937" y="2824"/>
                  </a:lnTo>
                  <a:cubicBezTo>
                    <a:pt x="5012" y="2904"/>
                    <a:pt x="5107" y="2958"/>
                    <a:pt x="5230" y="2976"/>
                  </a:cubicBezTo>
                  <a:lnTo>
                    <a:pt x="5230" y="2976"/>
                  </a:lnTo>
                  <a:lnTo>
                    <a:pt x="1073" y="2376"/>
                  </a:lnTo>
                  <a:lnTo>
                    <a:pt x="1073" y="2376"/>
                  </a:lnTo>
                  <a:cubicBezTo>
                    <a:pt x="956" y="2359"/>
                    <a:pt x="865" y="2308"/>
                    <a:pt x="794" y="2233"/>
                  </a:cubicBezTo>
                  <a:lnTo>
                    <a:pt x="794" y="2233"/>
                  </a:lnTo>
                  <a:lnTo>
                    <a:pt x="794" y="2233"/>
                  </a:lnTo>
                  <a:cubicBezTo>
                    <a:pt x="722" y="2158"/>
                    <a:pt x="671" y="2059"/>
                    <a:pt x="633" y="1944"/>
                  </a:cubicBezTo>
                  <a:lnTo>
                    <a:pt x="633" y="1944"/>
                  </a:lnTo>
                  <a:lnTo>
                    <a:pt x="633" y="1944"/>
                  </a:lnTo>
                  <a:cubicBezTo>
                    <a:pt x="594" y="1830"/>
                    <a:pt x="570" y="1701"/>
                    <a:pt x="551" y="1567"/>
                  </a:cubicBezTo>
                  <a:lnTo>
                    <a:pt x="551" y="1567"/>
                  </a:lnTo>
                  <a:lnTo>
                    <a:pt x="551" y="1567"/>
                  </a:lnTo>
                  <a:cubicBezTo>
                    <a:pt x="533" y="1432"/>
                    <a:pt x="522" y="1292"/>
                    <a:pt x="511" y="1157"/>
                  </a:cubicBezTo>
                  <a:lnTo>
                    <a:pt x="511" y="1157"/>
                  </a:lnTo>
                  <a:lnTo>
                    <a:pt x="511" y="1157"/>
                  </a:lnTo>
                  <a:cubicBezTo>
                    <a:pt x="498" y="984"/>
                    <a:pt x="483" y="828"/>
                    <a:pt x="463" y="691"/>
                  </a:cubicBezTo>
                  <a:lnTo>
                    <a:pt x="463" y="691"/>
                  </a:lnTo>
                  <a:lnTo>
                    <a:pt x="463" y="691"/>
                  </a:lnTo>
                  <a:cubicBezTo>
                    <a:pt x="443" y="553"/>
                    <a:pt x="418" y="434"/>
                    <a:pt x="382" y="334"/>
                  </a:cubicBezTo>
                  <a:lnTo>
                    <a:pt x="382" y="334"/>
                  </a:lnTo>
                  <a:lnTo>
                    <a:pt x="382" y="334"/>
                  </a:lnTo>
                  <a:cubicBezTo>
                    <a:pt x="347" y="235"/>
                    <a:pt x="300" y="157"/>
                    <a:pt x="238" y="100"/>
                  </a:cubicBezTo>
                  <a:lnTo>
                    <a:pt x="238" y="100"/>
                  </a:lnTo>
                </a:path>
              </a:pathLst>
            </a:custGeom>
            <a:solidFill>
              <a:srgbClr val="8E3900"/>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sp>
          <p:nvSpPr>
            <p:cNvPr id="26" name="Freeform 3">
              <a:extLst>
                <a:ext uri="{FF2B5EF4-FFF2-40B4-BE49-F238E27FC236}">
                  <a16:creationId xmlns:a16="http://schemas.microsoft.com/office/drawing/2014/main" id="{BB664D41-144C-5A35-4F2B-2B6B1B35C03D}"/>
                </a:ext>
              </a:extLst>
            </p:cNvPr>
            <p:cNvSpPr>
              <a:spLocks noChangeArrowheads="1"/>
            </p:cNvSpPr>
            <p:nvPr/>
          </p:nvSpPr>
          <p:spPr bwMode="auto">
            <a:xfrm>
              <a:off x="10189897" y="5020370"/>
              <a:ext cx="5161502" cy="3738633"/>
            </a:xfrm>
            <a:custGeom>
              <a:avLst/>
              <a:gdLst>
                <a:gd name="T0" fmla="*/ 3989 w 7903"/>
                <a:gd name="T1" fmla="*/ 5725 h 5726"/>
                <a:gd name="T2" fmla="*/ 3761 w 7903"/>
                <a:gd name="T3" fmla="*/ 5687 h 5726"/>
                <a:gd name="T4" fmla="*/ 3337 w 7903"/>
                <a:gd name="T5" fmla="*/ 5603 h 5726"/>
                <a:gd name="T6" fmla="*/ 1998 w 7903"/>
                <a:gd name="T7" fmla="*/ 5337 h 5726"/>
                <a:gd name="T8" fmla="*/ 631 w 7903"/>
                <a:gd name="T9" fmla="*/ 5065 h 5726"/>
                <a:gd name="T10" fmla="*/ 0 w 7903"/>
                <a:gd name="T11" fmla="*/ 4939 h 5726"/>
                <a:gd name="T12" fmla="*/ 322 w 7903"/>
                <a:gd name="T13" fmla="*/ 4875 h 5726"/>
                <a:gd name="T14" fmla="*/ 855 w 7903"/>
                <a:gd name="T15" fmla="*/ 4239 h 5726"/>
                <a:gd name="T16" fmla="*/ 1270 w 7903"/>
                <a:gd name="T17" fmla="*/ 3488 h 5726"/>
                <a:gd name="T18" fmla="*/ 2077 w 7903"/>
                <a:gd name="T19" fmla="*/ 1838 h 5726"/>
                <a:gd name="T20" fmla="*/ 2976 w 7903"/>
                <a:gd name="T21" fmla="*/ 420 h 5726"/>
                <a:gd name="T22" fmla="*/ 3749 w 7903"/>
                <a:gd name="T23" fmla="*/ 0 h 5726"/>
                <a:gd name="T24" fmla="*/ 3821 w 7903"/>
                <a:gd name="T25" fmla="*/ 4 h 5726"/>
                <a:gd name="T26" fmla="*/ 4252 w 7903"/>
                <a:gd name="T27" fmla="*/ 47 h 5726"/>
                <a:gd name="T28" fmla="*/ 5043 w 7903"/>
                <a:gd name="T29" fmla="*/ 125 h 5726"/>
                <a:gd name="T30" fmla="*/ 6000 w 7903"/>
                <a:gd name="T31" fmla="*/ 219 h 5726"/>
                <a:gd name="T32" fmla="*/ 6926 w 7903"/>
                <a:gd name="T33" fmla="*/ 310 h 5726"/>
                <a:gd name="T34" fmla="*/ 7625 w 7903"/>
                <a:gd name="T35" fmla="*/ 379 h 5726"/>
                <a:gd name="T36" fmla="*/ 7902 w 7903"/>
                <a:gd name="T37" fmla="*/ 407 h 5726"/>
                <a:gd name="T38" fmla="*/ 7179 w 7903"/>
                <a:gd name="T39" fmla="*/ 718 h 5726"/>
                <a:gd name="T40" fmla="*/ 6683 w 7903"/>
                <a:gd name="T41" fmla="*/ 1328 h 5726"/>
                <a:gd name="T42" fmla="*/ 6284 w 7903"/>
                <a:gd name="T43" fmla="*/ 2006 h 5726"/>
                <a:gd name="T44" fmla="*/ 5547 w 7903"/>
                <a:gd name="T45" fmla="*/ 3509 h 5726"/>
                <a:gd name="T46" fmla="*/ 5544 w 7903"/>
                <a:gd name="T47" fmla="*/ 3516 h 5726"/>
                <a:gd name="T48" fmla="*/ 5541 w 7903"/>
                <a:gd name="T49" fmla="*/ 3521 h 5726"/>
                <a:gd name="T50" fmla="*/ 5539 w 7903"/>
                <a:gd name="T51" fmla="*/ 3527 h 5726"/>
                <a:gd name="T52" fmla="*/ 5532 w 7903"/>
                <a:gd name="T53" fmla="*/ 3541 h 5726"/>
                <a:gd name="T54" fmla="*/ 5531 w 7903"/>
                <a:gd name="T55" fmla="*/ 3542 h 5726"/>
                <a:gd name="T56" fmla="*/ 5379 w 7903"/>
                <a:gd name="T57" fmla="*/ 3858 h 5726"/>
                <a:gd name="T58" fmla="*/ 4745 w 7903"/>
                <a:gd name="T59" fmla="*/ 5039 h 5726"/>
                <a:gd name="T60" fmla="*/ 4376 w 7903"/>
                <a:gd name="T61" fmla="*/ 5522 h 5726"/>
                <a:gd name="T62" fmla="*/ 4013 w 7903"/>
                <a:gd name="T63" fmla="*/ 5725 h 5726"/>
                <a:gd name="T64" fmla="*/ 3989 w 7903"/>
                <a:gd name="T65" fmla="*/ 5725 h 5726"/>
                <a:gd name="T66" fmla="*/ 5532 w 7903"/>
                <a:gd name="T67" fmla="*/ 3540 h 5726"/>
                <a:gd name="T68" fmla="*/ 5541 w 7903"/>
                <a:gd name="T69" fmla="*/ 3521 h 5726"/>
                <a:gd name="T70" fmla="*/ 5543 w 7903"/>
                <a:gd name="T71" fmla="*/ 3516 h 5726"/>
                <a:gd name="T72" fmla="*/ 5532 w 7903"/>
                <a:gd name="T73" fmla="*/ 3540 h 5726"/>
                <a:gd name="T74" fmla="*/ 5531 w 7903"/>
                <a:gd name="T75" fmla="*/ 3542 h 5726"/>
                <a:gd name="T76" fmla="*/ 5532 w 7903"/>
                <a:gd name="T77" fmla="*/ 3541 h 5726"/>
                <a:gd name="T78" fmla="*/ 5532 w 7903"/>
                <a:gd name="T79" fmla="*/ 3540 h 5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03" h="5726">
                  <a:moveTo>
                    <a:pt x="3989" y="5725"/>
                  </a:moveTo>
                  <a:cubicBezTo>
                    <a:pt x="3912" y="5722"/>
                    <a:pt x="3835" y="5702"/>
                    <a:pt x="3761" y="5687"/>
                  </a:cubicBezTo>
                  <a:cubicBezTo>
                    <a:pt x="3620" y="5659"/>
                    <a:pt x="3479" y="5631"/>
                    <a:pt x="3337" y="5603"/>
                  </a:cubicBezTo>
                  <a:cubicBezTo>
                    <a:pt x="2892" y="5514"/>
                    <a:pt x="2445" y="5425"/>
                    <a:pt x="1998" y="5337"/>
                  </a:cubicBezTo>
                  <a:cubicBezTo>
                    <a:pt x="1542" y="5245"/>
                    <a:pt x="1087" y="5155"/>
                    <a:pt x="631" y="5065"/>
                  </a:cubicBezTo>
                  <a:cubicBezTo>
                    <a:pt x="421" y="5022"/>
                    <a:pt x="210" y="4981"/>
                    <a:pt x="0" y="4939"/>
                  </a:cubicBezTo>
                  <a:cubicBezTo>
                    <a:pt x="117" y="4962"/>
                    <a:pt x="222" y="4942"/>
                    <a:pt x="322" y="4875"/>
                  </a:cubicBezTo>
                  <a:cubicBezTo>
                    <a:pt x="550" y="4722"/>
                    <a:pt x="712" y="4468"/>
                    <a:pt x="855" y="4239"/>
                  </a:cubicBezTo>
                  <a:cubicBezTo>
                    <a:pt x="1005" y="3996"/>
                    <a:pt x="1140" y="3743"/>
                    <a:pt x="1270" y="3488"/>
                  </a:cubicBezTo>
                  <a:cubicBezTo>
                    <a:pt x="1547" y="2942"/>
                    <a:pt x="1800" y="2384"/>
                    <a:pt x="2077" y="1838"/>
                  </a:cubicBezTo>
                  <a:cubicBezTo>
                    <a:pt x="2329" y="1343"/>
                    <a:pt x="2597" y="830"/>
                    <a:pt x="2976" y="420"/>
                  </a:cubicBezTo>
                  <a:cubicBezTo>
                    <a:pt x="3179" y="198"/>
                    <a:pt x="3440" y="0"/>
                    <a:pt x="3749" y="0"/>
                  </a:cubicBezTo>
                  <a:cubicBezTo>
                    <a:pt x="3772" y="0"/>
                    <a:pt x="3797" y="2"/>
                    <a:pt x="3821" y="4"/>
                  </a:cubicBezTo>
                  <a:cubicBezTo>
                    <a:pt x="3964" y="18"/>
                    <a:pt x="4108" y="32"/>
                    <a:pt x="4252" y="47"/>
                  </a:cubicBezTo>
                  <a:cubicBezTo>
                    <a:pt x="4516" y="73"/>
                    <a:pt x="4779" y="98"/>
                    <a:pt x="5043" y="125"/>
                  </a:cubicBezTo>
                  <a:cubicBezTo>
                    <a:pt x="5362" y="156"/>
                    <a:pt x="5681" y="188"/>
                    <a:pt x="6000" y="219"/>
                  </a:cubicBezTo>
                  <a:cubicBezTo>
                    <a:pt x="6309" y="249"/>
                    <a:pt x="6617" y="280"/>
                    <a:pt x="6926" y="310"/>
                  </a:cubicBezTo>
                  <a:lnTo>
                    <a:pt x="7625" y="379"/>
                  </a:lnTo>
                  <a:cubicBezTo>
                    <a:pt x="7717" y="389"/>
                    <a:pt x="7810" y="397"/>
                    <a:pt x="7902" y="407"/>
                  </a:cubicBezTo>
                  <a:cubicBezTo>
                    <a:pt x="7625" y="385"/>
                    <a:pt x="7375" y="536"/>
                    <a:pt x="7179" y="718"/>
                  </a:cubicBezTo>
                  <a:cubicBezTo>
                    <a:pt x="6986" y="896"/>
                    <a:pt x="6827" y="1109"/>
                    <a:pt x="6683" y="1328"/>
                  </a:cubicBezTo>
                  <a:cubicBezTo>
                    <a:pt x="6538" y="1546"/>
                    <a:pt x="6408" y="1775"/>
                    <a:pt x="6284" y="2006"/>
                  </a:cubicBezTo>
                  <a:cubicBezTo>
                    <a:pt x="6023" y="2498"/>
                    <a:pt x="5787" y="3005"/>
                    <a:pt x="5547" y="3509"/>
                  </a:cubicBezTo>
                  <a:cubicBezTo>
                    <a:pt x="5546" y="3512"/>
                    <a:pt x="5545" y="3514"/>
                    <a:pt x="5544" y="3516"/>
                  </a:cubicBezTo>
                  <a:cubicBezTo>
                    <a:pt x="5543" y="3518"/>
                    <a:pt x="5542" y="3520"/>
                    <a:pt x="5541" y="3521"/>
                  </a:cubicBezTo>
                  <a:cubicBezTo>
                    <a:pt x="5541" y="3523"/>
                    <a:pt x="5540" y="3525"/>
                    <a:pt x="5539" y="3527"/>
                  </a:cubicBezTo>
                  <a:cubicBezTo>
                    <a:pt x="5537" y="3533"/>
                    <a:pt x="5534" y="3538"/>
                    <a:pt x="5532" y="3541"/>
                  </a:cubicBezTo>
                  <a:cubicBezTo>
                    <a:pt x="5530" y="3546"/>
                    <a:pt x="5530" y="3546"/>
                    <a:pt x="5531" y="3542"/>
                  </a:cubicBezTo>
                  <a:cubicBezTo>
                    <a:pt x="5481" y="3648"/>
                    <a:pt x="5430" y="3753"/>
                    <a:pt x="5379" y="3858"/>
                  </a:cubicBezTo>
                  <a:cubicBezTo>
                    <a:pt x="5185" y="4260"/>
                    <a:pt x="4984" y="4662"/>
                    <a:pt x="4745" y="5039"/>
                  </a:cubicBezTo>
                  <a:cubicBezTo>
                    <a:pt x="4637" y="5210"/>
                    <a:pt x="4519" y="5379"/>
                    <a:pt x="4376" y="5522"/>
                  </a:cubicBezTo>
                  <a:cubicBezTo>
                    <a:pt x="4281" y="5619"/>
                    <a:pt x="4155" y="5720"/>
                    <a:pt x="4013" y="5725"/>
                  </a:cubicBezTo>
                  <a:lnTo>
                    <a:pt x="3989" y="5725"/>
                  </a:lnTo>
                  <a:close/>
                  <a:moveTo>
                    <a:pt x="5532" y="3540"/>
                  </a:moveTo>
                  <a:cubicBezTo>
                    <a:pt x="5535" y="3534"/>
                    <a:pt x="5538" y="3528"/>
                    <a:pt x="5541" y="3521"/>
                  </a:cubicBezTo>
                  <a:cubicBezTo>
                    <a:pt x="5542" y="3520"/>
                    <a:pt x="5543" y="3518"/>
                    <a:pt x="5543" y="3516"/>
                  </a:cubicBezTo>
                  <a:cubicBezTo>
                    <a:pt x="5541" y="3521"/>
                    <a:pt x="5537" y="3529"/>
                    <a:pt x="5532" y="3540"/>
                  </a:cubicBezTo>
                  <a:cubicBezTo>
                    <a:pt x="5531" y="3541"/>
                    <a:pt x="5531" y="3541"/>
                    <a:pt x="5531" y="3542"/>
                  </a:cubicBezTo>
                  <a:cubicBezTo>
                    <a:pt x="5532" y="3542"/>
                    <a:pt x="5532" y="3542"/>
                    <a:pt x="5532" y="3541"/>
                  </a:cubicBezTo>
                  <a:cubicBezTo>
                    <a:pt x="5532" y="3541"/>
                    <a:pt x="5532" y="3541"/>
                    <a:pt x="5532" y="3540"/>
                  </a:cubicBezTo>
                  <a:close/>
                </a:path>
              </a:pathLst>
            </a:custGeom>
            <a:solidFill>
              <a:srgbClr val="FC6400"/>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sp>
          <p:nvSpPr>
            <p:cNvPr id="27" name="Freeform 4">
              <a:extLst>
                <a:ext uri="{FF2B5EF4-FFF2-40B4-BE49-F238E27FC236}">
                  <a16:creationId xmlns:a16="http://schemas.microsoft.com/office/drawing/2014/main" id="{42798FD8-D1D4-4C50-ABC0-A93C8FCE9BA8}"/>
                </a:ext>
              </a:extLst>
            </p:cNvPr>
            <p:cNvSpPr>
              <a:spLocks noChangeArrowheads="1"/>
            </p:cNvSpPr>
            <p:nvPr/>
          </p:nvSpPr>
          <p:spPr bwMode="auto">
            <a:xfrm>
              <a:off x="9167389" y="6474921"/>
              <a:ext cx="3505329" cy="2528906"/>
            </a:xfrm>
            <a:custGeom>
              <a:avLst/>
              <a:gdLst>
                <a:gd name="T0" fmla="*/ 302 w 5366"/>
                <a:gd name="T1" fmla="*/ 137 h 3872"/>
                <a:gd name="T2" fmla="*/ 0 w 5366"/>
                <a:gd name="T3" fmla="*/ 0 h 3872"/>
                <a:gd name="T4" fmla="*/ 0 w 5366"/>
                <a:gd name="T5" fmla="*/ 0 h 3872"/>
                <a:gd name="T6" fmla="*/ 3814 w 5366"/>
                <a:gd name="T7" fmla="*/ 581 h 3872"/>
                <a:gd name="T8" fmla="*/ 3814 w 5366"/>
                <a:gd name="T9" fmla="*/ 581 h 3872"/>
                <a:gd name="T10" fmla="*/ 4132 w 5366"/>
                <a:gd name="T11" fmla="*/ 728 h 3872"/>
                <a:gd name="T12" fmla="*/ 4132 w 5366"/>
                <a:gd name="T13" fmla="*/ 728 h 3872"/>
                <a:gd name="T14" fmla="*/ 4132 w 5366"/>
                <a:gd name="T15" fmla="*/ 728 h 3872"/>
                <a:gd name="T16" fmla="*/ 4328 w 5366"/>
                <a:gd name="T17" fmla="*/ 1040 h 3872"/>
                <a:gd name="T18" fmla="*/ 4328 w 5366"/>
                <a:gd name="T19" fmla="*/ 1040 h 3872"/>
                <a:gd name="T20" fmla="*/ 4328 w 5366"/>
                <a:gd name="T21" fmla="*/ 1040 h 3872"/>
                <a:gd name="T22" fmla="*/ 4440 w 5366"/>
                <a:gd name="T23" fmla="*/ 1503 h 3872"/>
                <a:gd name="T24" fmla="*/ 4440 w 5366"/>
                <a:gd name="T25" fmla="*/ 1503 h 3872"/>
                <a:gd name="T26" fmla="*/ 4440 w 5366"/>
                <a:gd name="T27" fmla="*/ 1503 h 3872"/>
                <a:gd name="T28" fmla="*/ 4509 w 5366"/>
                <a:gd name="T29" fmla="*/ 2103 h 3872"/>
                <a:gd name="T30" fmla="*/ 4509 w 5366"/>
                <a:gd name="T31" fmla="*/ 2103 h 3872"/>
                <a:gd name="T32" fmla="*/ 4509 w 5366"/>
                <a:gd name="T33" fmla="*/ 2103 h 3872"/>
                <a:gd name="T34" fmla="*/ 4573 w 5366"/>
                <a:gd name="T35" fmla="*/ 2682 h 3872"/>
                <a:gd name="T36" fmla="*/ 4573 w 5366"/>
                <a:gd name="T37" fmla="*/ 2682 h 3872"/>
                <a:gd name="T38" fmla="*/ 4573 w 5366"/>
                <a:gd name="T39" fmla="*/ 2682 h 3872"/>
                <a:gd name="T40" fmla="*/ 4698 w 5366"/>
                <a:gd name="T41" fmla="*/ 3219 h 3872"/>
                <a:gd name="T42" fmla="*/ 4698 w 5366"/>
                <a:gd name="T43" fmla="*/ 3219 h 3872"/>
                <a:gd name="T44" fmla="*/ 4698 w 5366"/>
                <a:gd name="T45" fmla="*/ 3219 h 3872"/>
                <a:gd name="T46" fmla="*/ 4943 w 5366"/>
                <a:gd name="T47" fmla="*/ 3641 h 3872"/>
                <a:gd name="T48" fmla="*/ 4943 w 5366"/>
                <a:gd name="T49" fmla="*/ 3641 h 3872"/>
                <a:gd name="T50" fmla="*/ 4943 w 5366"/>
                <a:gd name="T51" fmla="*/ 3641 h 3872"/>
                <a:gd name="T52" fmla="*/ 5365 w 5366"/>
                <a:gd name="T53" fmla="*/ 3871 h 3872"/>
                <a:gd name="T54" fmla="*/ 5365 w 5366"/>
                <a:gd name="T55" fmla="*/ 3871 h 3872"/>
                <a:gd name="T56" fmla="*/ 1479 w 5366"/>
                <a:gd name="T57" fmla="*/ 3070 h 3872"/>
                <a:gd name="T58" fmla="*/ 1479 w 5366"/>
                <a:gd name="T59" fmla="*/ 3070 h 3872"/>
                <a:gd name="T60" fmla="*/ 1079 w 5366"/>
                <a:gd name="T61" fmla="*/ 2854 h 3872"/>
                <a:gd name="T62" fmla="*/ 1079 w 5366"/>
                <a:gd name="T63" fmla="*/ 2854 h 3872"/>
                <a:gd name="T64" fmla="*/ 1079 w 5366"/>
                <a:gd name="T65" fmla="*/ 2854 h 3872"/>
                <a:gd name="T66" fmla="*/ 845 w 5366"/>
                <a:gd name="T67" fmla="*/ 2461 h 3872"/>
                <a:gd name="T68" fmla="*/ 845 w 5366"/>
                <a:gd name="T69" fmla="*/ 2461 h 3872"/>
                <a:gd name="T70" fmla="*/ 845 w 5366"/>
                <a:gd name="T71" fmla="*/ 2461 h 3872"/>
                <a:gd name="T72" fmla="*/ 725 w 5366"/>
                <a:gd name="T73" fmla="*/ 1959 h 3872"/>
                <a:gd name="T74" fmla="*/ 725 w 5366"/>
                <a:gd name="T75" fmla="*/ 1959 h 3872"/>
                <a:gd name="T76" fmla="*/ 725 w 5366"/>
                <a:gd name="T77" fmla="*/ 1959 h 3872"/>
                <a:gd name="T78" fmla="*/ 663 w 5366"/>
                <a:gd name="T79" fmla="*/ 1420 h 3872"/>
                <a:gd name="T80" fmla="*/ 663 w 5366"/>
                <a:gd name="T81" fmla="*/ 1420 h 3872"/>
                <a:gd name="T82" fmla="*/ 663 w 5366"/>
                <a:gd name="T83" fmla="*/ 1420 h 3872"/>
                <a:gd name="T84" fmla="*/ 595 w 5366"/>
                <a:gd name="T85" fmla="*/ 861 h 3872"/>
                <a:gd name="T86" fmla="*/ 595 w 5366"/>
                <a:gd name="T87" fmla="*/ 861 h 3872"/>
                <a:gd name="T88" fmla="*/ 595 w 5366"/>
                <a:gd name="T89" fmla="*/ 861 h 3872"/>
                <a:gd name="T90" fmla="*/ 488 w 5366"/>
                <a:gd name="T91" fmla="*/ 429 h 3872"/>
                <a:gd name="T92" fmla="*/ 488 w 5366"/>
                <a:gd name="T93" fmla="*/ 429 h 3872"/>
                <a:gd name="T94" fmla="*/ 488 w 5366"/>
                <a:gd name="T95" fmla="*/ 429 h 3872"/>
                <a:gd name="T96" fmla="*/ 302 w 5366"/>
                <a:gd name="T97" fmla="*/ 137 h 3872"/>
                <a:gd name="T98" fmla="*/ 302 w 5366"/>
                <a:gd name="T99" fmla="*/ 137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6" h="3872">
                  <a:moveTo>
                    <a:pt x="302" y="137"/>
                  </a:moveTo>
                  <a:cubicBezTo>
                    <a:pt x="223" y="65"/>
                    <a:pt x="124" y="19"/>
                    <a:pt x="0" y="0"/>
                  </a:cubicBezTo>
                  <a:lnTo>
                    <a:pt x="0" y="0"/>
                  </a:lnTo>
                  <a:lnTo>
                    <a:pt x="3814" y="581"/>
                  </a:lnTo>
                  <a:lnTo>
                    <a:pt x="3814" y="581"/>
                  </a:lnTo>
                  <a:cubicBezTo>
                    <a:pt x="3945" y="601"/>
                    <a:pt x="4049" y="650"/>
                    <a:pt x="4132" y="728"/>
                  </a:cubicBezTo>
                  <a:lnTo>
                    <a:pt x="4132" y="728"/>
                  </a:lnTo>
                  <a:lnTo>
                    <a:pt x="4132" y="728"/>
                  </a:lnTo>
                  <a:cubicBezTo>
                    <a:pt x="4216" y="805"/>
                    <a:pt x="4278" y="910"/>
                    <a:pt x="4328" y="1040"/>
                  </a:cubicBezTo>
                  <a:lnTo>
                    <a:pt x="4328" y="1040"/>
                  </a:lnTo>
                  <a:lnTo>
                    <a:pt x="4328" y="1040"/>
                  </a:lnTo>
                  <a:cubicBezTo>
                    <a:pt x="4376" y="1170"/>
                    <a:pt x="4412" y="1325"/>
                    <a:pt x="4440" y="1503"/>
                  </a:cubicBezTo>
                  <a:lnTo>
                    <a:pt x="4440" y="1503"/>
                  </a:lnTo>
                  <a:lnTo>
                    <a:pt x="4440" y="1503"/>
                  </a:lnTo>
                  <a:cubicBezTo>
                    <a:pt x="4468" y="1681"/>
                    <a:pt x="4489" y="1882"/>
                    <a:pt x="4509" y="2103"/>
                  </a:cubicBezTo>
                  <a:lnTo>
                    <a:pt x="4509" y="2103"/>
                  </a:lnTo>
                  <a:lnTo>
                    <a:pt x="4509" y="2103"/>
                  </a:lnTo>
                  <a:cubicBezTo>
                    <a:pt x="4527" y="2295"/>
                    <a:pt x="4545" y="2492"/>
                    <a:pt x="4573" y="2682"/>
                  </a:cubicBezTo>
                  <a:lnTo>
                    <a:pt x="4573" y="2682"/>
                  </a:lnTo>
                  <a:lnTo>
                    <a:pt x="4573" y="2682"/>
                  </a:lnTo>
                  <a:cubicBezTo>
                    <a:pt x="4601" y="2872"/>
                    <a:pt x="4640" y="3055"/>
                    <a:pt x="4698" y="3219"/>
                  </a:cubicBezTo>
                  <a:lnTo>
                    <a:pt x="4698" y="3219"/>
                  </a:lnTo>
                  <a:lnTo>
                    <a:pt x="4698" y="3219"/>
                  </a:lnTo>
                  <a:cubicBezTo>
                    <a:pt x="4757" y="3384"/>
                    <a:pt x="4835" y="3528"/>
                    <a:pt x="4943" y="3641"/>
                  </a:cubicBezTo>
                  <a:lnTo>
                    <a:pt x="4943" y="3641"/>
                  </a:lnTo>
                  <a:lnTo>
                    <a:pt x="4943" y="3641"/>
                  </a:lnTo>
                  <a:cubicBezTo>
                    <a:pt x="5051" y="3753"/>
                    <a:pt x="5188" y="3834"/>
                    <a:pt x="5365" y="3871"/>
                  </a:cubicBezTo>
                  <a:lnTo>
                    <a:pt x="5365" y="3871"/>
                  </a:lnTo>
                  <a:lnTo>
                    <a:pt x="1479" y="3070"/>
                  </a:lnTo>
                  <a:lnTo>
                    <a:pt x="1479" y="3070"/>
                  </a:lnTo>
                  <a:cubicBezTo>
                    <a:pt x="1312" y="3035"/>
                    <a:pt x="1182" y="2959"/>
                    <a:pt x="1079" y="2854"/>
                  </a:cubicBezTo>
                  <a:lnTo>
                    <a:pt x="1079" y="2854"/>
                  </a:lnTo>
                  <a:lnTo>
                    <a:pt x="1079" y="2854"/>
                  </a:lnTo>
                  <a:cubicBezTo>
                    <a:pt x="976" y="2748"/>
                    <a:pt x="901" y="2614"/>
                    <a:pt x="845" y="2461"/>
                  </a:cubicBezTo>
                  <a:lnTo>
                    <a:pt x="845" y="2461"/>
                  </a:lnTo>
                  <a:lnTo>
                    <a:pt x="845" y="2461"/>
                  </a:lnTo>
                  <a:cubicBezTo>
                    <a:pt x="790" y="2307"/>
                    <a:pt x="752" y="2136"/>
                    <a:pt x="725" y="1959"/>
                  </a:cubicBezTo>
                  <a:lnTo>
                    <a:pt x="725" y="1959"/>
                  </a:lnTo>
                  <a:lnTo>
                    <a:pt x="725" y="1959"/>
                  </a:lnTo>
                  <a:cubicBezTo>
                    <a:pt x="698" y="1782"/>
                    <a:pt x="680" y="1598"/>
                    <a:pt x="663" y="1420"/>
                  </a:cubicBezTo>
                  <a:lnTo>
                    <a:pt x="663" y="1420"/>
                  </a:lnTo>
                  <a:lnTo>
                    <a:pt x="663" y="1420"/>
                  </a:lnTo>
                  <a:cubicBezTo>
                    <a:pt x="643" y="1214"/>
                    <a:pt x="622" y="1027"/>
                    <a:pt x="595" y="861"/>
                  </a:cubicBezTo>
                  <a:lnTo>
                    <a:pt x="595" y="861"/>
                  </a:lnTo>
                  <a:lnTo>
                    <a:pt x="595" y="861"/>
                  </a:lnTo>
                  <a:cubicBezTo>
                    <a:pt x="568" y="695"/>
                    <a:pt x="535" y="550"/>
                    <a:pt x="488" y="429"/>
                  </a:cubicBezTo>
                  <a:lnTo>
                    <a:pt x="488" y="429"/>
                  </a:lnTo>
                  <a:lnTo>
                    <a:pt x="488" y="429"/>
                  </a:lnTo>
                  <a:cubicBezTo>
                    <a:pt x="441" y="308"/>
                    <a:pt x="381" y="210"/>
                    <a:pt x="302" y="137"/>
                  </a:cubicBezTo>
                  <a:lnTo>
                    <a:pt x="302" y="137"/>
                  </a:lnTo>
                </a:path>
              </a:pathLst>
            </a:custGeom>
            <a:solidFill>
              <a:srgbClr val="007682"/>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sp>
          <p:nvSpPr>
            <p:cNvPr id="28" name="Freeform 5">
              <a:extLst>
                <a:ext uri="{FF2B5EF4-FFF2-40B4-BE49-F238E27FC236}">
                  <a16:creationId xmlns:a16="http://schemas.microsoft.com/office/drawing/2014/main" id="{9BD20C9C-73DD-5A7A-9EFB-45E7FDBE0C68}"/>
                </a:ext>
              </a:extLst>
            </p:cNvPr>
            <p:cNvSpPr>
              <a:spLocks noChangeArrowheads="1"/>
            </p:cNvSpPr>
            <p:nvPr/>
          </p:nvSpPr>
          <p:spPr bwMode="auto">
            <a:xfrm>
              <a:off x="8916803" y="4611367"/>
              <a:ext cx="8756119" cy="6304981"/>
            </a:xfrm>
            <a:custGeom>
              <a:avLst/>
              <a:gdLst>
                <a:gd name="T0" fmla="*/ 13406 w 13407"/>
                <a:gd name="T1" fmla="*/ 139 h 9655"/>
                <a:gd name="T2" fmla="*/ 13380 w 13407"/>
                <a:gd name="T3" fmla="*/ 214 h 9655"/>
                <a:gd name="T4" fmla="*/ 13297 w 13407"/>
                <a:gd name="T5" fmla="*/ 464 h 9655"/>
                <a:gd name="T6" fmla="*/ 12801 w 13407"/>
                <a:gd name="T7" fmla="*/ 1761 h 9655"/>
                <a:gd name="T8" fmla="*/ 12145 w 13407"/>
                <a:gd name="T9" fmla="*/ 3044 h 9655"/>
                <a:gd name="T10" fmla="*/ 11768 w 13407"/>
                <a:gd name="T11" fmla="*/ 3552 h 9655"/>
                <a:gd name="T12" fmla="*/ 11254 w 13407"/>
                <a:gd name="T13" fmla="*/ 3933 h 9655"/>
                <a:gd name="T14" fmla="*/ 10732 w 13407"/>
                <a:gd name="T15" fmla="*/ 3876 h 9655"/>
                <a:gd name="T16" fmla="*/ 10450 w 13407"/>
                <a:gd name="T17" fmla="*/ 3337 h 9655"/>
                <a:gd name="T18" fmla="*/ 10281 w 13407"/>
                <a:gd name="T19" fmla="*/ 1940 h 9655"/>
                <a:gd name="T20" fmla="*/ 9981 w 13407"/>
                <a:gd name="T21" fmla="*/ 1459 h 9655"/>
                <a:gd name="T22" fmla="*/ 9431 w 13407"/>
                <a:gd name="T23" fmla="*/ 1561 h 9655"/>
                <a:gd name="T24" fmla="*/ 8996 w 13407"/>
                <a:gd name="T25" fmla="*/ 2045 h 9655"/>
                <a:gd name="T26" fmla="*/ 8632 w 13407"/>
                <a:gd name="T27" fmla="*/ 2636 h 9655"/>
                <a:gd name="T28" fmla="*/ 7322 w 13407"/>
                <a:gd name="T29" fmla="*/ 5282 h 9655"/>
                <a:gd name="T30" fmla="*/ 6566 w 13407"/>
                <a:gd name="T31" fmla="*/ 6422 h 9655"/>
                <a:gd name="T32" fmla="*/ 6043 w 13407"/>
                <a:gd name="T33" fmla="*/ 6735 h 9655"/>
                <a:gd name="T34" fmla="*/ 5467 w 13407"/>
                <a:gd name="T35" fmla="*/ 6611 h 9655"/>
                <a:gd name="T36" fmla="*/ 4947 w 13407"/>
                <a:gd name="T37" fmla="*/ 5476 h 9655"/>
                <a:gd name="T38" fmla="*/ 4768 w 13407"/>
                <a:gd name="T39" fmla="*/ 4083 h 9655"/>
                <a:gd name="T40" fmla="*/ 4495 w 13407"/>
                <a:gd name="T41" fmla="*/ 3564 h 9655"/>
                <a:gd name="T42" fmla="*/ 3970 w 13407"/>
                <a:gd name="T43" fmla="*/ 3433 h 9655"/>
                <a:gd name="T44" fmla="*/ 2993 w 13407"/>
                <a:gd name="T45" fmla="*/ 4125 h 9655"/>
                <a:gd name="T46" fmla="*/ 2252 w 13407"/>
                <a:gd name="T47" fmla="*/ 5206 h 9655"/>
                <a:gd name="T48" fmla="*/ 1577 w 13407"/>
                <a:gd name="T49" fmla="*/ 6514 h 9655"/>
                <a:gd name="T50" fmla="*/ 517 w 13407"/>
                <a:gd name="T51" fmla="*/ 9149 h 9655"/>
                <a:gd name="T52" fmla="*/ 348 w 13407"/>
                <a:gd name="T53" fmla="*/ 9654 h 9655"/>
                <a:gd name="T54" fmla="*/ 75 w 13407"/>
                <a:gd name="T55" fmla="*/ 9566 h 9655"/>
                <a:gd name="T56" fmla="*/ 0 w 13407"/>
                <a:gd name="T57" fmla="*/ 9538 h 9655"/>
                <a:gd name="T58" fmla="*/ 0 w 13407"/>
                <a:gd name="T59" fmla="*/ 9531 h 9655"/>
                <a:gd name="T60" fmla="*/ 15 w 13407"/>
                <a:gd name="T61" fmla="*/ 9490 h 9655"/>
                <a:gd name="T62" fmla="*/ 55 w 13407"/>
                <a:gd name="T63" fmla="*/ 9368 h 9655"/>
                <a:gd name="T64" fmla="*/ 481 w 13407"/>
                <a:gd name="T65" fmla="*/ 8182 h 9655"/>
                <a:gd name="T66" fmla="*/ 1675 w 13407"/>
                <a:gd name="T67" fmla="*/ 5488 h 9655"/>
                <a:gd name="T68" fmla="*/ 2372 w 13407"/>
                <a:gd name="T69" fmla="*/ 4327 h 9655"/>
                <a:gd name="T70" fmla="*/ 3247 w 13407"/>
                <a:gd name="T71" fmla="*/ 3358 h 9655"/>
                <a:gd name="T72" fmla="*/ 4448 w 13407"/>
                <a:gd name="T73" fmla="*/ 3083 h 9655"/>
                <a:gd name="T74" fmla="*/ 5132 w 13407"/>
                <a:gd name="T75" fmla="*/ 4047 h 9655"/>
                <a:gd name="T76" fmla="*/ 5309 w 13407"/>
                <a:gd name="T77" fmla="*/ 5467 h 9655"/>
                <a:gd name="T78" fmla="*/ 5967 w 13407"/>
                <a:gd name="T79" fmla="*/ 6348 h 9655"/>
                <a:gd name="T80" fmla="*/ 6445 w 13407"/>
                <a:gd name="T81" fmla="*/ 6014 h 9655"/>
                <a:gd name="T82" fmla="*/ 6830 w 13407"/>
                <a:gd name="T83" fmla="*/ 5440 h 9655"/>
                <a:gd name="T84" fmla="*/ 7502 w 13407"/>
                <a:gd name="T85" fmla="*/ 4121 h 9655"/>
                <a:gd name="T86" fmla="*/ 8155 w 13407"/>
                <a:gd name="T87" fmla="*/ 2780 h 9655"/>
                <a:gd name="T88" fmla="*/ 8909 w 13407"/>
                <a:gd name="T89" fmla="*/ 1575 h 9655"/>
                <a:gd name="T90" fmla="*/ 9983 w 13407"/>
                <a:gd name="T91" fmla="*/ 1050 h 9655"/>
                <a:gd name="T92" fmla="*/ 10647 w 13407"/>
                <a:gd name="T93" fmla="*/ 2023 h 9655"/>
                <a:gd name="T94" fmla="*/ 10720 w 13407"/>
                <a:gd name="T95" fmla="*/ 2763 h 9655"/>
                <a:gd name="T96" fmla="*/ 10810 w 13407"/>
                <a:gd name="T97" fmla="*/ 3349 h 9655"/>
                <a:gd name="T98" fmla="*/ 10933 w 13407"/>
                <a:gd name="T99" fmla="*/ 3556 h 9655"/>
                <a:gd name="T100" fmla="*/ 11219 w 13407"/>
                <a:gd name="T101" fmla="*/ 3544 h 9655"/>
                <a:gd name="T102" fmla="*/ 11680 w 13407"/>
                <a:gd name="T103" fmla="*/ 3115 h 9655"/>
                <a:gd name="T104" fmla="*/ 12373 w 13407"/>
                <a:gd name="T105" fmla="*/ 1885 h 9655"/>
                <a:gd name="T106" fmla="*/ 12919 w 13407"/>
                <a:gd name="T107" fmla="*/ 526 h 9655"/>
                <a:gd name="T108" fmla="*/ 13098 w 13407"/>
                <a:gd name="T109" fmla="*/ 0 h 9655"/>
                <a:gd name="T110" fmla="*/ 13367 w 13407"/>
                <a:gd name="T111" fmla="*/ 109 h 9655"/>
                <a:gd name="T112" fmla="*/ 13406 w 13407"/>
                <a:gd name="T113" fmla="*/ 125 h 9655"/>
                <a:gd name="T114" fmla="*/ 13406 w 13407"/>
                <a:gd name="T115" fmla="*/ 139 h 9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07" h="9655">
                  <a:moveTo>
                    <a:pt x="13406" y="139"/>
                  </a:moveTo>
                  <a:cubicBezTo>
                    <a:pt x="13401" y="162"/>
                    <a:pt x="13383" y="201"/>
                    <a:pt x="13380" y="214"/>
                  </a:cubicBezTo>
                  <a:cubicBezTo>
                    <a:pt x="13352" y="297"/>
                    <a:pt x="13325" y="381"/>
                    <a:pt x="13297" y="464"/>
                  </a:cubicBezTo>
                  <a:cubicBezTo>
                    <a:pt x="13147" y="903"/>
                    <a:pt x="12984" y="1335"/>
                    <a:pt x="12801" y="1761"/>
                  </a:cubicBezTo>
                  <a:cubicBezTo>
                    <a:pt x="12612" y="2202"/>
                    <a:pt x="12403" y="2638"/>
                    <a:pt x="12145" y="3044"/>
                  </a:cubicBezTo>
                  <a:cubicBezTo>
                    <a:pt x="12033" y="3222"/>
                    <a:pt x="11910" y="3396"/>
                    <a:pt x="11768" y="3552"/>
                  </a:cubicBezTo>
                  <a:cubicBezTo>
                    <a:pt x="11626" y="3709"/>
                    <a:pt x="11457" y="3860"/>
                    <a:pt x="11254" y="3933"/>
                  </a:cubicBezTo>
                  <a:cubicBezTo>
                    <a:pt x="11083" y="3994"/>
                    <a:pt x="10881" y="3987"/>
                    <a:pt x="10732" y="3876"/>
                  </a:cubicBezTo>
                  <a:cubicBezTo>
                    <a:pt x="10564" y="3750"/>
                    <a:pt x="10492" y="3533"/>
                    <a:pt x="10450" y="3337"/>
                  </a:cubicBezTo>
                  <a:cubicBezTo>
                    <a:pt x="10351" y="2877"/>
                    <a:pt x="10385" y="2400"/>
                    <a:pt x="10281" y="1940"/>
                  </a:cubicBezTo>
                  <a:cubicBezTo>
                    <a:pt x="10240" y="1755"/>
                    <a:pt x="10167" y="1545"/>
                    <a:pt x="9981" y="1459"/>
                  </a:cubicBezTo>
                  <a:cubicBezTo>
                    <a:pt x="9788" y="1371"/>
                    <a:pt x="9590" y="1440"/>
                    <a:pt x="9431" y="1561"/>
                  </a:cubicBezTo>
                  <a:cubicBezTo>
                    <a:pt x="9258" y="1692"/>
                    <a:pt x="9120" y="1869"/>
                    <a:pt x="8996" y="2045"/>
                  </a:cubicBezTo>
                  <a:cubicBezTo>
                    <a:pt x="8862" y="2235"/>
                    <a:pt x="8744" y="2434"/>
                    <a:pt x="8632" y="2636"/>
                  </a:cubicBezTo>
                  <a:cubicBezTo>
                    <a:pt x="8152" y="3496"/>
                    <a:pt x="7780" y="4410"/>
                    <a:pt x="7322" y="5282"/>
                  </a:cubicBezTo>
                  <a:cubicBezTo>
                    <a:pt x="7113" y="5682"/>
                    <a:pt x="6886" y="6098"/>
                    <a:pt x="6566" y="6422"/>
                  </a:cubicBezTo>
                  <a:cubicBezTo>
                    <a:pt x="6423" y="6567"/>
                    <a:pt x="6249" y="6700"/>
                    <a:pt x="6043" y="6735"/>
                  </a:cubicBezTo>
                  <a:cubicBezTo>
                    <a:pt x="5850" y="6768"/>
                    <a:pt x="5631" y="6717"/>
                    <a:pt x="5467" y="6611"/>
                  </a:cubicBezTo>
                  <a:cubicBezTo>
                    <a:pt x="5098" y="6374"/>
                    <a:pt x="5002" y="5879"/>
                    <a:pt x="4947" y="5476"/>
                  </a:cubicBezTo>
                  <a:cubicBezTo>
                    <a:pt x="4883" y="5013"/>
                    <a:pt x="4881" y="4538"/>
                    <a:pt x="4768" y="4083"/>
                  </a:cubicBezTo>
                  <a:cubicBezTo>
                    <a:pt x="4721" y="3895"/>
                    <a:pt x="4649" y="3694"/>
                    <a:pt x="4495" y="3564"/>
                  </a:cubicBezTo>
                  <a:cubicBezTo>
                    <a:pt x="4353" y="3443"/>
                    <a:pt x="4152" y="3405"/>
                    <a:pt x="3970" y="3433"/>
                  </a:cubicBezTo>
                  <a:cubicBezTo>
                    <a:pt x="3569" y="3494"/>
                    <a:pt x="3242" y="3831"/>
                    <a:pt x="2993" y="4125"/>
                  </a:cubicBezTo>
                  <a:cubicBezTo>
                    <a:pt x="2710" y="4459"/>
                    <a:pt x="2471" y="4829"/>
                    <a:pt x="2252" y="5206"/>
                  </a:cubicBezTo>
                  <a:cubicBezTo>
                    <a:pt x="2006" y="5631"/>
                    <a:pt x="1784" y="6070"/>
                    <a:pt x="1577" y="6514"/>
                  </a:cubicBezTo>
                  <a:cubicBezTo>
                    <a:pt x="1177" y="7372"/>
                    <a:pt x="826" y="8254"/>
                    <a:pt x="517" y="9149"/>
                  </a:cubicBezTo>
                  <a:cubicBezTo>
                    <a:pt x="459" y="9317"/>
                    <a:pt x="403" y="9485"/>
                    <a:pt x="348" y="9654"/>
                  </a:cubicBezTo>
                  <a:cubicBezTo>
                    <a:pt x="257" y="9625"/>
                    <a:pt x="166" y="9596"/>
                    <a:pt x="75" y="9566"/>
                  </a:cubicBezTo>
                  <a:cubicBezTo>
                    <a:pt x="59" y="9561"/>
                    <a:pt x="4" y="9552"/>
                    <a:pt x="0" y="9538"/>
                  </a:cubicBezTo>
                  <a:lnTo>
                    <a:pt x="0" y="9531"/>
                  </a:lnTo>
                  <a:cubicBezTo>
                    <a:pt x="2" y="9519"/>
                    <a:pt x="12" y="9498"/>
                    <a:pt x="15" y="9490"/>
                  </a:cubicBezTo>
                  <a:cubicBezTo>
                    <a:pt x="28" y="9449"/>
                    <a:pt x="42" y="9409"/>
                    <a:pt x="55" y="9368"/>
                  </a:cubicBezTo>
                  <a:cubicBezTo>
                    <a:pt x="189" y="8970"/>
                    <a:pt x="331" y="8574"/>
                    <a:pt x="481" y="8182"/>
                  </a:cubicBezTo>
                  <a:cubicBezTo>
                    <a:pt x="830" y="7264"/>
                    <a:pt x="1215" y="6357"/>
                    <a:pt x="1675" y="5488"/>
                  </a:cubicBezTo>
                  <a:cubicBezTo>
                    <a:pt x="1885" y="5089"/>
                    <a:pt x="2113" y="4697"/>
                    <a:pt x="2372" y="4327"/>
                  </a:cubicBezTo>
                  <a:cubicBezTo>
                    <a:pt x="2621" y="3971"/>
                    <a:pt x="2902" y="3624"/>
                    <a:pt x="3247" y="3358"/>
                  </a:cubicBezTo>
                  <a:cubicBezTo>
                    <a:pt x="3591" y="3095"/>
                    <a:pt x="4020" y="2934"/>
                    <a:pt x="4448" y="3083"/>
                  </a:cubicBezTo>
                  <a:cubicBezTo>
                    <a:pt x="4863" y="3229"/>
                    <a:pt x="5045" y="3646"/>
                    <a:pt x="5132" y="4047"/>
                  </a:cubicBezTo>
                  <a:cubicBezTo>
                    <a:pt x="5234" y="4514"/>
                    <a:pt x="5237" y="4996"/>
                    <a:pt x="5309" y="5467"/>
                  </a:cubicBezTo>
                  <a:cubicBezTo>
                    <a:pt x="5365" y="5835"/>
                    <a:pt x="5491" y="6370"/>
                    <a:pt x="5967" y="6348"/>
                  </a:cubicBezTo>
                  <a:cubicBezTo>
                    <a:pt x="6165" y="6339"/>
                    <a:pt x="6327" y="6156"/>
                    <a:pt x="6445" y="6014"/>
                  </a:cubicBezTo>
                  <a:cubicBezTo>
                    <a:pt x="6591" y="5836"/>
                    <a:pt x="6714" y="5639"/>
                    <a:pt x="6830" y="5440"/>
                  </a:cubicBezTo>
                  <a:cubicBezTo>
                    <a:pt x="7077" y="5013"/>
                    <a:pt x="7291" y="4566"/>
                    <a:pt x="7502" y="4121"/>
                  </a:cubicBezTo>
                  <a:cubicBezTo>
                    <a:pt x="7716" y="3673"/>
                    <a:pt x="7925" y="3221"/>
                    <a:pt x="8155" y="2780"/>
                  </a:cubicBezTo>
                  <a:cubicBezTo>
                    <a:pt x="8372" y="2361"/>
                    <a:pt x="8605" y="1939"/>
                    <a:pt x="8909" y="1575"/>
                  </a:cubicBezTo>
                  <a:cubicBezTo>
                    <a:pt x="9174" y="1256"/>
                    <a:pt x="9540" y="946"/>
                    <a:pt x="9983" y="1050"/>
                  </a:cubicBezTo>
                  <a:cubicBezTo>
                    <a:pt x="10430" y="1153"/>
                    <a:pt x="10583" y="1619"/>
                    <a:pt x="10647" y="2023"/>
                  </a:cubicBezTo>
                  <a:cubicBezTo>
                    <a:pt x="10685" y="2268"/>
                    <a:pt x="10698" y="2516"/>
                    <a:pt x="10720" y="2763"/>
                  </a:cubicBezTo>
                  <a:cubicBezTo>
                    <a:pt x="10738" y="2959"/>
                    <a:pt x="10755" y="3161"/>
                    <a:pt x="10810" y="3349"/>
                  </a:cubicBezTo>
                  <a:cubicBezTo>
                    <a:pt x="10832" y="3424"/>
                    <a:pt x="10863" y="3514"/>
                    <a:pt x="10933" y="3556"/>
                  </a:cubicBezTo>
                  <a:cubicBezTo>
                    <a:pt x="11019" y="3607"/>
                    <a:pt x="11135" y="3583"/>
                    <a:pt x="11219" y="3544"/>
                  </a:cubicBezTo>
                  <a:cubicBezTo>
                    <a:pt x="11409" y="3455"/>
                    <a:pt x="11556" y="3278"/>
                    <a:pt x="11680" y="3115"/>
                  </a:cubicBezTo>
                  <a:cubicBezTo>
                    <a:pt x="11963" y="2739"/>
                    <a:pt x="12178" y="2311"/>
                    <a:pt x="12373" y="1885"/>
                  </a:cubicBezTo>
                  <a:cubicBezTo>
                    <a:pt x="12577" y="1441"/>
                    <a:pt x="12755" y="987"/>
                    <a:pt x="12919" y="526"/>
                  </a:cubicBezTo>
                  <a:cubicBezTo>
                    <a:pt x="12982" y="352"/>
                    <a:pt x="13042" y="176"/>
                    <a:pt x="13098" y="0"/>
                  </a:cubicBezTo>
                  <a:cubicBezTo>
                    <a:pt x="13188" y="37"/>
                    <a:pt x="13277" y="72"/>
                    <a:pt x="13367" y="109"/>
                  </a:cubicBezTo>
                  <a:cubicBezTo>
                    <a:pt x="13374" y="112"/>
                    <a:pt x="13402" y="118"/>
                    <a:pt x="13406" y="125"/>
                  </a:cubicBezTo>
                  <a:lnTo>
                    <a:pt x="13406" y="139"/>
                  </a:lnTo>
                </a:path>
              </a:pathLst>
            </a:custGeom>
            <a:solidFill>
              <a:srgbClr val="A4ACB5">
                <a:lumMod val="50000"/>
              </a:srgbClr>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sp>
          <p:nvSpPr>
            <p:cNvPr id="29" name="Freeform 7">
              <a:extLst>
                <a:ext uri="{FF2B5EF4-FFF2-40B4-BE49-F238E27FC236}">
                  <a16:creationId xmlns:a16="http://schemas.microsoft.com/office/drawing/2014/main" id="{B96A4C8C-8E52-66B0-DCC1-F72C39570EA4}"/>
                </a:ext>
              </a:extLst>
            </p:cNvPr>
            <p:cNvSpPr>
              <a:spLocks noChangeArrowheads="1"/>
            </p:cNvSpPr>
            <p:nvPr/>
          </p:nvSpPr>
          <p:spPr bwMode="auto">
            <a:xfrm>
              <a:off x="6586638" y="6227215"/>
              <a:ext cx="5106777" cy="4620005"/>
            </a:xfrm>
            <a:custGeom>
              <a:avLst/>
              <a:gdLst>
                <a:gd name="T0" fmla="*/ 3558 w 7820"/>
                <a:gd name="T1" fmla="*/ 7070 h 7071"/>
                <a:gd name="T2" fmla="*/ 3523 w 7820"/>
                <a:gd name="T3" fmla="*/ 7057 h 7071"/>
                <a:gd name="T4" fmla="*/ 3400 w 7820"/>
                <a:gd name="T5" fmla="*/ 7023 h 7071"/>
                <a:gd name="T6" fmla="*/ 2967 w 7820"/>
                <a:gd name="T7" fmla="*/ 6899 h 7071"/>
                <a:gd name="T8" fmla="*/ 1674 w 7820"/>
                <a:gd name="T9" fmla="*/ 6531 h 7071"/>
                <a:gd name="T10" fmla="*/ 438 w 7820"/>
                <a:gd name="T11" fmla="*/ 6179 h 7071"/>
                <a:gd name="T12" fmla="*/ 76 w 7820"/>
                <a:gd name="T13" fmla="*/ 6076 h 7071"/>
                <a:gd name="T14" fmla="*/ 0 w 7820"/>
                <a:gd name="T15" fmla="*/ 6055 h 7071"/>
                <a:gd name="T16" fmla="*/ 0 w 7820"/>
                <a:gd name="T17" fmla="*/ 6035 h 7071"/>
                <a:gd name="T18" fmla="*/ 2 w 7820"/>
                <a:gd name="T19" fmla="*/ 6029 h 7071"/>
                <a:gd name="T20" fmla="*/ 81 w 7820"/>
                <a:gd name="T21" fmla="*/ 5794 h 7071"/>
                <a:gd name="T22" fmla="*/ 994 w 7820"/>
                <a:gd name="T23" fmla="*/ 3466 h 7071"/>
                <a:gd name="T24" fmla="*/ 2219 w 7820"/>
                <a:gd name="T25" fmla="*/ 1217 h 7071"/>
                <a:gd name="T26" fmla="*/ 3037 w 7820"/>
                <a:gd name="T27" fmla="*/ 318 h 7071"/>
                <a:gd name="T28" fmla="*/ 3859 w 7820"/>
                <a:gd name="T29" fmla="*/ 0 h 7071"/>
                <a:gd name="T30" fmla="*/ 4001 w 7820"/>
                <a:gd name="T31" fmla="*/ 10 h 7071"/>
                <a:gd name="T32" fmla="*/ 4008 w 7820"/>
                <a:gd name="T33" fmla="*/ 12 h 7071"/>
                <a:gd name="T34" fmla="*/ 4470 w 7820"/>
                <a:gd name="T35" fmla="*/ 79 h 7071"/>
                <a:gd name="T36" fmla="*/ 5425 w 7820"/>
                <a:gd name="T37" fmla="*/ 217 h 7071"/>
                <a:gd name="T38" fmla="*/ 6525 w 7820"/>
                <a:gd name="T39" fmla="*/ 376 h 7071"/>
                <a:gd name="T40" fmla="*/ 7439 w 7820"/>
                <a:gd name="T41" fmla="*/ 509 h 7071"/>
                <a:gd name="T42" fmla="*/ 7819 w 7820"/>
                <a:gd name="T43" fmla="*/ 564 h 7071"/>
                <a:gd name="T44" fmla="*/ 7244 w 7820"/>
                <a:gd name="T45" fmla="*/ 635 h 7071"/>
                <a:gd name="T46" fmla="*/ 6316 w 7820"/>
                <a:gd name="T47" fmla="*/ 1368 h 7071"/>
                <a:gd name="T48" fmla="*/ 5574 w 7820"/>
                <a:gd name="T49" fmla="*/ 2423 h 7071"/>
                <a:gd name="T50" fmla="*/ 4402 w 7820"/>
                <a:gd name="T51" fmla="*/ 4819 h 7071"/>
                <a:gd name="T52" fmla="*/ 3935 w 7820"/>
                <a:gd name="T53" fmla="*/ 6010 h 7071"/>
                <a:gd name="T54" fmla="*/ 3735 w 7820"/>
                <a:gd name="T55" fmla="*/ 6569 h 7071"/>
                <a:gd name="T56" fmla="*/ 3640 w 7820"/>
                <a:gd name="T57" fmla="*/ 6843 h 7071"/>
                <a:gd name="T58" fmla="*/ 3598 w 7820"/>
                <a:gd name="T59" fmla="*/ 6968 h 7071"/>
                <a:gd name="T60" fmla="*/ 3565 w 7820"/>
                <a:gd name="T61" fmla="*/ 7070 h 7071"/>
                <a:gd name="T62" fmla="*/ 3558 w 7820"/>
                <a:gd name="T63" fmla="*/ 7070 h 7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20" h="7071">
                  <a:moveTo>
                    <a:pt x="3558" y="7070"/>
                  </a:moveTo>
                  <a:cubicBezTo>
                    <a:pt x="3547" y="7068"/>
                    <a:pt x="3528" y="7059"/>
                    <a:pt x="3523" y="7057"/>
                  </a:cubicBezTo>
                  <a:cubicBezTo>
                    <a:pt x="3481" y="7046"/>
                    <a:pt x="3441" y="7034"/>
                    <a:pt x="3400" y="7023"/>
                  </a:cubicBezTo>
                  <a:cubicBezTo>
                    <a:pt x="3256" y="6982"/>
                    <a:pt x="3111" y="6940"/>
                    <a:pt x="2967" y="6899"/>
                  </a:cubicBezTo>
                  <a:cubicBezTo>
                    <a:pt x="2536" y="6776"/>
                    <a:pt x="2105" y="6654"/>
                    <a:pt x="1674" y="6531"/>
                  </a:cubicBezTo>
                  <a:lnTo>
                    <a:pt x="438" y="6179"/>
                  </a:lnTo>
                  <a:cubicBezTo>
                    <a:pt x="318" y="6145"/>
                    <a:pt x="197" y="6111"/>
                    <a:pt x="76" y="6076"/>
                  </a:cubicBezTo>
                  <a:cubicBezTo>
                    <a:pt x="59" y="6072"/>
                    <a:pt x="14" y="6068"/>
                    <a:pt x="0" y="6055"/>
                  </a:cubicBezTo>
                  <a:lnTo>
                    <a:pt x="0" y="6035"/>
                  </a:lnTo>
                  <a:cubicBezTo>
                    <a:pt x="1" y="6033"/>
                    <a:pt x="1" y="6031"/>
                    <a:pt x="2" y="6029"/>
                  </a:cubicBezTo>
                  <a:cubicBezTo>
                    <a:pt x="27" y="5951"/>
                    <a:pt x="54" y="5872"/>
                    <a:pt x="81" y="5794"/>
                  </a:cubicBezTo>
                  <a:cubicBezTo>
                    <a:pt x="351" y="5005"/>
                    <a:pt x="656" y="4228"/>
                    <a:pt x="994" y="3466"/>
                  </a:cubicBezTo>
                  <a:cubicBezTo>
                    <a:pt x="1340" y="2688"/>
                    <a:pt x="1726" y="1913"/>
                    <a:pt x="2219" y="1217"/>
                  </a:cubicBezTo>
                  <a:cubicBezTo>
                    <a:pt x="2452" y="887"/>
                    <a:pt x="2714" y="564"/>
                    <a:pt x="3037" y="318"/>
                  </a:cubicBezTo>
                  <a:cubicBezTo>
                    <a:pt x="3276" y="135"/>
                    <a:pt x="3557" y="0"/>
                    <a:pt x="3859" y="0"/>
                  </a:cubicBezTo>
                  <a:cubicBezTo>
                    <a:pt x="3905" y="0"/>
                    <a:pt x="3953" y="3"/>
                    <a:pt x="4001" y="10"/>
                  </a:cubicBezTo>
                  <a:cubicBezTo>
                    <a:pt x="4003" y="11"/>
                    <a:pt x="4006" y="11"/>
                    <a:pt x="4008" y="12"/>
                  </a:cubicBezTo>
                  <a:cubicBezTo>
                    <a:pt x="4162" y="34"/>
                    <a:pt x="4316" y="56"/>
                    <a:pt x="4470" y="79"/>
                  </a:cubicBezTo>
                  <a:cubicBezTo>
                    <a:pt x="4789" y="124"/>
                    <a:pt x="5107" y="171"/>
                    <a:pt x="5425" y="217"/>
                  </a:cubicBezTo>
                  <a:cubicBezTo>
                    <a:pt x="5792" y="270"/>
                    <a:pt x="6158" y="323"/>
                    <a:pt x="6525" y="376"/>
                  </a:cubicBezTo>
                  <a:cubicBezTo>
                    <a:pt x="6830" y="421"/>
                    <a:pt x="7134" y="464"/>
                    <a:pt x="7439" y="509"/>
                  </a:cubicBezTo>
                  <a:cubicBezTo>
                    <a:pt x="7566" y="527"/>
                    <a:pt x="7692" y="545"/>
                    <a:pt x="7819" y="564"/>
                  </a:cubicBezTo>
                  <a:cubicBezTo>
                    <a:pt x="7623" y="535"/>
                    <a:pt x="7427" y="563"/>
                    <a:pt x="7244" y="635"/>
                  </a:cubicBezTo>
                  <a:cubicBezTo>
                    <a:pt x="6874" y="782"/>
                    <a:pt x="6572" y="1072"/>
                    <a:pt x="6316" y="1368"/>
                  </a:cubicBezTo>
                  <a:cubicBezTo>
                    <a:pt x="6035" y="1694"/>
                    <a:pt x="5794" y="2054"/>
                    <a:pt x="5574" y="2423"/>
                  </a:cubicBezTo>
                  <a:cubicBezTo>
                    <a:pt x="5119" y="3187"/>
                    <a:pt x="4743" y="3998"/>
                    <a:pt x="4402" y="4819"/>
                  </a:cubicBezTo>
                  <a:cubicBezTo>
                    <a:pt x="4238" y="5213"/>
                    <a:pt x="4083" y="5609"/>
                    <a:pt x="3935" y="6010"/>
                  </a:cubicBezTo>
                  <a:cubicBezTo>
                    <a:pt x="3867" y="6195"/>
                    <a:pt x="3800" y="6382"/>
                    <a:pt x="3735" y="6569"/>
                  </a:cubicBezTo>
                  <a:cubicBezTo>
                    <a:pt x="3703" y="6660"/>
                    <a:pt x="3671" y="6751"/>
                    <a:pt x="3640" y="6843"/>
                  </a:cubicBezTo>
                  <a:cubicBezTo>
                    <a:pt x="3626" y="6885"/>
                    <a:pt x="3612" y="6926"/>
                    <a:pt x="3598" y="6968"/>
                  </a:cubicBezTo>
                  <a:cubicBezTo>
                    <a:pt x="3594" y="6982"/>
                    <a:pt x="3577" y="7066"/>
                    <a:pt x="3565" y="7070"/>
                  </a:cubicBezTo>
                  <a:lnTo>
                    <a:pt x="3558" y="7070"/>
                  </a:lnTo>
                </a:path>
              </a:pathLst>
            </a:custGeom>
            <a:solidFill>
              <a:srgbClr val="00A0AF"/>
            </a:solidFill>
            <a:ln>
              <a:noFill/>
            </a:ln>
            <a:effectLst/>
          </p:spPr>
          <p:txBody>
            <a:bodyPr wrap="none" anchor="ctr"/>
            <a:lstStyle/>
            <a:p>
              <a:pPr defTabSz="914194">
                <a:defRPr/>
              </a:pPr>
              <a:endParaRPr lang="en-US" sz="3265" kern="0" dirty="0">
                <a:solidFill>
                  <a:srgbClr val="898989"/>
                </a:solidFill>
                <a:latin typeface="Open Sans Light" panose="020B0306030504020204" pitchFamily="34" charset="0"/>
              </a:endParaRPr>
            </a:p>
          </p:txBody>
        </p:sp>
      </p:grpSp>
      <p:sp>
        <p:nvSpPr>
          <p:cNvPr id="30" name="Shape 2532">
            <a:extLst>
              <a:ext uri="{FF2B5EF4-FFF2-40B4-BE49-F238E27FC236}">
                <a16:creationId xmlns:a16="http://schemas.microsoft.com/office/drawing/2014/main" id="{BAB1A40E-69FB-F75E-4E74-55577F65B19F}"/>
              </a:ext>
            </a:extLst>
          </p:cNvPr>
          <p:cNvSpPr>
            <a:spLocks noChangeAspect="1"/>
          </p:cNvSpPr>
          <p:nvPr/>
        </p:nvSpPr>
        <p:spPr>
          <a:xfrm>
            <a:off x="9306602" y="2504337"/>
            <a:ext cx="496548" cy="606891"/>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rgbClr val="FFFFFF"/>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kern="0" dirty="0">
              <a:solidFill>
                <a:srgbClr val="FFFFFF"/>
              </a:solidFill>
              <a:effectLst>
                <a:outerShdw blurRad="38100" dist="12700" dir="5400000" rotWithShape="0">
                  <a:srgbClr val="000000">
                    <a:alpha val="50000"/>
                  </a:srgbClr>
                </a:outerShdw>
              </a:effectLst>
              <a:latin typeface="Open Sans Semibold" charset="0"/>
              <a:ea typeface="Open Sans Semibold" charset="0"/>
              <a:cs typeface="Open Sans Semibold" charset="0"/>
              <a:sym typeface="Gill Sans"/>
            </a:endParaRPr>
          </a:p>
        </p:txBody>
      </p:sp>
      <p:sp>
        <p:nvSpPr>
          <p:cNvPr id="31" name="Shape 2591">
            <a:extLst>
              <a:ext uri="{FF2B5EF4-FFF2-40B4-BE49-F238E27FC236}">
                <a16:creationId xmlns:a16="http://schemas.microsoft.com/office/drawing/2014/main" id="{514DBDC3-185F-5B20-3847-8950A52F5088}"/>
              </a:ext>
            </a:extLst>
          </p:cNvPr>
          <p:cNvSpPr>
            <a:spLocks noChangeAspect="1"/>
          </p:cNvSpPr>
          <p:nvPr/>
        </p:nvSpPr>
        <p:spPr>
          <a:xfrm>
            <a:off x="7454371" y="3432771"/>
            <a:ext cx="606891" cy="60689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rgbClr val="FFFFFF"/>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kern="0" dirty="0">
              <a:solidFill>
                <a:srgbClr val="FFFFFF"/>
              </a:solidFill>
              <a:effectLst>
                <a:outerShdw blurRad="38100" dist="12700" dir="5400000" rotWithShape="0">
                  <a:srgbClr val="000000">
                    <a:alpha val="50000"/>
                  </a:srgbClr>
                </a:outerShdw>
              </a:effectLst>
              <a:latin typeface="Open Sans Semibold" charset="0"/>
              <a:ea typeface="Open Sans Semibold" charset="0"/>
              <a:cs typeface="Open Sans Semibold" charset="0"/>
              <a:sym typeface="Gill Sans"/>
            </a:endParaRPr>
          </a:p>
        </p:txBody>
      </p:sp>
      <p:sp>
        <p:nvSpPr>
          <p:cNvPr id="32" name="Shape 2617">
            <a:extLst>
              <a:ext uri="{FF2B5EF4-FFF2-40B4-BE49-F238E27FC236}">
                <a16:creationId xmlns:a16="http://schemas.microsoft.com/office/drawing/2014/main" id="{F5A9BE78-234A-53E7-ACD9-ACE7C807E701}"/>
              </a:ext>
            </a:extLst>
          </p:cNvPr>
          <p:cNvSpPr>
            <a:spLocks noChangeAspect="1"/>
          </p:cNvSpPr>
          <p:nvPr/>
        </p:nvSpPr>
        <p:spPr>
          <a:xfrm>
            <a:off x="5077733" y="4369859"/>
            <a:ext cx="606891" cy="49660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FFFFFF"/>
          </a:solidFill>
          <a:ln w="12700">
            <a:miter lim="400000"/>
          </a:ln>
        </p:spPr>
        <p:txBody>
          <a:bodyPr lIns="19045" tIns="19045" rIns="19045" bIns="19045" anchor="ctr"/>
          <a:lstStyle/>
          <a:p>
            <a:pPr defTabSz="228526">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kern="0" dirty="0">
              <a:solidFill>
                <a:srgbClr val="FFFFFF"/>
              </a:solidFill>
              <a:effectLst>
                <a:outerShdw blurRad="38100" dist="12700" dir="5400000" rotWithShape="0">
                  <a:srgbClr val="000000">
                    <a:alpha val="50000"/>
                  </a:srgbClr>
                </a:outerShdw>
              </a:effectLst>
              <a:latin typeface="Open Sans Semibold" charset="0"/>
              <a:ea typeface="Open Sans Semibold" charset="0"/>
              <a:cs typeface="Open Sans Semibold" charset="0"/>
              <a:sym typeface="Gill Sans"/>
            </a:endParaRPr>
          </a:p>
        </p:txBody>
      </p:sp>
      <p:sp>
        <p:nvSpPr>
          <p:cNvPr id="33" name="TextBox 13">
            <a:extLst>
              <a:ext uri="{FF2B5EF4-FFF2-40B4-BE49-F238E27FC236}">
                <a16:creationId xmlns:a16="http://schemas.microsoft.com/office/drawing/2014/main" id="{916CBDD8-5971-EE0B-97C6-6283E33FB63F}"/>
              </a:ext>
            </a:extLst>
          </p:cNvPr>
          <p:cNvSpPr txBox="1"/>
          <p:nvPr/>
        </p:nvSpPr>
        <p:spPr>
          <a:xfrm>
            <a:off x="2236884" y="3595601"/>
            <a:ext cx="1729961" cy="338554"/>
          </a:xfrm>
          <a:prstGeom prst="rect">
            <a:avLst/>
          </a:prstGeom>
          <a:noFill/>
        </p:spPr>
        <p:txBody>
          <a:bodyPr wrap="none" rtlCol="0" anchor="b" anchorCtr="0">
            <a:spAutoFit/>
          </a:bodyPr>
          <a:lstStyle/>
          <a:p>
            <a:pPr algn="r" defTabSz="914194"/>
            <a:r>
              <a:rPr lang="es-CL" sz="1600" b="1">
                <a:solidFill>
                  <a:srgbClr val="272829"/>
                </a:solidFill>
                <a:latin typeface="Poppins SemiBold" pitchFamily="2" charset="77"/>
                <a:ea typeface="League Spartan" charset="0"/>
                <a:cs typeface="Poppins SemiBold" pitchFamily="2" charset="77"/>
              </a:rPr>
              <a:t>Ingreso al cargo</a:t>
            </a:r>
          </a:p>
        </p:txBody>
      </p:sp>
      <p:sp>
        <p:nvSpPr>
          <p:cNvPr id="34" name="Subtitle 2">
            <a:extLst>
              <a:ext uri="{FF2B5EF4-FFF2-40B4-BE49-F238E27FC236}">
                <a16:creationId xmlns:a16="http://schemas.microsoft.com/office/drawing/2014/main" id="{F8CEB643-BAA5-71E4-0FA6-5B2252C5CDCA}"/>
              </a:ext>
            </a:extLst>
          </p:cNvPr>
          <p:cNvSpPr txBox="1">
            <a:spLocks/>
          </p:cNvSpPr>
          <p:nvPr/>
        </p:nvSpPr>
        <p:spPr>
          <a:xfrm>
            <a:off x="2159562" y="3983680"/>
            <a:ext cx="2112236" cy="123880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Convocatoria</a:t>
            </a:r>
          </a:p>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Postulación</a:t>
            </a:r>
          </a:p>
          <a:p>
            <a:pPr marL="228594" indent="-228594" algn="l" defTabSz="543805">
              <a:lnSpc>
                <a:spcPts val="2051"/>
              </a:lnSpc>
              <a:buFont typeface="Arial" panose="020B0604020202020204" pitchFamily="34" charset="0"/>
              <a:buChar char="•"/>
            </a:pPr>
            <a:r>
              <a:rPr lang="es-MX" sz="1400" dirty="0">
                <a:solidFill>
                  <a:schemeClr val="tx1">
                    <a:lumMod val="50000"/>
                    <a:lumOff val="50000"/>
                  </a:schemeClr>
                </a:solidFill>
                <a:latin typeface="Open Sans Light" panose="020B0306030504020204" pitchFamily="34" charset="0"/>
                <a:ea typeface="Open Sans Light" panose="020B0306030504020204" pitchFamily="34" charset="0"/>
                <a:cs typeface="Open Sans Light" panose="020B0306030504020204" pitchFamily="34" charset="0"/>
              </a:rPr>
              <a:t>Evaluación y Selección</a:t>
            </a:r>
          </a:p>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Nombramiento</a:t>
            </a:r>
          </a:p>
        </p:txBody>
      </p:sp>
      <p:sp>
        <p:nvSpPr>
          <p:cNvPr id="35" name="TextBox 20">
            <a:extLst>
              <a:ext uri="{FF2B5EF4-FFF2-40B4-BE49-F238E27FC236}">
                <a16:creationId xmlns:a16="http://schemas.microsoft.com/office/drawing/2014/main" id="{71037BB0-2860-E317-523C-4ED32E7FB0D7}"/>
              </a:ext>
            </a:extLst>
          </p:cNvPr>
          <p:cNvSpPr txBox="1"/>
          <p:nvPr/>
        </p:nvSpPr>
        <p:spPr>
          <a:xfrm>
            <a:off x="4005508" y="2523334"/>
            <a:ext cx="2311851" cy="338554"/>
          </a:xfrm>
          <a:prstGeom prst="rect">
            <a:avLst/>
          </a:prstGeom>
          <a:noFill/>
        </p:spPr>
        <p:txBody>
          <a:bodyPr wrap="none" rtlCol="0" anchor="b" anchorCtr="0">
            <a:spAutoFit/>
          </a:bodyPr>
          <a:lstStyle/>
          <a:p>
            <a:pPr algn="r" defTabSz="914194"/>
            <a:r>
              <a:rPr lang="es-CL" sz="1600" b="1" dirty="0" smtClean="0">
                <a:solidFill>
                  <a:srgbClr val="272829"/>
                </a:solidFill>
                <a:latin typeface="Poppins SemiBold" pitchFamily="2" charset="77"/>
                <a:ea typeface="League Spartan" charset="0"/>
                <a:cs typeface="Poppins SemiBold" pitchFamily="2" charset="77"/>
              </a:rPr>
              <a:t>Ejercicio de la Función</a:t>
            </a:r>
            <a:endParaRPr lang="es-CL" sz="1600" b="1" dirty="0">
              <a:solidFill>
                <a:srgbClr val="272829"/>
              </a:solidFill>
              <a:latin typeface="Poppins SemiBold" pitchFamily="2" charset="77"/>
              <a:ea typeface="League Spartan" charset="0"/>
              <a:cs typeface="Poppins SemiBold" pitchFamily="2" charset="77"/>
            </a:endParaRPr>
          </a:p>
        </p:txBody>
      </p:sp>
      <p:sp>
        <p:nvSpPr>
          <p:cNvPr id="36" name="Subtitle 2">
            <a:extLst>
              <a:ext uri="{FF2B5EF4-FFF2-40B4-BE49-F238E27FC236}">
                <a16:creationId xmlns:a16="http://schemas.microsoft.com/office/drawing/2014/main" id="{5174C041-B51B-BC09-E43F-A565FA2D967A}"/>
              </a:ext>
            </a:extLst>
          </p:cNvPr>
          <p:cNvSpPr txBox="1">
            <a:spLocks/>
          </p:cNvSpPr>
          <p:nvPr/>
        </p:nvSpPr>
        <p:spPr>
          <a:xfrm>
            <a:off x="4657191" y="2911413"/>
            <a:ext cx="1660168" cy="62324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Movilidad interna</a:t>
            </a:r>
          </a:p>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Promoción</a:t>
            </a:r>
          </a:p>
        </p:txBody>
      </p:sp>
      <p:sp>
        <p:nvSpPr>
          <p:cNvPr id="37" name="TextBox 23">
            <a:extLst>
              <a:ext uri="{FF2B5EF4-FFF2-40B4-BE49-F238E27FC236}">
                <a16:creationId xmlns:a16="http://schemas.microsoft.com/office/drawing/2014/main" id="{6692B155-D3A9-DC2F-D4C7-1722C366098E}"/>
              </a:ext>
            </a:extLst>
          </p:cNvPr>
          <p:cNvSpPr txBox="1"/>
          <p:nvPr/>
        </p:nvSpPr>
        <p:spPr>
          <a:xfrm>
            <a:off x="7893302" y="1451067"/>
            <a:ext cx="774571" cy="338554"/>
          </a:xfrm>
          <a:prstGeom prst="rect">
            <a:avLst/>
          </a:prstGeom>
          <a:noFill/>
        </p:spPr>
        <p:txBody>
          <a:bodyPr wrap="none" rtlCol="0" anchor="b" anchorCtr="0">
            <a:spAutoFit/>
          </a:bodyPr>
          <a:lstStyle/>
          <a:p>
            <a:pPr algn="r" defTabSz="914194"/>
            <a:r>
              <a:rPr lang="es-CL" sz="1600" b="1">
                <a:solidFill>
                  <a:srgbClr val="272829"/>
                </a:solidFill>
                <a:latin typeface="Poppins SemiBold" pitchFamily="2" charset="77"/>
                <a:ea typeface="League Spartan" charset="0"/>
                <a:cs typeface="Poppins SemiBold" pitchFamily="2" charset="77"/>
              </a:rPr>
              <a:t>Retiro</a:t>
            </a:r>
          </a:p>
        </p:txBody>
      </p:sp>
      <p:sp>
        <p:nvSpPr>
          <p:cNvPr id="38" name="Subtitle 2">
            <a:extLst>
              <a:ext uri="{FF2B5EF4-FFF2-40B4-BE49-F238E27FC236}">
                <a16:creationId xmlns:a16="http://schemas.microsoft.com/office/drawing/2014/main" id="{E0A7A657-53F9-BBD9-B5B4-714E0C4BB9A6}"/>
              </a:ext>
            </a:extLst>
          </p:cNvPr>
          <p:cNvSpPr txBox="1">
            <a:spLocks/>
          </p:cNvSpPr>
          <p:nvPr/>
        </p:nvSpPr>
        <p:spPr>
          <a:xfrm>
            <a:off x="7152117" y="1839147"/>
            <a:ext cx="1515755" cy="28943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594" indent="-228594" algn="l" defTabSz="543805">
              <a:lnSpc>
                <a:spcPts val="2051"/>
              </a:lnSpc>
              <a:buFont typeface="Arial" panose="020B0604020202020204" pitchFamily="34" charset="0"/>
              <a:buChar char="•"/>
            </a:pPr>
            <a:r>
              <a:rPr lang="es-CL" sz="1400" dirty="0">
                <a:solidFill>
                  <a:srgbClr val="898989"/>
                </a:solidFill>
                <a:latin typeface="Open Sans Light" panose="020B0306030504020204" pitchFamily="34" charset="0"/>
                <a:ea typeface="Open Sans Light" panose="020B0306030504020204" pitchFamily="34" charset="0"/>
                <a:cs typeface="Open Sans Light" panose="020B0306030504020204" pitchFamily="34" charset="0"/>
              </a:rPr>
              <a:t>Plan de Salida</a:t>
            </a:r>
          </a:p>
        </p:txBody>
      </p:sp>
      <p:sp>
        <p:nvSpPr>
          <p:cNvPr id="39" name="TextBox 31">
            <a:extLst>
              <a:ext uri="{FF2B5EF4-FFF2-40B4-BE49-F238E27FC236}">
                <a16:creationId xmlns:a16="http://schemas.microsoft.com/office/drawing/2014/main" id="{5C9211F6-7E8A-BDE9-C683-5E001DFDF9A7}"/>
              </a:ext>
            </a:extLst>
          </p:cNvPr>
          <p:cNvSpPr txBox="1"/>
          <p:nvPr/>
        </p:nvSpPr>
        <p:spPr>
          <a:xfrm>
            <a:off x="3452621" y="2804755"/>
            <a:ext cx="516487" cy="784830"/>
          </a:xfrm>
          <a:prstGeom prst="rect">
            <a:avLst/>
          </a:prstGeom>
          <a:noFill/>
        </p:spPr>
        <p:txBody>
          <a:bodyPr wrap="none" rtlCol="0" anchor="b">
            <a:spAutoFit/>
          </a:bodyPr>
          <a:lstStyle/>
          <a:p>
            <a:pPr algn="r" defTabSz="914194"/>
            <a:r>
              <a:rPr lang="en-US" sz="4500" b="1" dirty="0">
                <a:solidFill>
                  <a:srgbClr val="00A0AF"/>
                </a:solidFill>
                <a:latin typeface="Poppins SemiBold" pitchFamily="2" charset="77"/>
                <a:ea typeface="League Spartan" charset="0"/>
                <a:cs typeface="Poppins SemiBold" pitchFamily="2" charset="77"/>
              </a:rPr>
              <a:t>1</a:t>
            </a:r>
          </a:p>
        </p:txBody>
      </p:sp>
      <p:sp>
        <p:nvSpPr>
          <p:cNvPr id="40" name="TextBox 32">
            <a:extLst>
              <a:ext uri="{FF2B5EF4-FFF2-40B4-BE49-F238E27FC236}">
                <a16:creationId xmlns:a16="http://schemas.microsoft.com/office/drawing/2014/main" id="{50C842C6-3D91-49FF-D25C-ED1665E19CEF}"/>
              </a:ext>
            </a:extLst>
          </p:cNvPr>
          <p:cNvSpPr txBox="1"/>
          <p:nvPr/>
        </p:nvSpPr>
        <p:spPr>
          <a:xfrm>
            <a:off x="5800484" y="1751694"/>
            <a:ext cx="516487" cy="784830"/>
          </a:xfrm>
          <a:prstGeom prst="rect">
            <a:avLst/>
          </a:prstGeom>
          <a:noFill/>
        </p:spPr>
        <p:txBody>
          <a:bodyPr wrap="none" rtlCol="0" anchor="b">
            <a:spAutoFit/>
          </a:bodyPr>
          <a:lstStyle/>
          <a:p>
            <a:pPr algn="r" defTabSz="914194"/>
            <a:r>
              <a:rPr lang="en-US" sz="4500" b="1" dirty="0">
                <a:solidFill>
                  <a:srgbClr val="FC6400"/>
                </a:solidFill>
                <a:latin typeface="Poppins SemiBold" pitchFamily="2" charset="77"/>
                <a:ea typeface="League Spartan" charset="0"/>
                <a:cs typeface="Poppins SemiBold" pitchFamily="2" charset="77"/>
              </a:rPr>
              <a:t>2</a:t>
            </a:r>
          </a:p>
        </p:txBody>
      </p:sp>
      <p:sp>
        <p:nvSpPr>
          <p:cNvPr id="41" name="TextBox 33">
            <a:extLst>
              <a:ext uri="{FF2B5EF4-FFF2-40B4-BE49-F238E27FC236}">
                <a16:creationId xmlns:a16="http://schemas.microsoft.com/office/drawing/2014/main" id="{E4242000-6F14-0371-0458-2A353310089B}"/>
              </a:ext>
            </a:extLst>
          </p:cNvPr>
          <p:cNvSpPr txBox="1"/>
          <p:nvPr/>
        </p:nvSpPr>
        <p:spPr>
          <a:xfrm>
            <a:off x="8151385" y="660223"/>
            <a:ext cx="516487" cy="784830"/>
          </a:xfrm>
          <a:prstGeom prst="rect">
            <a:avLst/>
          </a:prstGeom>
          <a:noFill/>
        </p:spPr>
        <p:txBody>
          <a:bodyPr wrap="none" rtlCol="0" anchor="b">
            <a:spAutoFit/>
          </a:bodyPr>
          <a:lstStyle/>
          <a:p>
            <a:pPr algn="r" defTabSz="914194"/>
            <a:r>
              <a:rPr lang="en-US" sz="4500" b="1" dirty="0">
                <a:solidFill>
                  <a:srgbClr val="76777A"/>
                </a:solidFill>
                <a:latin typeface="Poppins SemiBold" pitchFamily="2" charset="77"/>
                <a:ea typeface="League Spartan" charset="0"/>
                <a:cs typeface="Poppins SemiBold" pitchFamily="2" charset="77"/>
              </a:rPr>
              <a:t>3</a:t>
            </a:r>
          </a:p>
        </p:txBody>
      </p:sp>
      <p:sp>
        <p:nvSpPr>
          <p:cNvPr id="22" name="1 Título"/>
          <p:cNvSpPr txBox="1">
            <a:spLocks/>
          </p:cNvSpPr>
          <p:nvPr/>
        </p:nvSpPr>
        <p:spPr>
          <a:xfrm>
            <a:off x="0" y="123478"/>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grpSp>
        <p:nvGrpSpPr>
          <p:cNvPr id="5" name="Grupo 4"/>
          <p:cNvGrpSpPr/>
          <p:nvPr/>
        </p:nvGrpSpPr>
        <p:grpSpPr>
          <a:xfrm>
            <a:off x="-30947" y="266444"/>
            <a:ext cx="6012160" cy="837527"/>
            <a:chOff x="-30947" y="266444"/>
            <a:chExt cx="6012160" cy="837527"/>
          </a:xfrm>
        </p:grpSpPr>
        <p:sp>
          <p:nvSpPr>
            <p:cNvPr id="4" name="Rectángulo 3"/>
            <p:cNvSpPr/>
            <p:nvPr/>
          </p:nvSpPr>
          <p:spPr>
            <a:xfrm>
              <a:off x="0" y="582513"/>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2"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3" name="CuadroTexto 2"/>
            <p:cNvSpPr txBox="1"/>
            <p:nvPr/>
          </p:nvSpPr>
          <p:spPr>
            <a:xfrm>
              <a:off x="345688" y="623673"/>
              <a:ext cx="4696286" cy="461665"/>
            </a:xfrm>
            <a:prstGeom prst="rect">
              <a:avLst/>
            </a:prstGeom>
            <a:noFill/>
          </p:spPr>
          <p:txBody>
            <a:bodyPr wrap="none" rtlCol="0">
              <a:spAutoFit/>
            </a:bodyPr>
            <a:lstStyle/>
            <a:p>
              <a:r>
                <a:rPr lang="es-MX" sz="2400" b="1" dirty="0">
                  <a:solidFill>
                    <a:schemeClr val="bg1"/>
                  </a:solidFill>
                </a:rPr>
                <a:t>ETAPAS GENERALES IDENTIFICADAS</a:t>
              </a:r>
              <a:endParaRPr lang="es-CL" sz="2400" b="1" dirty="0">
                <a:solidFill>
                  <a:schemeClr val="bg1"/>
                </a:solidFill>
              </a:endParaRPr>
            </a:p>
          </p:txBody>
        </p:sp>
      </p:grpSp>
    </p:spTree>
    <p:extLst>
      <p:ext uri="{BB962C8B-B14F-4D97-AF65-F5344CB8AC3E}">
        <p14:creationId xmlns:p14="http://schemas.microsoft.com/office/powerpoint/2010/main" val="411127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65100"/>
            <a:ext cx="8016875" cy="476250"/>
          </a:xfrm>
        </p:spPr>
        <p:txBody>
          <a:bodyPr>
            <a:noAutofit/>
          </a:bodyPr>
          <a:lstStyle/>
          <a:p>
            <a:pPr algn="l"/>
            <a:r>
              <a:rPr lang="es-CL" sz="2667" dirty="0">
                <a:solidFill>
                  <a:schemeClr val="bg1"/>
                </a:solidFill>
              </a:rPr>
              <a:t>Caracterización del ingreso</a:t>
            </a:r>
            <a:endParaRPr lang="es-CL" sz="1400" dirty="0">
              <a:solidFill>
                <a:schemeClr val="bg1"/>
              </a:solidFill>
            </a:endParaRPr>
          </a:p>
        </p:txBody>
      </p:sp>
      <p:sp>
        <p:nvSpPr>
          <p:cNvPr id="3" name="2 Marcador de contenido"/>
          <p:cNvSpPr>
            <a:spLocks noGrp="1"/>
          </p:cNvSpPr>
          <p:nvPr>
            <p:ph idx="4294967295"/>
          </p:nvPr>
        </p:nvSpPr>
        <p:spPr>
          <a:xfrm>
            <a:off x="3022905" y="1593085"/>
            <a:ext cx="8965581" cy="1641407"/>
          </a:xfrm>
        </p:spPr>
        <p:txBody>
          <a:bodyPr>
            <a:normAutofit/>
          </a:bodyPr>
          <a:lstStyle/>
          <a:p>
            <a:pPr marL="201168" lvl="1" indent="0" algn="just">
              <a:lnSpc>
                <a:spcPct val="90000"/>
              </a:lnSpc>
              <a:buNone/>
            </a:pPr>
            <a:endParaRPr lang="es-CL" sz="2133" dirty="0">
              <a:solidFill>
                <a:schemeClr val="bg1">
                  <a:lumMod val="50000"/>
                </a:schemeClr>
              </a:solidFill>
            </a:endParaRPr>
          </a:p>
          <a:p>
            <a:pPr marL="201168" lvl="1" indent="0" algn="just">
              <a:lnSpc>
                <a:spcPct val="90000"/>
              </a:lnSpc>
              <a:buNone/>
            </a:pPr>
            <a:r>
              <a:rPr lang="es-CL" sz="2400" dirty="0">
                <a:solidFill>
                  <a:schemeClr val="bg1">
                    <a:lumMod val="50000"/>
                  </a:schemeClr>
                </a:solidFill>
              </a:rPr>
              <a:t>hay un órgano encargado de la convocatoria</a:t>
            </a:r>
          </a:p>
          <a:p>
            <a:pPr marL="201168" lvl="1" indent="0" algn="just">
              <a:lnSpc>
                <a:spcPct val="90000"/>
              </a:lnSpc>
              <a:buNone/>
            </a:pPr>
            <a:endParaRPr lang="es-CL" sz="2400" dirty="0">
              <a:solidFill>
                <a:schemeClr val="bg1">
                  <a:lumMod val="50000"/>
                </a:schemeClr>
              </a:solidFill>
            </a:endParaRPr>
          </a:p>
          <a:p>
            <a:pPr algn="just"/>
            <a:endParaRPr lang="es-CL" sz="2133" dirty="0">
              <a:solidFill>
                <a:schemeClr val="bg1">
                  <a:lumMod val="50000"/>
                </a:schemeClr>
              </a:solidFill>
            </a:endParaRPr>
          </a:p>
        </p:txBody>
      </p:sp>
      <p:sp>
        <p:nvSpPr>
          <p:cNvPr id="4" name="Rectángulo 3"/>
          <p:cNvSpPr/>
          <p:nvPr/>
        </p:nvSpPr>
        <p:spPr>
          <a:xfrm>
            <a:off x="0" y="0"/>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t>	INGRESO</a:t>
            </a:r>
            <a:endParaRPr lang="es-CL" sz="2400" b="1" dirty="0"/>
          </a:p>
        </p:txBody>
      </p:sp>
      <p:sp>
        <p:nvSpPr>
          <p:cNvPr id="5" name="CuadroTexto 4"/>
          <p:cNvSpPr txBox="1"/>
          <p:nvPr/>
        </p:nvSpPr>
        <p:spPr>
          <a:xfrm>
            <a:off x="911034" y="502718"/>
            <a:ext cx="2219134" cy="800219"/>
          </a:xfrm>
          <a:prstGeom prst="rect">
            <a:avLst/>
          </a:prstGeom>
          <a:noFill/>
        </p:spPr>
        <p:txBody>
          <a:bodyPr wrap="none" rtlCol="0">
            <a:spAutoFit/>
          </a:bodyPr>
          <a:lstStyle/>
          <a:p>
            <a:pPr marL="0" lvl="1"/>
            <a:r>
              <a:rPr lang="es-MX" sz="2800" b="1" dirty="0">
                <a:solidFill>
                  <a:schemeClr val="accent3">
                    <a:lumMod val="50000"/>
                  </a:schemeClr>
                </a:solidFill>
              </a:rPr>
              <a:t>Convocatoria</a:t>
            </a:r>
            <a:endParaRPr lang="es-MX" sz="2133" u="sng" dirty="0">
              <a:solidFill>
                <a:schemeClr val="tx1">
                  <a:lumMod val="65000"/>
                  <a:lumOff val="35000"/>
                </a:schemeClr>
              </a:solidFill>
            </a:endParaRPr>
          </a:p>
          <a:p>
            <a:endParaRPr lang="es-CL" dirty="0"/>
          </a:p>
        </p:txBody>
      </p:sp>
      <p:graphicFrame>
        <p:nvGraphicFramePr>
          <p:cNvPr id="9" name="Gráfico 8"/>
          <p:cNvGraphicFramePr>
            <a:graphicFrameLocks/>
          </p:cNvGraphicFramePr>
          <p:nvPr>
            <p:extLst>
              <p:ext uri="{D42A27DB-BD31-4B8C-83A1-F6EECF244321}">
                <p14:modId xmlns:p14="http://schemas.microsoft.com/office/powerpoint/2010/main" val="3025594297"/>
              </p:ext>
            </p:extLst>
          </p:nvPr>
        </p:nvGraphicFramePr>
        <p:xfrm>
          <a:off x="-373993" y="1130094"/>
          <a:ext cx="4042743" cy="25052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p:cNvGraphicFramePr>
            <a:graphicFrameLocks/>
          </p:cNvGraphicFramePr>
          <p:nvPr>
            <p:extLst>
              <p:ext uri="{D42A27DB-BD31-4B8C-83A1-F6EECF244321}">
                <p14:modId xmlns:p14="http://schemas.microsoft.com/office/powerpoint/2010/main" val="1195982787"/>
              </p:ext>
            </p:extLst>
          </p:nvPr>
        </p:nvGraphicFramePr>
        <p:xfrm>
          <a:off x="982845" y="3474187"/>
          <a:ext cx="4496942" cy="2681285"/>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ángulo 11"/>
          <p:cNvSpPr/>
          <p:nvPr/>
        </p:nvSpPr>
        <p:spPr>
          <a:xfrm>
            <a:off x="4887951" y="4399330"/>
            <a:ext cx="6096000" cy="830997"/>
          </a:xfrm>
          <a:prstGeom prst="rect">
            <a:avLst/>
          </a:prstGeom>
        </p:spPr>
        <p:txBody>
          <a:bodyPr>
            <a:spAutoFit/>
          </a:bodyPr>
          <a:lstStyle/>
          <a:p>
            <a:pPr marL="201168" lvl="1" indent="0" algn="just">
              <a:buNone/>
            </a:pPr>
            <a:r>
              <a:rPr lang="es-CL" sz="2400" dirty="0">
                <a:solidFill>
                  <a:schemeClr val="bg1">
                    <a:lumMod val="50000"/>
                  </a:schemeClr>
                </a:solidFill>
              </a:rPr>
              <a:t>hay </a:t>
            </a:r>
            <a:r>
              <a:rPr lang="es-MX" sz="2400" dirty="0">
                <a:solidFill>
                  <a:schemeClr val="bg1">
                    <a:lumMod val="50000"/>
                  </a:schemeClr>
                </a:solidFill>
              </a:rPr>
              <a:t>un órgano encargado de determinar el número de puestos ofertados para ingreso</a:t>
            </a:r>
          </a:p>
        </p:txBody>
      </p:sp>
      <p:sp>
        <p:nvSpPr>
          <p:cNvPr id="6" name="CuadroTexto 5"/>
          <p:cNvSpPr txBox="1"/>
          <p:nvPr/>
        </p:nvSpPr>
        <p:spPr>
          <a:xfrm>
            <a:off x="2374296" y="2860483"/>
            <a:ext cx="861133" cy="307777"/>
          </a:xfrm>
          <a:prstGeom prst="rect">
            <a:avLst/>
          </a:prstGeom>
          <a:noFill/>
        </p:spPr>
        <p:txBody>
          <a:bodyPr wrap="none" rtlCol="0">
            <a:spAutoFit/>
          </a:bodyPr>
          <a:lstStyle/>
          <a:p>
            <a:r>
              <a:rPr lang="es-MX" sz="1400" dirty="0">
                <a:solidFill>
                  <a:schemeClr val="bg1">
                    <a:lumMod val="50000"/>
                  </a:schemeClr>
                </a:solidFill>
              </a:rPr>
              <a:t>16 países</a:t>
            </a:r>
            <a:endParaRPr lang="es-CL" sz="1400" dirty="0">
              <a:solidFill>
                <a:schemeClr val="bg1">
                  <a:lumMod val="50000"/>
                </a:schemeClr>
              </a:solidFill>
            </a:endParaRPr>
          </a:p>
        </p:txBody>
      </p:sp>
      <p:sp>
        <p:nvSpPr>
          <p:cNvPr id="10" name="CuadroTexto 9"/>
          <p:cNvSpPr txBox="1"/>
          <p:nvPr/>
        </p:nvSpPr>
        <p:spPr>
          <a:xfrm>
            <a:off x="4221681" y="5536254"/>
            <a:ext cx="861133" cy="307777"/>
          </a:xfrm>
          <a:prstGeom prst="rect">
            <a:avLst/>
          </a:prstGeom>
          <a:noFill/>
        </p:spPr>
        <p:txBody>
          <a:bodyPr wrap="none" rtlCol="0">
            <a:spAutoFit/>
          </a:bodyPr>
          <a:lstStyle/>
          <a:p>
            <a:r>
              <a:rPr lang="es-MX" sz="1400" dirty="0">
                <a:solidFill>
                  <a:schemeClr val="bg1">
                    <a:lumMod val="50000"/>
                  </a:schemeClr>
                </a:solidFill>
              </a:rPr>
              <a:t>14 países</a:t>
            </a:r>
            <a:endParaRPr lang="es-CL" sz="1400" dirty="0">
              <a:solidFill>
                <a:schemeClr val="bg1">
                  <a:lumMod val="50000"/>
                </a:schemeClr>
              </a:solidFill>
            </a:endParaRPr>
          </a:p>
        </p:txBody>
      </p:sp>
    </p:spTree>
    <p:extLst>
      <p:ext uri="{BB962C8B-B14F-4D97-AF65-F5344CB8AC3E}">
        <p14:creationId xmlns:p14="http://schemas.microsoft.com/office/powerpoint/2010/main" val="157535478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15"/>
          <p:cNvSpPr txBox="1">
            <a:spLocks noGrp="1"/>
          </p:cNvSpPr>
          <p:nvPr>
            <p:ph type="sldNum" idx="12"/>
          </p:nvPr>
        </p:nvSpPr>
        <p:spPr>
          <a:xfrm>
            <a:off x="5730200" y="5893117"/>
            <a:ext cx="731600" cy="524800"/>
          </a:xfrm>
          <a:prstGeom prst="rect">
            <a:avLst/>
          </a:prstGeom>
        </p:spPr>
        <p:txBody>
          <a:bodyPr spcFirstLastPara="1" wrap="square" lIns="121894" tIns="121894" rIns="121894" bIns="121894" anchor="b" anchorCtr="0">
            <a:noAutofit/>
          </a:bodyPr>
          <a:lstStyle/>
          <a:p>
            <a:fld id="{00000000-1234-1234-1234-123412341234}" type="slidenum">
              <a:rPr lang="en">
                <a:solidFill>
                  <a:srgbClr val="CCCCCC"/>
                </a:solidFill>
              </a:rPr>
              <a:pPr/>
              <a:t>2</a:t>
            </a:fld>
            <a:endParaRPr dirty="0">
              <a:solidFill>
                <a:srgbClr val="CCCCCC"/>
              </a:solidFill>
            </a:endParaRPr>
          </a:p>
        </p:txBody>
      </p:sp>
      <p:sp>
        <p:nvSpPr>
          <p:cNvPr id="18" name="Título 1"/>
          <p:cNvSpPr txBox="1">
            <a:spLocks/>
          </p:cNvSpPr>
          <p:nvPr/>
        </p:nvSpPr>
        <p:spPr>
          <a:xfrm>
            <a:off x="1066800" y="3552335"/>
            <a:ext cx="10058400" cy="9999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457200"/>
            <a:r>
              <a:rPr lang="es-MX" sz="3600" dirty="0">
                <a:ln w="3175" cmpd="sng">
                  <a:noFill/>
                </a:ln>
                <a:solidFill>
                  <a:srgbClr val="00B0F0"/>
                </a:solidFill>
                <a:highlight>
                  <a:srgbClr val="F3F3F3"/>
                </a:highlight>
                <a:latin typeface="Bahnschrift SemiCondensed" panose="020B0502040204020203" pitchFamily="34" charset="0"/>
                <a:ea typeface="Playfair Display"/>
                <a:cs typeface="Playfair Display"/>
              </a:rPr>
              <a:t>GRUPO 1</a:t>
            </a:r>
          </a:p>
          <a:p>
            <a:pPr algn="ctr" defTabSz="457200"/>
            <a:endParaRPr lang="es-MX" sz="3600" dirty="0">
              <a:ln w="3175" cmpd="sng">
                <a:noFill/>
              </a:ln>
              <a:solidFill>
                <a:srgbClr val="00B0F0"/>
              </a:solidFill>
              <a:highlight>
                <a:srgbClr val="F3F3F3"/>
              </a:highlight>
              <a:latin typeface="Bahnschrift SemiCondensed" panose="020B0502040204020203" pitchFamily="34" charset="0"/>
              <a:ea typeface="Playfair Display"/>
              <a:cs typeface="Playfair Display"/>
            </a:endParaRPr>
          </a:p>
          <a:p>
            <a:pPr algn="ctr" defTabSz="457200"/>
            <a:r>
              <a:rPr lang="es-MX" sz="3600" b="1" dirty="0">
                <a:solidFill>
                  <a:schemeClr val="accent4">
                    <a:lumMod val="60000"/>
                    <a:lumOff val="40000"/>
                  </a:schemeClr>
                </a:solidFill>
              </a:rPr>
              <a:t>“Selección de jueces y juezas y permanencia en la carrera judicial”.</a:t>
            </a:r>
            <a:endParaRPr lang="es-CL" sz="3600" b="1" dirty="0">
              <a:ln w="3175" cmpd="sng">
                <a:noFill/>
              </a:ln>
              <a:solidFill>
                <a:schemeClr val="accent4">
                  <a:lumMod val="60000"/>
                  <a:lumOff val="40000"/>
                </a:schemeClr>
              </a:solidFill>
              <a:highlight>
                <a:srgbClr val="F3F3F3"/>
              </a:highlight>
              <a:latin typeface="Bahnschrift SemiCondensed" panose="020B0502040204020203" pitchFamily="34" charset="0"/>
              <a:ea typeface="Playfair Display"/>
              <a:cs typeface="Playfair Display"/>
            </a:endParaRPr>
          </a:p>
        </p:txBody>
      </p:sp>
      <p:pic>
        <p:nvPicPr>
          <p:cNvPr id="1026" name="Picture 2" descr="http://www.cumbrejudicial.org/images/stories/flexicontent/mediaman/l_logo_II_Preparatorio_Bolivia-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967" y="503895"/>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CUMBRE JUDICIAL IBEROAMERICANA (Parte 2) | Tribunal Supremo Popular de la  República de Cu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115" y="551219"/>
            <a:ext cx="2934174" cy="126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260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65100"/>
            <a:ext cx="8016875" cy="476250"/>
          </a:xfrm>
        </p:spPr>
        <p:txBody>
          <a:bodyPr>
            <a:noAutofit/>
          </a:bodyPr>
          <a:lstStyle/>
          <a:p>
            <a:pPr algn="l"/>
            <a:r>
              <a:rPr lang="es-CL" sz="2667" dirty="0">
                <a:solidFill>
                  <a:schemeClr val="bg1"/>
                </a:solidFill>
              </a:rPr>
              <a:t>Caracterización del ingreso</a:t>
            </a:r>
            <a:endParaRPr lang="es-CL" sz="1400" dirty="0">
              <a:solidFill>
                <a:schemeClr val="bg1"/>
              </a:solidFill>
            </a:endParaRPr>
          </a:p>
        </p:txBody>
      </p:sp>
      <p:sp>
        <p:nvSpPr>
          <p:cNvPr id="3" name="2 Marcador de contenido"/>
          <p:cNvSpPr>
            <a:spLocks noGrp="1"/>
          </p:cNvSpPr>
          <p:nvPr>
            <p:ph idx="4294967295"/>
          </p:nvPr>
        </p:nvSpPr>
        <p:spPr>
          <a:xfrm>
            <a:off x="3534936" y="1105296"/>
            <a:ext cx="8229599" cy="2334855"/>
          </a:xfrm>
        </p:spPr>
        <p:txBody>
          <a:bodyPr>
            <a:normAutofit/>
          </a:bodyPr>
          <a:lstStyle/>
          <a:p>
            <a:pPr marL="609585" lvl="1" indent="0" algn="just">
              <a:buNone/>
            </a:pPr>
            <a:endParaRPr lang="es-CL" sz="2133" dirty="0">
              <a:solidFill>
                <a:schemeClr val="tx1">
                  <a:lumMod val="65000"/>
                  <a:lumOff val="35000"/>
                </a:schemeClr>
              </a:solidFill>
            </a:endParaRPr>
          </a:p>
          <a:p>
            <a:pPr marL="201168" lvl="1" indent="0" algn="just">
              <a:buNone/>
            </a:pPr>
            <a:endParaRPr lang="es-MX" sz="2400" dirty="0"/>
          </a:p>
          <a:p>
            <a:pPr marL="201168" lvl="1" indent="0" algn="just">
              <a:buNone/>
            </a:pPr>
            <a:endParaRPr lang="es-MX" sz="2400" dirty="0"/>
          </a:p>
          <a:p>
            <a:pPr marL="201168" lvl="1" indent="0" algn="just">
              <a:buNone/>
            </a:pPr>
            <a:r>
              <a:rPr lang="es-MX" sz="2400" dirty="0">
                <a:solidFill>
                  <a:schemeClr val="bg1">
                    <a:lumMod val="50000"/>
                  </a:schemeClr>
                </a:solidFill>
              </a:rPr>
              <a:t>Tiene ejercicios o pruebas el proceso selectivo, a través de pruebas orales o escritas.</a:t>
            </a:r>
          </a:p>
          <a:p>
            <a:pPr marL="201168" lvl="1" indent="0" algn="just">
              <a:buNone/>
            </a:pPr>
            <a:endParaRPr lang="es-MX" sz="2400" dirty="0"/>
          </a:p>
          <a:p>
            <a:pPr marL="201168" lvl="1" indent="0" algn="just">
              <a:buNone/>
            </a:pPr>
            <a:endParaRPr lang="es-MX" sz="2400" dirty="0"/>
          </a:p>
          <a:p>
            <a:pPr marL="201168" lvl="1" indent="0" algn="just">
              <a:buNone/>
            </a:pPr>
            <a:endParaRPr lang="es-MX" sz="2400" dirty="0"/>
          </a:p>
          <a:p>
            <a:pPr marL="201168" lvl="1" indent="0" algn="just">
              <a:buNone/>
            </a:pPr>
            <a:endParaRPr lang="es-MX" sz="2400" dirty="0"/>
          </a:p>
          <a:p>
            <a:pPr algn="just"/>
            <a:endParaRPr lang="es-CL" sz="2133" dirty="0"/>
          </a:p>
        </p:txBody>
      </p:sp>
      <p:sp>
        <p:nvSpPr>
          <p:cNvPr id="4" name="Rectángulo 3"/>
          <p:cNvSpPr/>
          <p:nvPr/>
        </p:nvSpPr>
        <p:spPr>
          <a:xfrm>
            <a:off x="0" y="0"/>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t>	INGRESO</a:t>
            </a:r>
            <a:endParaRPr lang="es-CL" sz="2400" b="1" dirty="0"/>
          </a:p>
        </p:txBody>
      </p:sp>
      <p:sp>
        <p:nvSpPr>
          <p:cNvPr id="5" name="CuadroTexto 4"/>
          <p:cNvSpPr txBox="1"/>
          <p:nvPr/>
        </p:nvSpPr>
        <p:spPr>
          <a:xfrm>
            <a:off x="911034" y="502718"/>
            <a:ext cx="3499548" cy="523220"/>
          </a:xfrm>
          <a:prstGeom prst="rect">
            <a:avLst/>
          </a:prstGeom>
          <a:noFill/>
        </p:spPr>
        <p:txBody>
          <a:bodyPr wrap="none" rtlCol="0">
            <a:spAutoFit/>
          </a:bodyPr>
          <a:lstStyle/>
          <a:p>
            <a:pPr marL="0" lvl="1"/>
            <a:r>
              <a:rPr lang="es-MX" sz="2800" b="1" dirty="0">
                <a:solidFill>
                  <a:schemeClr val="accent3">
                    <a:lumMod val="50000"/>
                  </a:schemeClr>
                </a:solidFill>
              </a:rPr>
              <a:t>Proceso de evaluación</a:t>
            </a:r>
            <a:endParaRPr lang="es-CL" sz="2800" b="1" dirty="0">
              <a:solidFill>
                <a:schemeClr val="accent3">
                  <a:lumMod val="50000"/>
                </a:schemeClr>
              </a:solidFill>
            </a:endParaRPr>
          </a:p>
        </p:txBody>
      </p:sp>
      <p:graphicFrame>
        <p:nvGraphicFramePr>
          <p:cNvPr id="7" name="Gráfico 6"/>
          <p:cNvGraphicFramePr>
            <a:graphicFrameLocks/>
          </p:cNvGraphicFramePr>
          <p:nvPr>
            <p:extLst>
              <p:ext uri="{D42A27DB-BD31-4B8C-83A1-F6EECF244321}">
                <p14:modId xmlns:p14="http://schemas.microsoft.com/office/powerpoint/2010/main" val="3715639808"/>
              </p:ext>
            </p:extLst>
          </p:nvPr>
        </p:nvGraphicFramePr>
        <p:xfrm>
          <a:off x="-293649" y="9789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2533497842"/>
              </p:ext>
            </p:extLst>
          </p:nvPr>
        </p:nvGraphicFramePr>
        <p:xfrm>
          <a:off x="1116704" y="3245006"/>
          <a:ext cx="5083374" cy="307346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5452946" y="5051502"/>
            <a:ext cx="45719" cy="369332"/>
          </a:xfrm>
          <a:prstGeom prst="rect">
            <a:avLst/>
          </a:prstGeom>
          <a:noFill/>
        </p:spPr>
        <p:txBody>
          <a:bodyPr wrap="square" rtlCol="0">
            <a:spAutoFit/>
          </a:bodyPr>
          <a:lstStyle/>
          <a:p>
            <a:endParaRPr lang="es-CL" dirty="0"/>
          </a:p>
        </p:txBody>
      </p:sp>
      <p:sp>
        <p:nvSpPr>
          <p:cNvPr id="10" name="Rectángulo 9"/>
          <p:cNvSpPr/>
          <p:nvPr/>
        </p:nvSpPr>
        <p:spPr>
          <a:xfrm>
            <a:off x="5391338" y="4366237"/>
            <a:ext cx="6096000" cy="830997"/>
          </a:xfrm>
          <a:prstGeom prst="rect">
            <a:avLst/>
          </a:prstGeom>
        </p:spPr>
        <p:txBody>
          <a:bodyPr>
            <a:spAutoFit/>
          </a:bodyPr>
          <a:lstStyle/>
          <a:p>
            <a:pPr marL="201168" lvl="1" indent="0" algn="just">
              <a:buNone/>
            </a:pPr>
            <a:r>
              <a:rPr lang="es-MX" sz="2400" dirty="0">
                <a:solidFill>
                  <a:schemeClr val="bg1">
                    <a:lumMod val="50000"/>
                  </a:schemeClr>
                </a:solidFill>
              </a:rPr>
              <a:t>Se realiza una </a:t>
            </a:r>
            <a:r>
              <a:rPr lang="es-MX" sz="2400" dirty="0" err="1">
                <a:solidFill>
                  <a:schemeClr val="bg1">
                    <a:lumMod val="50000"/>
                  </a:schemeClr>
                </a:solidFill>
              </a:rPr>
              <a:t>baremación</a:t>
            </a:r>
            <a:r>
              <a:rPr lang="es-MX" sz="2400" dirty="0">
                <a:solidFill>
                  <a:schemeClr val="bg1">
                    <a:lumMod val="50000"/>
                  </a:schemeClr>
                </a:solidFill>
              </a:rPr>
              <a:t> o estandarización de méritos.</a:t>
            </a:r>
          </a:p>
        </p:txBody>
      </p:sp>
      <p:sp>
        <p:nvSpPr>
          <p:cNvPr id="11" name="CuadroTexto 10"/>
          <p:cNvSpPr txBox="1"/>
          <p:nvPr/>
        </p:nvSpPr>
        <p:spPr>
          <a:xfrm>
            <a:off x="911034" y="3286262"/>
            <a:ext cx="861133" cy="307777"/>
          </a:xfrm>
          <a:prstGeom prst="rect">
            <a:avLst/>
          </a:prstGeom>
          <a:noFill/>
        </p:spPr>
        <p:txBody>
          <a:bodyPr wrap="none" rtlCol="0">
            <a:spAutoFit/>
          </a:bodyPr>
          <a:lstStyle/>
          <a:p>
            <a:r>
              <a:rPr lang="es-MX" sz="1400" dirty="0">
                <a:solidFill>
                  <a:schemeClr val="bg1">
                    <a:lumMod val="50000"/>
                  </a:schemeClr>
                </a:solidFill>
              </a:rPr>
              <a:t>16 países</a:t>
            </a:r>
            <a:endParaRPr lang="es-CL" sz="1400" dirty="0">
              <a:solidFill>
                <a:schemeClr val="bg1">
                  <a:lumMod val="50000"/>
                </a:schemeClr>
              </a:solidFill>
            </a:endParaRPr>
          </a:p>
        </p:txBody>
      </p:sp>
      <p:sp>
        <p:nvSpPr>
          <p:cNvPr id="12" name="CuadroTexto 11"/>
          <p:cNvSpPr txBox="1"/>
          <p:nvPr/>
        </p:nvSpPr>
        <p:spPr>
          <a:xfrm>
            <a:off x="2373645" y="5787347"/>
            <a:ext cx="861133" cy="307777"/>
          </a:xfrm>
          <a:prstGeom prst="rect">
            <a:avLst/>
          </a:prstGeom>
          <a:noFill/>
        </p:spPr>
        <p:txBody>
          <a:bodyPr wrap="none" rtlCol="0">
            <a:spAutoFit/>
          </a:bodyPr>
          <a:lstStyle/>
          <a:p>
            <a:r>
              <a:rPr lang="es-MX" sz="1400" dirty="0">
                <a:solidFill>
                  <a:schemeClr val="bg1">
                    <a:lumMod val="50000"/>
                  </a:schemeClr>
                </a:solidFill>
              </a:rPr>
              <a:t>13 países</a:t>
            </a:r>
            <a:endParaRPr lang="es-CL" sz="1400" dirty="0">
              <a:solidFill>
                <a:schemeClr val="bg1">
                  <a:lumMod val="50000"/>
                </a:schemeClr>
              </a:solidFill>
            </a:endParaRPr>
          </a:p>
        </p:txBody>
      </p:sp>
    </p:spTree>
    <p:extLst>
      <p:ext uri="{BB962C8B-B14F-4D97-AF65-F5344CB8AC3E}">
        <p14:creationId xmlns:p14="http://schemas.microsoft.com/office/powerpoint/2010/main" val="195343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65100"/>
            <a:ext cx="8016875" cy="476250"/>
          </a:xfrm>
        </p:spPr>
        <p:txBody>
          <a:bodyPr>
            <a:noAutofit/>
          </a:bodyPr>
          <a:lstStyle/>
          <a:p>
            <a:pPr algn="l"/>
            <a:r>
              <a:rPr lang="es-CL" sz="2667" dirty="0">
                <a:solidFill>
                  <a:schemeClr val="bg1"/>
                </a:solidFill>
              </a:rPr>
              <a:t>Caracterización del ingreso</a:t>
            </a:r>
            <a:endParaRPr lang="es-CL" sz="1400" dirty="0">
              <a:solidFill>
                <a:schemeClr val="bg1"/>
              </a:solidFill>
            </a:endParaRPr>
          </a:p>
        </p:txBody>
      </p:sp>
      <p:sp>
        <p:nvSpPr>
          <p:cNvPr id="3" name="2 Marcador de contenido"/>
          <p:cNvSpPr>
            <a:spLocks noGrp="1"/>
          </p:cNvSpPr>
          <p:nvPr>
            <p:ph idx="4294967295"/>
          </p:nvPr>
        </p:nvSpPr>
        <p:spPr>
          <a:xfrm>
            <a:off x="3534936" y="1105296"/>
            <a:ext cx="8229599" cy="2722223"/>
          </a:xfrm>
        </p:spPr>
        <p:txBody>
          <a:bodyPr>
            <a:normAutofit/>
          </a:bodyPr>
          <a:lstStyle/>
          <a:p>
            <a:pPr marL="609585" lvl="1" indent="0" algn="just">
              <a:buNone/>
            </a:pPr>
            <a:endParaRPr lang="es-CL" sz="2133" dirty="0">
              <a:solidFill>
                <a:schemeClr val="tx1">
                  <a:lumMod val="65000"/>
                  <a:lumOff val="35000"/>
                </a:schemeClr>
              </a:solidFill>
            </a:endParaRPr>
          </a:p>
          <a:p>
            <a:pPr marL="201168" lvl="1" indent="0" algn="just">
              <a:buNone/>
            </a:pPr>
            <a:endParaRPr lang="es-MX" sz="2400" dirty="0"/>
          </a:p>
          <a:p>
            <a:pPr marL="201168" lvl="1" indent="0" algn="just">
              <a:buNone/>
            </a:pPr>
            <a:endParaRPr lang="es-MX" sz="2400" dirty="0"/>
          </a:p>
          <a:p>
            <a:pPr marL="201168" lvl="1" indent="0" algn="just">
              <a:buNone/>
            </a:pPr>
            <a:r>
              <a:rPr lang="es-MX" sz="2400" dirty="0"/>
              <a:t>Vincula el resultado del proceso selectivo al órgano encargado del nombramiento</a:t>
            </a:r>
          </a:p>
          <a:p>
            <a:pPr marL="201168" lvl="1" indent="0" algn="just">
              <a:buNone/>
            </a:pPr>
            <a:endParaRPr lang="es-MX" sz="2400" dirty="0"/>
          </a:p>
          <a:p>
            <a:pPr marL="201168" lvl="1" indent="0" algn="just">
              <a:buNone/>
            </a:pPr>
            <a:endParaRPr lang="es-MX" sz="2400" dirty="0"/>
          </a:p>
          <a:p>
            <a:pPr algn="just"/>
            <a:endParaRPr lang="es-CL" sz="2133" dirty="0"/>
          </a:p>
        </p:txBody>
      </p:sp>
      <p:sp>
        <p:nvSpPr>
          <p:cNvPr id="4" name="Rectángulo 3"/>
          <p:cNvSpPr/>
          <p:nvPr/>
        </p:nvSpPr>
        <p:spPr>
          <a:xfrm>
            <a:off x="0" y="0"/>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t>	INGRESO</a:t>
            </a:r>
            <a:endParaRPr lang="es-CL" sz="2400" b="1" dirty="0"/>
          </a:p>
        </p:txBody>
      </p:sp>
      <p:sp>
        <p:nvSpPr>
          <p:cNvPr id="5" name="CuadroTexto 4"/>
          <p:cNvSpPr txBox="1"/>
          <p:nvPr/>
        </p:nvSpPr>
        <p:spPr>
          <a:xfrm>
            <a:off x="911034" y="502718"/>
            <a:ext cx="2460610" cy="523220"/>
          </a:xfrm>
          <a:prstGeom prst="rect">
            <a:avLst/>
          </a:prstGeom>
          <a:noFill/>
        </p:spPr>
        <p:txBody>
          <a:bodyPr wrap="none" rtlCol="0">
            <a:spAutoFit/>
          </a:bodyPr>
          <a:lstStyle/>
          <a:p>
            <a:pPr marL="0" lvl="1"/>
            <a:r>
              <a:rPr lang="es-MX" sz="2800" b="1" dirty="0">
                <a:solidFill>
                  <a:schemeClr val="accent3">
                    <a:lumMod val="50000"/>
                  </a:schemeClr>
                </a:solidFill>
              </a:rPr>
              <a:t>Nombramiento</a:t>
            </a:r>
            <a:endParaRPr lang="es-CL" sz="2800" b="1" dirty="0">
              <a:solidFill>
                <a:schemeClr val="accent3">
                  <a:lumMod val="50000"/>
                </a:schemeClr>
              </a:solidFill>
            </a:endParaRPr>
          </a:p>
        </p:txBody>
      </p:sp>
      <p:graphicFrame>
        <p:nvGraphicFramePr>
          <p:cNvPr id="7" name="Gráfico 6"/>
          <p:cNvGraphicFramePr>
            <a:graphicFrameLocks/>
          </p:cNvGraphicFramePr>
          <p:nvPr>
            <p:extLst>
              <p:ext uri="{D42A27DB-BD31-4B8C-83A1-F6EECF244321}">
                <p14:modId xmlns:p14="http://schemas.microsoft.com/office/powerpoint/2010/main" val="3715639808"/>
              </p:ext>
            </p:extLst>
          </p:nvPr>
        </p:nvGraphicFramePr>
        <p:xfrm>
          <a:off x="-293649" y="97896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1539910466"/>
              </p:ext>
            </p:extLst>
          </p:nvPr>
        </p:nvGraphicFramePr>
        <p:xfrm>
          <a:off x="-425881" y="989534"/>
          <a:ext cx="4836463" cy="28379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a:graphicFrameLocks/>
          </p:cNvGraphicFramePr>
          <p:nvPr>
            <p:extLst>
              <p:ext uri="{D42A27DB-BD31-4B8C-83A1-F6EECF244321}">
                <p14:modId xmlns:p14="http://schemas.microsoft.com/office/powerpoint/2010/main" val="2989499053"/>
              </p:ext>
            </p:extLst>
          </p:nvPr>
        </p:nvGraphicFramePr>
        <p:xfrm>
          <a:off x="1251069" y="3379298"/>
          <a:ext cx="4921406" cy="2931813"/>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ángulo 5"/>
          <p:cNvSpPr/>
          <p:nvPr/>
        </p:nvSpPr>
        <p:spPr>
          <a:xfrm>
            <a:off x="5445512" y="4429707"/>
            <a:ext cx="6096000" cy="830997"/>
          </a:xfrm>
          <a:prstGeom prst="rect">
            <a:avLst/>
          </a:prstGeom>
        </p:spPr>
        <p:txBody>
          <a:bodyPr>
            <a:spAutoFit/>
          </a:bodyPr>
          <a:lstStyle/>
          <a:p>
            <a:pPr marL="201168" lvl="1" indent="0" algn="just">
              <a:buNone/>
            </a:pPr>
            <a:r>
              <a:rPr lang="es-MX" sz="2400" dirty="0">
                <a:solidFill>
                  <a:schemeClr val="bg1">
                    <a:lumMod val="50000"/>
                  </a:schemeClr>
                </a:solidFill>
              </a:rPr>
              <a:t>Se puede formular recurso frente a un nombramiento.</a:t>
            </a:r>
          </a:p>
        </p:txBody>
      </p:sp>
      <p:sp>
        <p:nvSpPr>
          <p:cNvPr id="10" name="CuadroTexto 9"/>
          <p:cNvSpPr txBox="1"/>
          <p:nvPr/>
        </p:nvSpPr>
        <p:spPr>
          <a:xfrm>
            <a:off x="2894213" y="3146051"/>
            <a:ext cx="861133" cy="307777"/>
          </a:xfrm>
          <a:prstGeom prst="rect">
            <a:avLst/>
          </a:prstGeom>
          <a:noFill/>
        </p:spPr>
        <p:txBody>
          <a:bodyPr wrap="none" rtlCol="0">
            <a:spAutoFit/>
          </a:bodyPr>
          <a:lstStyle/>
          <a:p>
            <a:r>
              <a:rPr lang="es-MX" sz="1400" dirty="0">
                <a:solidFill>
                  <a:schemeClr val="bg1">
                    <a:lumMod val="50000"/>
                  </a:schemeClr>
                </a:solidFill>
              </a:rPr>
              <a:t>13 países</a:t>
            </a:r>
            <a:endParaRPr lang="es-CL" sz="1400" dirty="0">
              <a:solidFill>
                <a:schemeClr val="bg1">
                  <a:lumMod val="50000"/>
                </a:schemeClr>
              </a:solidFill>
            </a:endParaRPr>
          </a:p>
        </p:txBody>
      </p:sp>
      <p:sp>
        <p:nvSpPr>
          <p:cNvPr id="11" name="CuadroTexto 10"/>
          <p:cNvSpPr txBox="1"/>
          <p:nvPr/>
        </p:nvSpPr>
        <p:spPr>
          <a:xfrm>
            <a:off x="4410582" y="5670591"/>
            <a:ext cx="861133" cy="307777"/>
          </a:xfrm>
          <a:prstGeom prst="rect">
            <a:avLst/>
          </a:prstGeom>
          <a:noFill/>
        </p:spPr>
        <p:txBody>
          <a:bodyPr wrap="none" rtlCol="0">
            <a:spAutoFit/>
          </a:bodyPr>
          <a:lstStyle/>
          <a:p>
            <a:r>
              <a:rPr lang="es-MX" sz="1400" dirty="0">
                <a:solidFill>
                  <a:schemeClr val="bg1">
                    <a:lumMod val="50000"/>
                  </a:schemeClr>
                </a:solidFill>
              </a:rPr>
              <a:t>10 países</a:t>
            </a:r>
            <a:endParaRPr lang="es-CL" sz="1400" dirty="0">
              <a:solidFill>
                <a:schemeClr val="bg1">
                  <a:lumMod val="50000"/>
                </a:schemeClr>
              </a:solidFill>
            </a:endParaRPr>
          </a:p>
        </p:txBody>
      </p:sp>
    </p:spTree>
    <p:extLst>
      <p:ext uri="{BB962C8B-B14F-4D97-AF65-F5344CB8AC3E}">
        <p14:creationId xmlns:p14="http://schemas.microsoft.com/office/powerpoint/2010/main" val="431723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65100"/>
            <a:ext cx="8016875" cy="476250"/>
          </a:xfrm>
        </p:spPr>
        <p:txBody>
          <a:bodyPr>
            <a:noAutofit/>
          </a:bodyPr>
          <a:lstStyle/>
          <a:p>
            <a:pPr algn="l"/>
            <a:r>
              <a:rPr lang="es-CL" sz="2667" dirty="0">
                <a:solidFill>
                  <a:schemeClr val="bg1"/>
                </a:solidFill>
              </a:rPr>
              <a:t>Caracterización del ingreso</a:t>
            </a:r>
            <a:endParaRPr lang="es-CL" sz="1400" dirty="0">
              <a:solidFill>
                <a:schemeClr val="bg1"/>
              </a:solidFill>
            </a:endParaRPr>
          </a:p>
        </p:txBody>
      </p:sp>
      <p:sp>
        <p:nvSpPr>
          <p:cNvPr id="4" name="Rectángulo 3"/>
          <p:cNvSpPr/>
          <p:nvPr/>
        </p:nvSpPr>
        <p:spPr>
          <a:xfrm>
            <a:off x="0" y="0"/>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400" b="1" dirty="0"/>
              <a:t>	INGRESO</a:t>
            </a:r>
            <a:endParaRPr lang="es-CL" sz="2400" b="1" dirty="0"/>
          </a:p>
        </p:txBody>
      </p:sp>
      <p:sp>
        <p:nvSpPr>
          <p:cNvPr id="5" name="CuadroTexto 4"/>
          <p:cNvSpPr txBox="1"/>
          <p:nvPr/>
        </p:nvSpPr>
        <p:spPr>
          <a:xfrm>
            <a:off x="911034" y="502718"/>
            <a:ext cx="2961901" cy="523220"/>
          </a:xfrm>
          <a:prstGeom prst="rect">
            <a:avLst/>
          </a:prstGeom>
          <a:noFill/>
        </p:spPr>
        <p:txBody>
          <a:bodyPr wrap="none" rtlCol="0">
            <a:spAutoFit/>
          </a:bodyPr>
          <a:lstStyle/>
          <a:p>
            <a:pPr marL="0" lvl="1"/>
            <a:r>
              <a:rPr lang="es-MX" sz="2800" b="1" dirty="0">
                <a:solidFill>
                  <a:schemeClr val="accent3">
                    <a:lumMod val="50000"/>
                  </a:schemeClr>
                </a:solidFill>
              </a:rPr>
              <a:t>Apoyo Informático</a:t>
            </a:r>
            <a:endParaRPr lang="es-CL" sz="2800" b="1" dirty="0">
              <a:solidFill>
                <a:schemeClr val="accent3">
                  <a:lumMod val="50000"/>
                </a:schemeClr>
              </a:solidFill>
            </a:endParaRPr>
          </a:p>
        </p:txBody>
      </p:sp>
      <p:sp>
        <p:nvSpPr>
          <p:cNvPr id="6" name="2 Marcador de contenido"/>
          <p:cNvSpPr txBox="1">
            <a:spLocks/>
          </p:cNvSpPr>
          <p:nvPr/>
        </p:nvSpPr>
        <p:spPr>
          <a:xfrm>
            <a:off x="3534936" y="1105297"/>
            <a:ext cx="8229599" cy="25733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585" lvl="1" indent="0" algn="just">
              <a:buFont typeface="Calibri" pitchFamily="34" charset="0"/>
              <a:buNone/>
            </a:pPr>
            <a:endParaRPr lang="es-CL" sz="2133" dirty="0">
              <a:solidFill>
                <a:schemeClr val="tx1">
                  <a:lumMod val="65000"/>
                  <a:lumOff val="35000"/>
                </a:schemeClr>
              </a:solidFill>
            </a:endParaRPr>
          </a:p>
          <a:p>
            <a:pPr marL="201168" lvl="1" indent="0" algn="just">
              <a:buFont typeface="Calibri" pitchFamily="34" charset="0"/>
              <a:buNone/>
            </a:pPr>
            <a:endParaRPr lang="es-MX" sz="2400" dirty="0"/>
          </a:p>
          <a:p>
            <a:pPr marL="201168" lvl="1" indent="0" algn="just">
              <a:buFont typeface="Calibri" pitchFamily="34" charset="0"/>
              <a:buNone/>
            </a:pPr>
            <a:endParaRPr lang="es-MX" sz="2400" dirty="0"/>
          </a:p>
          <a:p>
            <a:pPr marL="201168" lvl="1" indent="0" algn="just">
              <a:buNone/>
            </a:pPr>
            <a:r>
              <a:rPr lang="es-MX" sz="2400" dirty="0"/>
              <a:t>Las postulaciones y/o presentación de documentos se efectúan en forma electrónica</a:t>
            </a:r>
          </a:p>
          <a:p>
            <a:pPr marL="201168" lvl="1" indent="0" algn="just">
              <a:buFont typeface="Calibri" pitchFamily="34" charset="0"/>
              <a:buNone/>
            </a:pPr>
            <a:endParaRPr lang="es-MX" sz="2400" dirty="0"/>
          </a:p>
          <a:p>
            <a:pPr marL="201168" lvl="1" indent="0" algn="just">
              <a:buFont typeface="Calibri" pitchFamily="34" charset="0"/>
              <a:buNone/>
            </a:pPr>
            <a:endParaRPr lang="es-MX" sz="2400" dirty="0"/>
          </a:p>
          <a:p>
            <a:pPr marL="201168" lvl="1" indent="0" algn="just">
              <a:buFont typeface="Calibri" pitchFamily="34" charset="0"/>
              <a:buNone/>
            </a:pPr>
            <a:endParaRPr lang="es-MX" sz="2400" dirty="0"/>
          </a:p>
          <a:p>
            <a:pPr marL="201168" lvl="1" indent="0" algn="just">
              <a:buFont typeface="Calibri" pitchFamily="34" charset="0"/>
              <a:buNone/>
            </a:pPr>
            <a:endParaRPr lang="es-MX" sz="2400" dirty="0">
              <a:solidFill>
                <a:schemeClr val="bg1">
                  <a:lumMod val="50000"/>
                </a:schemeClr>
              </a:solidFill>
            </a:endParaRPr>
          </a:p>
        </p:txBody>
      </p:sp>
      <p:graphicFrame>
        <p:nvGraphicFramePr>
          <p:cNvPr id="8" name="Gráfico 7"/>
          <p:cNvGraphicFramePr>
            <a:graphicFrameLocks/>
          </p:cNvGraphicFramePr>
          <p:nvPr>
            <p:extLst>
              <p:ext uri="{D42A27DB-BD31-4B8C-83A1-F6EECF244321}">
                <p14:modId xmlns:p14="http://schemas.microsoft.com/office/powerpoint/2010/main" val="3401552938"/>
              </p:ext>
            </p:extLst>
          </p:nvPr>
        </p:nvGraphicFramePr>
        <p:xfrm>
          <a:off x="-394010" y="1243361"/>
          <a:ext cx="491025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áfico 9"/>
          <p:cNvGraphicFramePr>
            <a:graphicFrameLocks/>
          </p:cNvGraphicFramePr>
          <p:nvPr>
            <p:extLst>
              <p:ext uri="{D42A27DB-BD31-4B8C-83A1-F6EECF244321}">
                <p14:modId xmlns:p14="http://schemas.microsoft.com/office/powerpoint/2010/main" val="143698529"/>
              </p:ext>
            </p:extLst>
          </p:nvPr>
        </p:nvGraphicFramePr>
        <p:xfrm>
          <a:off x="911034" y="3678665"/>
          <a:ext cx="4841490" cy="288126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ángulo 10"/>
          <p:cNvSpPr/>
          <p:nvPr/>
        </p:nvSpPr>
        <p:spPr>
          <a:xfrm>
            <a:off x="5189035" y="4452009"/>
            <a:ext cx="6575500" cy="830997"/>
          </a:xfrm>
          <a:prstGeom prst="rect">
            <a:avLst/>
          </a:prstGeom>
        </p:spPr>
        <p:txBody>
          <a:bodyPr wrap="square">
            <a:spAutoFit/>
          </a:bodyPr>
          <a:lstStyle/>
          <a:p>
            <a:pPr marL="201168" lvl="1" indent="0" algn="just">
              <a:buNone/>
            </a:pPr>
            <a:r>
              <a:rPr lang="es-CL" sz="2400" dirty="0">
                <a:solidFill>
                  <a:schemeClr val="bg1">
                    <a:lumMod val="50000"/>
                  </a:schemeClr>
                </a:solidFill>
              </a:rPr>
              <a:t>Las Impugnaciones o reclamos se efectúan en forma electrónica</a:t>
            </a:r>
            <a:endParaRPr lang="es-CL" sz="2133" dirty="0">
              <a:solidFill>
                <a:schemeClr val="bg1">
                  <a:lumMod val="50000"/>
                </a:schemeClr>
              </a:solidFill>
            </a:endParaRPr>
          </a:p>
        </p:txBody>
      </p:sp>
      <p:sp>
        <p:nvSpPr>
          <p:cNvPr id="9" name="CuadroTexto 8"/>
          <p:cNvSpPr txBox="1"/>
          <p:nvPr/>
        </p:nvSpPr>
        <p:spPr>
          <a:xfrm>
            <a:off x="1437522" y="3678784"/>
            <a:ext cx="861133" cy="307777"/>
          </a:xfrm>
          <a:prstGeom prst="rect">
            <a:avLst/>
          </a:prstGeom>
          <a:noFill/>
        </p:spPr>
        <p:txBody>
          <a:bodyPr wrap="none" rtlCol="0">
            <a:spAutoFit/>
          </a:bodyPr>
          <a:lstStyle/>
          <a:p>
            <a:r>
              <a:rPr lang="es-MX" sz="1400" dirty="0">
                <a:solidFill>
                  <a:schemeClr val="bg1">
                    <a:lumMod val="50000"/>
                  </a:schemeClr>
                </a:solidFill>
              </a:rPr>
              <a:t>13 países</a:t>
            </a:r>
            <a:endParaRPr lang="es-CL" sz="1400" dirty="0">
              <a:solidFill>
                <a:schemeClr val="bg1">
                  <a:lumMod val="50000"/>
                </a:schemeClr>
              </a:solidFill>
            </a:endParaRPr>
          </a:p>
        </p:txBody>
      </p:sp>
      <p:sp>
        <p:nvSpPr>
          <p:cNvPr id="12" name="CuadroTexto 11"/>
          <p:cNvSpPr txBox="1"/>
          <p:nvPr/>
        </p:nvSpPr>
        <p:spPr>
          <a:xfrm>
            <a:off x="4327902" y="5902461"/>
            <a:ext cx="861133" cy="307777"/>
          </a:xfrm>
          <a:prstGeom prst="rect">
            <a:avLst/>
          </a:prstGeom>
          <a:noFill/>
        </p:spPr>
        <p:txBody>
          <a:bodyPr wrap="none" rtlCol="0">
            <a:spAutoFit/>
          </a:bodyPr>
          <a:lstStyle/>
          <a:p>
            <a:r>
              <a:rPr lang="es-MX" sz="1400" dirty="0">
                <a:solidFill>
                  <a:schemeClr val="bg1">
                    <a:lumMod val="50000"/>
                  </a:schemeClr>
                </a:solidFill>
              </a:rPr>
              <a:t>12 países</a:t>
            </a:r>
            <a:endParaRPr lang="es-CL" sz="1400" dirty="0">
              <a:solidFill>
                <a:schemeClr val="bg1">
                  <a:lumMod val="50000"/>
                </a:schemeClr>
              </a:solidFill>
            </a:endParaRPr>
          </a:p>
        </p:txBody>
      </p:sp>
    </p:spTree>
    <p:extLst>
      <p:ext uri="{BB962C8B-B14F-4D97-AF65-F5344CB8AC3E}">
        <p14:creationId xmlns:p14="http://schemas.microsoft.com/office/powerpoint/2010/main" val="1949105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0"/>
            <a:ext cx="5575609" cy="476251"/>
          </a:xfrm>
          <a:solidFill>
            <a:srgbClr val="FC6400"/>
          </a:solidFill>
        </p:spPr>
        <p:txBody>
          <a:bodyPr>
            <a:noAutofit/>
          </a:body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3" name="2 Marcador de contenido"/>
          <p:cNvSpPr>
            <a:spLocks noGrp="1"/>
          </p:cNvSpPr>
          <p:nvPr>
            <p:ph idx="4294967295"/>
          </p:nvPr>
        </p:nvSpPr>
        <p:spPr>
          <a:xfrm>
            <a:off x="2955074" y="1871084"/>
            <a:ext cx="8586882" cy="1206653"/>
          </a:xfrm>
        </p:spPr>
        <p:txBody>
          <a:bodyPr>
            <a:normAutofit/>
          </a:bodyPr>
          <a:lstStyle/>
          <a:p>
            <a:pPr marL="201168" lvl="1" indent="0" algn="just">
              <a:lnSpc>
                <a:spcPct val="90000"/>
              </a:lnSpc>
              <a:buNone/>
            </a:pPr>
            <a:endParaRPr lang="es-CL" sz="2133" u="sng" dirty="0">
              <a:solidFill>
                <a:schemeClr val="tx1">
                  <a:lumMod val="65000"/>
                  <a:lumOff val="35000"/>
                </a:schemeClr>
              </a:solidFill>
            </a:endParaRPr>
          </a:p>
          <a:p>
            <a:pPr marL="201168" lvl="1" indent="0" algn="just">
              <a:lnSpc>
                <a:spcPct val="90000"/>
              </a:lnSpc>
              <a:buNone/>
            </a:pPr>
            <a:r>
              <a:rPr lang="es-CL" sz="2133" dirty="0">
                <a:solidFill>
                  <a:schemeClr val="tx1">
                    <a:lumMod val="65000"/>
                    <a:lumOff val="35000"/>
                  </a:schemeClr>
                </a:solidFill>
              </a:rPr>
              <a:t>Países declaran tener proceso de ratificación. </a:t>
            </a:r>
          </a:p>
          <a:p>
            <a:pPr lvl="1" algn="just">
              <a:lnSpc>
                <a:spcPct val="90000"/>
              </a:lnSpc>
            </a:pPr>
            <a:endParaRPr lang="es-CL" sz="2133" dirty="0">
              <a:solidFill>
                <a:schemeClr val="tx1">
                  <a:lumMod val="65000"/>
                  <a:lumOff val="35000"/>
                </a:schemeClr>
              </a:solidFill>
            </a:endParaRPr>
          </a:p>
        </p:txBody>
      </p:sp>
      <p:sp>
        <p:nvSpPr>
          <p:cNvPr id="4" name="CuadroTexto 3"/>
          <p:cNvSpPr txBox="1"/>
          <p:nvPr/>
        </p:nvSpPr>
        <p:spPr>
          <a:xfrm>
            <a:off x="911034" y="502718"/>
            <a:ext cx="1926489" cy="523220"/>
          </a:xfrm>
          <a:prstGeom prst="rect">
            <a:avLst/>
          </a:prstGeom>
          <a:noFill/>
        </p:spPr>
        <p:txBody>
          <a:bodyPr wrap="none" rtlCol="0">
            <a:spAutoFit/>
          </a:bodyPr>
          <a:lstStyle/>
          <a:p>
            <a:pPr marL="0" lvl="1"/>
            <a:r>
              <a:rPr lang="es-MX" sz="2800" b="1" dirty="0">
                <a:solidFill>
                  <a:srgbClr val="E26510"/>
                </a:solidFill>
              </a:rPr>
              <a:t>Ratificación</a:t>
            </a:r>
            <a:endParaRPr lang="es-CL" sz="2800" b="1" dirty="0">
              <a:solidFill>
                <a:srgbClr val="E26510"/>
              </a:solidFill>
            </a:endParaRPr>
          </a:p>
        </p:txBody>
      </p:sp>
      <p:graphicFrame>
        <p:nvGraphicFramePr>
          <p:cNvPr id="6" name="Gráfico 5"/>
          <p:cNvGraphicFramePr>
            <a:graphicFrameLocks/>
          </p:cNvGraphicFramePr>
          <p:nvPr>
            <p:extLst>
              <p:ext uri="{D42A27DB-BD31-4B8C-83A1-F6EECF244321}">
                <p14:modId xmlns:p14="http://schemas.microsoft.com/office/powerpoint/2010/main" val="2875294255"/>
              </p:ext>
            </p:extLst>
          </p:nvPr>
        </p:nvGraphicFramePr>
        <p:xfrm>
          <a:off x="-706244" y="11430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710334227"/>
              </p:ext>
            </p:extLst>
          </p:nvPr>
        </p:nvGraphicFramePr>
        <p:xfrm>
          <a:off x="551523" y="3518210"/>
          <a:ext cx="477876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p:cNvSpPr/>
          <p:nvPr/>
        </p:nvSpPr>
        <p:spPr>
          <a:xfrm>
            <a:off x="4263253" y="4579378"/>
            <a:ext cx="7519174" cy="387735"/>
          </a:xfrm>
          <a:prstGeom prst="rect">
            <a:avLst/>
          </a:prstGeom>
        </p:spPr>
        <p:txBody>
          <a:bodyPr wrap="none">
            <a:spAutoFit/>
          </a:bodyPr>
          <a:lstStyle/>
          <a:p>
            <a:pPr marL="201168" lvl="1" indent="0" algn="just">
              <a:lnSpc>
                <a:spcPct val="90000"/>
              </a:lnSpc>
              <a:buNone/>
            </a:pPr>
            <a:r>
              <a:rPr lang="es-MX" sz="2133" dirty="0">
                <a:solidFill>
                  <a:schemeClr val="tx1">
                    <a:lumMod val="65000"/>
                    <a:lumOff val="35000"/>
                  </a:schemeClr>
                </a:solidFill>
              </a:rPr>
              <a:t>Se ha realizado en su país a algún proceso de ratificación judicial</a:t>
            </a:r>
            <a:endParaRPr lang="es-CL" sz="2133" dirty="0">
              <a:solidFill>
                <a:schemeClr val="tx1">
                  <a:lumMod val="65000"/>
                  <a:lumOff val="35000"/>
                </a:schemeClr>
              </a:solidFill>
            </a:endParaRPr>
          </a:p>
        </p:txBody>
      </p:sp>
      <p:sp>
        <p:nvSpPr>
          <p:cNvPr id="9" name="CuadroTexto 8"/>
          <p:cNvSpPr txBox="1"/>
          <p:nvPr/>
        </p:nvSpPr>
        <p:spPr>
          <a:xfrm>
            <a:off x="2510336" y="3010830"/>
            <a:ext cx="769763" cy="307777"/>
          </a:xfrm>
          <a:prstGeom prst="rect">
            <a:avLst/>
          </a:prstGeom>
          <a:noFill/>
        </p:spPr>
        <p:txBody>
          <a:bodyPr wrap="none" rtlCol="0">
            <a:spAutoFit/>
          </a:bodyPr>
          <a:lstStyle/>
          <a:p>
            <a:r>
              <a:rPr lang="es-MX" sz="1400" dirty="0">
                <a:solidFill>
                  <a:schemeClr val="bg1">
                    <a:lumMod val="50000"/>
                  </a:schemeClr>
                </a:solidFill>
              </a:rPr>
              <a:t>7 países</a:t>
            </a:r>
            <a:endParaRPr lang="es-CL" sz="1400" dirty="0">
              <a:solidFill>
                <a:schemeClr val="bg1">
                  <a:lumMod val="50000"/>
                </a:schemeClr>
              </a:solidFill>
            </a:endParaRPr>
          </a:p>
        </p:txBody>
      </p:sp>
      <p:sp>
        <p:nvSpPr>
          <p:cNvPr id="10" name="CuadroTexto 9"/>
          <p:cNvSpPr txBox="1"/>
          <p:nvPr/>
        </p:nvSpPr>
        <p:spPr>
          <a:xfrm>
            <a:off x="3798850" y="5387296"/>
            <a:ext cx="769763" cy="307777"/>
          </a:xfrm>
          <a:prstGeom prst="rect">
            <a:avLst/>
          </a:prstGeom>
          <a:noFill/>
        </p:spPr>
        <p:txBody>
          <a:bodyPr wrap="none" rtlCol="0">
            <a:spAutoFit/>
          </a:bodyPr>
          <a:lstStyle/>
          <a:p>
            <a:r>
              <a:rPr lang="es-MX" sz="1400" dirty="0">
                <a:solidFill>
                  <a:schemeClr val="bg1">
                    <a:lumMod val="50000"/>
                  </a:schemeClr>
                </a:solidFill>
              </a:rPr>
              <a:t>5 países</a:t>
            </a:r>
            <a:endParaRPr lang="es-CL" sz="1400" dirty="0">
              <a:solidFill>
                <a:schemeClr val="bg1">
                  <a:lumMod val="50000"/>
                </a:schemeClr>
              </a:solidFill>
            </a:endParaRPr>
          </a:p>
        </p:txBody>
      </p:sp>
    </p:spTree>
    <p:extLst>
      <p:ext uri="{BB962C8B-B14F-4D97-AF65-F5344CB8AC3E}">
        <p14:creationId xmlns:p14="http://schemas.microsoft.com/office/powerpoint/2010/main" val="662359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3646449" y="1614604"/>
            <a:ext cx="8018170" cy="5376333"/>
          </a:xfrm>
        </p:spPr>
        <p:txBody>
          <a:bodyPr>
            <a:normAutofit/>
          </a:bodyPr>
          <a:lstStyle/>
          <a:p>
            <a:pPr marL="609585" lvl="1" indent="0" algn="just">
              <a:buNone/>
            </a:pPr>
            <a:endParaRPr lang="es-CL" sz="2133" u="sng" dirty="0">
              <a:solidFill>
                <a:schemeClr val="bg1">
                  <a:lumMod val="50000"/>
                </a:schemeClr>
              </a:solidFill>
            </a:endParaRPr>
          </a:p>
          <a:p>
            <a:pPr marL="201168" lvl="1" indent="0" algn="just">
              <a:buNone/>
            </a:pPr>
            <a:r>
              <a:rPr lang="es-MX" sz="2400" dirty="0">
                <a:solidFill>
                  <a:schemeClr val="bg1">
                    <a:lumMod val="50000"/>
                  </a:schemeClr>
                </a:solidFill>
              </a:rPr>
              <a:t>Existen distintos niveles (de remuneración, categoría, nivel jerárquico o similar) para el cargo de Juez y Jueza de primera instancia.</a:t>
            </a:r>
            <a:endParaRPr lang="es-CL" sz="2133" dirty="0">
              <a:solidFill>
                <a:schemeClr val="bg1">
                  <a:lumMod val="50000"/>
                </a:schemeClr>
              </a:solidFill>
            </a:endParaRPr>
          </a:p>
          <a:p>
            <a:pPr marL="201168" lvl="1" indent="0" algn="just">
              <a:lnSpc>
                <a:spcPct val="90000"/>
              </a:lnSpc>
              <a:buNone/>
            </a:pPr>
            <a:endParaRPr lang="es-CL" sz="2133" dirty="0">
              <a:solidFill>
                <a:schemeClr val="bg1">
                  <a:lumMod val="50000"/>
                </a:schemeClr>
              </a:solidFill>
            </a:endParaRPr>
          </a:p>
          <a:p>
            <a:pPr marL="201168" lvl="1" indent="0" algn="just">
              <a:lnSpc>
                <a:spcPct val="90000"/>
              </a:lnSpc>
              <a:buNone/>
            </a:pPr>
            <a:endParaRPr lang="es-CL" sz="2133" dirty="0">
              <a:solidFill>
                <a:schemeClr val="bg1">
                  <a:lumMod val="50000"/>
                </a:schemeClr>
              </a:solidFill>
            </a:endParaRPr>
          </a:p>
          <a:p>
            <a:pPr marL="201168" lvl="1" indent="0" algn="just">
              <a:lnSpc>
                <a:spcPct val="90000"/>
              </a:lnSpc>
              <a:buNone/>
            </a:pPr>
            <a:r>
              <a:rPr lang="es-CL" sz="2133" dirty="0">
                <a:solidFill>
                  <a:schemeClr val="bg1">
                    <a:lumMod val="50000"/>
                  </a:schemeClr>
                </a:solidFill>
              </a:rPr>
              <a:t>La posibilidad de acceder a está sujeto a distintos criterios según cada país*: </a:t>
            </a: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lvl="1" algn="just">
              <a:lnSpc>
                <a:spcPct val="90000"/>
              </a:lnSpc>
            </a:pPr>
            <a:endParaRPr lang="es-CL" sz="2133" dirty="0">
              <a:solidFill>
                <a:schemeClr val="bg1">
                  <a:lumMod val="50000"/>
                </a:schemeClr>
              </a:solidFill>
            </a:endParaRPr>
          </a:p>
          <a:p>
            <a:pPr algn="just"/>
            <a:endParaRPr lang="es-CL" sz="2133" dirty="0">
              <a:solidFill>
                <a:schemeClr val="bg1">
                  <a:lumMod val="50000"/>
                </a:schemeClr>
              </a:solidFill>
            </a:endParaRPr>
          </a:p>
          <a:p>
            <a:pPr algn="just"/>
            <a:endParaRPr lang="es-CL" sz="2133" dirty="0">
              <a:solidFill>
                <a:schemeClr val="bg1">
                  <a:lumMod val="50000"/>
                </a:schemeClr>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98793035"/>
              </p:ext>
            </p:extLst>
          </p:nvPr>
        </p:nvGraphicFramePr>
        <p:xfrm>
          <a:off x="2202367" y="4637683"/>
          <a:ext cx="8679180" cy="1853717"/>
        </p:xfrm>
        <a:graphic>
          <a:graphicData uri="http://schemas.openxmlformats.org/drawingml/2006/table">
            <a:tbl>
              <a:tblPr firstRow="1" bandRow="1">
                <a:tableStyleId>{93296810-A885-4BE3-A3E7-6D5BEEA58F35}</a:tableStyleId>
              </a:tblPr>
              <a:tblGrid>
                <a:gridCol w="3765973">
                  <a:extLst>
                    <a:ext uri="{9D8B030D-6E8A-4147-A177-3AD203B41FA5}">
                      <a16:colId xmlns:a16="http://schemas.microsoft.com/office/drawing/2014/main" val="20000"/>
                    </a:ext>
                  </a:extLst>
                </a:gridCol>
                <a:gridCol w="4913207">
                  <a:extLst>
                    <a:ext uri="{9D8B030D-6E8A-4147-A177-3AD203B41FA5}">
                      <a16:colId xmlns:a16="http://schemas.microsoft.com/office/drawing/2014/main" val="20001"/>
                    </a:ext>
                  </a:extLst>
                </a:gridCol>
              </a:tblGrid>
              <a:tr h="365760">
                <a:tc>
                  <a:txBody>
                    <a:bodyPr/>
                    <a:lstStyle/>
                    <a:p>
                      <a:pPr algn="ctr"/>
                      <a:r>
                        <a:rPr lang="es-CL" sz="1600" dirty="0">
                          <a:solidFill>
                            <a:schemeClr val="bg1"/>
                          </a:solidFill>
                        </a:rPr>
                        <a:t>Mecanismos de movilidad</a:t>
                      </a:r>
                      <a:endParaRPr lang="es-MX" sz="1600" dirty="0">
                        <a:solidFill>
                          <a:schemeClr val="bg1"/>
                        </a:solidFill>
                      </a:endParaRPr>
                    </a:p>
                  </a:txBody>
                  <a:tcPr marL="121920" marR="121920" marT="60960" marB="60960">
                    <a:solidFill>
                      <a:srgbClr val="FC6400"/>
                    </a:solidFill>
                  </a:tcPr>
                </a:tc>
                <a:tc>
                  <a:txBody>
                    <a:bodyPr/>
                    <a:lstStyle/>
                    <a:p>
                      <a:pPr algn="ctr"/>
                      <a:r>
                        <a:rPr lang="es-CL" sz="1600" dirty="0">
                          <a:solidFill>
                            <a:schemeClr val="bg1"/>
                          </a:solidFill>
                        </a:rPr>
                        <a:t>N° países</a:t>
                      </a:r>
                      <a:endParaRPr lang="es-MX" sz="1600" dirty="0">
                        <a:solidFill>
                          <a:schemeClr val="bg1"/>
                        </a:solidFill>
                      </a:endParaRPr>
                    </a:p>
                  </a:txBody>
                  <a:tcPr marL="121920" marR="121920" marT="60960" marB="60960">
                    <a:solidFill>
                      <a:srgbClr val="FC6400"/>
                    </a:solidFill>
                  </a:tcPr>
                </a:tc>
                <a:extLst>
                  <a:ext uri="{0D108BD9-81ED-4DB2-BD59-A6C34878D82A}">
                    <a16:rowId xmlns:a16="http://schemas.microsoft.com/office/drawing/2014/main" val="10000"/>
                  </a:ext>
                </a:extLst>
              </a:tr>
              <a:tr h="390677">
                <a:tc>
                  <a:txBody>
                    <a:bodyPr/>
                    <a:lstStyle/>
                    <a:p>
                      <a:r>
                        <a:rPr lang="es-CL" sz="1600" dirty="0">
                          <a:solidFill>
                            <a:schemeClr val="tx1">
                              <a:lumMod val="65000"/>
                              <a:lumOff val="35000"/>
                            </a:schemeClr>
                          </a:solidFill>
                        </a:rPr>
                        <a:t>Concurso interno</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9 países</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1"/>
                  </a:ext>
                </a:extLst>
              </a:tr>
              <a:tr h="365760">
                <a:tc>
                  <a:txBody>
                    <a:bodyPr/>
                    <a:lstStyle/>
                    <a:p>
                      <a:r>
                        <a:rPr lang="es-CL" sz="1600" dirty="0">
                          <a:solidFill>
                            <a:schemeClr val="tx1">
                              <a:lumMod val="65000"/>
                              <a:lumOff val="35000"/>
                            </a:schemeClr>
                          </a:solidFill>
                        </a:rPr>
                        <a:t>Concurso</a:t>
                      </a:r>
                      <a:r>
                        <a:rPr lang="es-CL" sz="1600" baseline="0" dirty="0">
                          <a:solidFill>
                            <a:schemeClr val="tx1">
                              <a:lumMod val="65000"/>
                              <a:lumOff val="35000"/>
                            </a:schemeClr>
                          </a:solidFill>
                        </a:rPr>
                        <a:t> público (participan externos)</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7 países</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2"/>
                  </a:ext>
                </a:extLst>
              </a:tr>
              <a:tr h="365760">
                <a:tc>
                  <a:txBody>
                    <a:bodyPr/>
                    <a:lstStyle/>
                    <a:p>
                      <a:r>
                        <a:rPr lang="es-CL" sz="1600" dirty="0">
                          <a:solidFill>
                            <a:schemeClr val="tx1">
                              <a:lumMod val="65000"/>
                              <a:lumOff val="35000"/>
                            </a:schemeClr>
                          </a:solidFill>
                        </a:rPr>
                        <a:t>Ascenso automático</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3 países</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3"/>
                  </a:ext>
                </a:extLst>
              </a:tr>
              <a:tr h="365760">
                <a:tc>
                  <a:txBody>
                    <a:bodyPr/>
                    <a:lstStyle/>
                    <a:p>
                      <a:r>
                        <a:rPr lang="es-CL" sz="1600" dirty="0">
                          <a:solidFill>
                            <a:schemeClr val="tx1">
                              <a:lumMod val="65000"/>
                              <a:lumOff val="35000"/>
                            </a:schemeClr>
                          </a:solidFill>
                        </a:rPr>
                        <a:t>Sólo por antigüedad</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3 países</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4"/>
                  </a:ext>
                </a:extLst>
              </a:tr>
            </a:tbl>
          </a:graphicData>
        </a:graphic>
      </p:graphicFrame>
      <p:sp>
        <p:nvSpPr>
          <p:cNvPr id="6" name="1 Título"/>
          <p:cNvSpPr txBox="1">
            <a:spLocks/>
          </p:cNvSpPr>
          <p:nvPr/>
        </p:nvSpPr>
        <p:spPr>
          <a:xfrm>
            <a:off x="1" y="0"/>
            <a:ext cx="5731726"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7" name="CuadroTexto 6"/>
          <p:cNvSpPr txBox="1"/>
          <p:nvPr/>
        </p:nvSpPr>
        <p:spPr>
          <a:xfrm>
            <a:off x="911034" y="502718"/>
            <a:ext cx="3460306" cy="523220"/>
          </a:xfrm>
          <a:prstGeom prst="rect">
            <a:avLst/>
          </a:prstGeom>
          <a:noFill/>
        </p:spPr>
        <p:txBody>
          <a:bodyPr wrap="none" rtlCol="0">
            <a:spAutoFit/>
          </a:bodyPr>
          <a:lstStyle/>
          <a:p>
            <a:pPr marL="0" lvl="1"/>
            <a:r>
              <a:rPr lang="es-MX" sz="2800" b="1" dirty="0">
                <a:solidFill>
                  <a:srgbClr val="E26510"/>
                </a:solidFill>
              </a:rPr>
              <a:t>Políticas de Movilidad</a:t>
            </a:r>
            <a:endParaRPr lang="es-CL" sz="2800" b="1" dirty="0">
              <a:solidFill>
                <a:srgbClr val="E26510"/>
              </a:solidFill>
            </a:endParaRPr>
          </a:p>
        </p:txBody>
      </p:sp>
      <p:graphicFrame>
        <p:nvGraphicFramePr>
          <p:cNvPr id="8" name="Gráfico 7"/>
          <p:cNvGraphicFramePr>
            <a:graphicFrameLocks/>
          </p:cNvGraphicFramePr>
          <p:nvPr>
            <p:extLst>
              <p:ext uri="{D42A27DB-BD31-4B8C-83A1-F6EECF244321}">
                <p14:modId xmlns:p14="http://schemas.microsoft.com/office/powerpoint/2010/main" val="1709395400"/>
              </p:ext>
            </p:extLst>
          </p:nvPr>
        </p:nvGraphicFramePr>
        <p:xfrm>
          <a:off x="-371708" y="1221058"/>
          <a:ext cx="4743048" cy="3038707"/>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2493842" y="3830369"/>
            <a:ext cx="861133" cy="307777"/>
          </a:xfrm>
          <a:prstGeom prst="rect">
            <a:avLst/>
          </a:prstGeom>
          <a:noFill/>
        </p:spPr>
        <p:txBody>
          <a:bodyPr wrap="none" rtlCol="0">
            <a:spAutoFit/>
          </a:bodyPr>
          <a:lstStyle/>
          <a:p>
            <a:r>
              <a:rPr lang="es-MX" sz="1400" dirty="0">
                <a:solidFill>
                  <a:schemeClr val="bg1">
                    <a:lumMod val="50000"/>
                  </a:schemeClr>
                </a:solidFill>
              </a:rPr>
              <a:t>11 países</a:t>
            </a:r>
            <a:endParaRPr lang="es-CL" sz="1400" dirty="0">
              <a:solidFill>
                <a:schemeClr val="bg1">
                  <a:lumMod val="50000"/>
                </a:schemeClr>
              </a:solidFill>
            </a:endParaRPr>
          </a:p>
        </p:txBody>
      </p:sp>
    </p:spTree>
    <p:extLst>
      <p:ext uri="{BB962C8B-B14F-4D97-AF65-F5344CB8AC3E}">
        <p14:creationId xmlns:p14="http://schemas.microsoft.com/office/powerpoint/2010/main" val="1485631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2888166" y="1806498"/>
            <a:ext cx="8776453" cy="4790856"/>
          </a:xfrm>
        </p:spPr>
        <p:txBody>
          <a:bodyPr>
            <a:normAutofit/>
          </a:bodyPr>
          <a:lstStyle/>
          <a:p>
            <a:pPr marL="201168" lvl="1" indent="0" algn="just">
              <a:lnSpc>
                <a:spcPct val="90000"/>
              </a:lnSpc>
              <a:buNone/>
            </a:pPr>
            <a:r>
              <a:rPr lang="es-MX" sz="2400" dirty="0">
                <a:solidFill>
                  <a:schemeClr val="bg1">
                    <a:lumMod val="50000"/>
                  </a:schemeClr>
                </a:solidFill>
              </a:rPr>
              <a:t>Hay mecanismos de ascenso o promoción consideran un proceso de evaluación</a:t>
            </a: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lvl="1" algn="just">
              <a:lnSpc>
                <a:spcPct val="90000"/>
              </a:lnSpc>
            </a:pPr>
            <a:endParaRPr lang="es-CL" sz="2133" dirty="0">
              <a:solidFill>
                <a:schemeClr val="tx1">
                  <a:lumMod val="65000"/>
                  <a:lumOff val="35000"/>
                </a:schemeClr>
              </a:solidFill>
            </a:endParaRPr>
          </a:p>
          <a:p>
            <a:pPr marL="1219170" lvl="2" indent="0" algn="just">
              <a:buNone/>
            </a:pPr>
            <a:endParaRPr lang="es-CL" sz="2133" dirty="0"/>
          </a:p>
          <a:p>
            <a:pPr algn="just"/>
            <a:endParaRPr lang="es-CL" sz="2133" dirty="0"/>
          </a:p>
          <a:p>
            <a:pPr algn="just"/>
            <a:endParaRPr lang="es-CL" sz="2133" dirty="0"/>
          </a:p>
        </p:txBody>
      </p:sp>
      <p:graphicFrame>
        <p:nvGraphicFramePr>
          <p:cNvPr id="5" name="4 Tabla"/>
          <p:cNvGraphicFramePr>
            <a:graphicFrameLocks noGrp="1"/>
          </p:cNvGraphicFramePr>
          <p:nvPr>
            <p:extLst>
              <p:ext uri="{D42A27DB-BD31-4B8C-83A1-F6EECF244321}">
                <p14:modId xmlns:p14="http://schemas.microsoft.com/office/powerpoint/2010/main" val="2987413701"/>
              </p:ext>
            </p:extLst>
          </p:nvPr>
        </p:nvGraphicFramePr>
        <p:xfrm>
          <a:off x="3959357" y="3036640"/>
          <a:ext cx="7513240" cy="3545357"/>
        </p:xfrm>
        <a:graphic>
          <a:graphicData uri="http://schemas.openxmlformats.org/drawingml/2006/table">
            <a:tbl>
              <a:tblPr firstRow="1" bandRow="1">
                <a:tableStyleId>{93296810-A885-4BE3-A3E7-6D5BEEA58F35}</a:tableStyleId>
              </a:tblPr>
              <a:tblGrid>
                <a:gridCol w="6073080">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50229">
                <a:tc>
                  <a:txBody>
                    <a:bodyPr/>
                    <a:lstStyle/>
                    <a:p>
                      <a:pPr algn="ctr"/>
                      <a:r>
                        <a:rPr lang="es-MX" sz="1500" dirty="0">
                          <a:solidFill>
                            <a:schemeClr val="bg1"/>
                          </a:solidFill>
                        </a:rPr>
                        <a:t>Factores considerados al momento de evaluar una promoción</a:t>
                      </a:r>
                    </a:p>
                  </a:txBody>
                  <a:tcPr marL="121920" marR="121920" marT="60960" marB="60960">
                    <a:solidFill>
                      <a:srgbClr val="FC6400"/>
                    </a:solidFill>
                  </a:tcPr>
                </a:tc>
                <a:tc>
                  <a:txBody>
                    <a:bodyPr/>
                    <a:lstStyle/>
                    <a:p>
                      <a:pPr algn="ctr"/>
                      <a:r>
                        <a:rPr lang="es-CL" sz="1500" dirty="0">
                          <a:solidFill>
                            <a:schemeClr val="bg1"/>
                          </a:solidFill>
                        </a:rPr>
                        <a:t>N° Países</a:t>
                      </a:r>
                      <a:endParaRPr lang="es-MX" sz="1500" dirty="0">
                        <a:solidFill>
                          <a:schemeClr val="bg1"/>
                        </a:solidFill>
                      </a:endParaRPr>
                    </a:p>
                  </a:txBody>
                  <a:tcPr marL="121920" marR="121920" marT="60960" marB="60960">
                    <a:solidFill>
                      <a:srgbClr val="FC6400"/>
                    </a:solidFill>
                  </a:tcPr>
                </a:tc>
                <a:extLst>
                  <a:ext uri="{0D108BD9-81ED-4DB2-BD59-A6C34878D82A}">
                    <a16:rowId xmlns:a16="http://schemas.microsoft.com/office/drawing/2014/main" val="10000"/>
                  </a:ext>
                </a:extLst>
              </a:tr>
              <a:tr h="390677">
                <a:tc>
                  <a:txBody>
                    <a:bodyPr/>
                    <a:lstStyle/>
                    <a:p>
                      <a:r>
                        <a:rPr lang="es-CL" sz="1500" dirty="0">
                          <a:solidFill>
                            <a:schemeClr val="tx1">
                              <a:lumMod val="65000"/>
                              <a:lumOff val="35000"/>
                            </a:schemeClr>
                          </a:solidFill>
                        </a:rPr>
                        <a:t>Contar con antigüedad </a:t>
                      </a:r>
                      <a:r>
                        <a:rPr lang="es-CL" sz="1500" baseline="0" dirty="0">
                          <a:solidFill>
                            <a:schemeClr val="tx1">
                              <a:lumMod val="65000"/>
                              <a:lumOff val="35000"/>
                            </a:schemeClr>
                          </a:solidFill>
                        </a:rPr>
                        <a:t> mínima</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12</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1"/>
                  </a:ext>
                </a:extLst>
              </a:tr>
              <a:tr h="345440">
                <a:tc>
                  <a:txBody>
                    <a:bodyPr/>
                    <a:lstStyle/>
                    <a:p>
                      <a:r>
                        <a:rPr lang="es-CL" sz="1500" dirty="0">
                          <a:solidFill>
                            <a:schemeClr val="tx1">
                              <a:lumMod val="65000"/>
                              <a:lumOff val="35000"/>
                            </a:schemeClr>
                          </a:solidFill>
                        </a:rPr>
                        <a:t>Experiencia en nivel inmediatamente inferior</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12</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2"/>
                  </a:ext>
                </a:extLst>
              </a:tr>
              <a:tr h="345440">
                <a:tc>
                  <a:txBody>
                    <a:bodyPr/>
                    <a:lstStyle/>
                    <a:p>
                      <a:r>
                        <a:rPr lang="es-CL" sz="1500" dirty="0">
                          <a:solidFill>
                            <a:schemeClr val="tx1">
                              <a:lumMod val="65000"/>
                              <a:lumOff val="35000"/>
                            </a:schemeClr>
                          </a:solidFill>
                        </a:rPr>
                        <a:t>Conocimientos</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11</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3"/>
                  </a:ext>
                </a:extLst>
              </a:tr>
              <a:tr h="345440">
                <a:tc>
                  <a:txBody>
                    <a:bodyPr/>
                    <a:lstStyle/>
                    <a:p>
                      <a:r>
                        <a:rPr lang="es-CL" sz="1500" dirty="0">
                          <a:solidFill>
                            <a:schemeClr val="tx1">
                              <a:lumMod val="65000"/>
                              <a:lumOff val="35000"/>
                            </a:schemeClr>
                          </a:solidFill>
                        </a:rPr>
                        <a:t>Habilidades</a:t>
                      </a:r>
                      <a:r>
                        <a:rPr lang="es-CL" sz="1500" baseline="0" dirty="0">
                          <a:solidFill>
                            <a:schemeClr val="tx1">
                              <a:lumMod val="65000"/>
                              <a:lumOff val="35000"/>
                            </a:schemeClr>
                          </a:solidFill>
                        </a:rPr>
                        <a:t> generales</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10</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4"/>
                  </a:ext>
                </a:extLst>
              </a:tr>
              <a:tr h="345440">
                <a:tc>
                  <a:txBody>
                    <a:bodyPr/>
                    <a:lstStyle/>
                    <a:p>
                      <a:r>
                        <a:rPr lang="es-CL" sz="1500" dirty="0">
                          <a:solidFill>
                            <a:schemeClr val="tx1">
                              <a:lumMod val="65000"/>
                              <a:lumOff val="35000"/>
                            </a:schemeClr>
                          </a:solidFill>
                        </a:rPr>
                        <a:t>Experiencia</a:t>
                      </a:r>
                      <a:r>
                        <a:rPr lang="es-CL" sz="1500" baseline="0" dirty="0">
                          <a:solidFill>
                            <a:schemeClr val="tx1">
                              <a:lumMod val="65000"/>
                              <a:lumOff val="35000"/>
                            </a:schemeClr>
                          </a:solidFill>
                        </a:rPr>
                        <a:t> transitoria en el cargo aspirado</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9</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5"/>
                  </a:ext>
                </a:extLst>
              </a:tr>
              <a:tr h="345440">
                <a:tc>
                  <a:txBody>
                    <a:bodyPr/>
                    <a:lstStyle/>
                    <a:p>
                      <a:r>
                        <a:rPr lang="es-CL" sz="1500" dirty="0">
                          <a:solidFill>
                            <a:schemeClr val="tx1">
                              <a:lumMod val="65000"/>
                              <a:lumOff val="35000"/>
                            </a:schemeClr>
                          </a:solidFill>
                        </a:rPr>
                        <a:t>Formación académica específica</a:t>
                      </a:r>
                      <a:r>
                        <a:rPr lang="es-CL" sz="1500" baseline="0" dirty="0">
                          <a:solidFill>
                            <a:schemeClr val="tx1">
                              <a:lumMod val="65000"/>
                              <a:lumOff val="35000"/>
                            </a:schemeClr>
                          </a:solidFill>
                        </a:rPr>
                        <a:t> para el cargo en promoción</a:t>
                      </a:r>
                      <a:endParaRPr lang="es-MX" sz="1500" dirty="0">
                        <a:solidFill>
                          <a:schemeClr val="tx1">
                            <a:lumMod val="65000"/>
                            <a:lumOff val="35000"/>
                          </a:schemeClr>
                        </a:solidFill>
                      </a:endParaRPr>
                    </a:p>
                  </a:txBody>
                  <a:tcPr marL="121920" marR="121920" marT="60960" marB="60960" anchor="ctr"/>
                </a:tc>
                <a:tc>
                  <a:txBody>
                    <a:bodyPr/>
                    <a:lstStyle/>
                    <a:p>
                      <a:pPr algn="ctr"/>
                      <a:r>
                        <a:rPr lang="es-MX" sz="1500" dirty="0">
                          <a:solidFill>
                            <a:schemeClr val="tx1">
                              <a:lumMod val="65000"/>
                              <a:lumOff val="35000"/>
                            </a:schemeClr>
                          </a:solidFill>
                        </a:rPr>
                        <a:t>9</a:t>
                      </a:r>
                    </a:p>
                  </a:txBody>
                  <a:tcPr marL="121920" marR="121920" marT="60960" marB="60960" anchor="ctr"/>
                </a:tc>
                <a:extLst>
                  <a:ext uri="{0D108BD9-81ED-4DB2-BD59-A6C34878D82A}">
                    <a16:rowId xmlns:a16="http://schemas.microsoft.com/office/drawing/2014/main" val="10006"/>
                  </a:ext>
                </a:extLst>
              </a:tr>
              <a:tr h="345440">
                <a:tc>
                  <a:txBody>
                    <a:bodyPr/>
                    <a:lstStyle/>
                    <a:p>
                      <a:r>
                        <a:rPr lang="es-CL" sz="1500" dirty="0">
                          <a:solidFill>
                            <a:schemeClr val="tx1">
                              <a:lumMod val="65000"/>
                              <a:lumOff val="35000"/>
                            </a:schemeClr>
                          </a:solidFill>
                        </a:rPr>
                        <a:t>Experiencia docente en el área</a:t>
                      </a:r>
                      <a:endParaRPr lang="es-MX" sz="1500" dirty="0">
                        <a:solidFill>
                          <a:schemeClr val="tx1">
                            <a:lumMod val="65000"/>
                            <a:lumOff val="35000"/>
                          </a:schemeClr>
                        </a:solidFill>
                      </a:endParaRPr>
                    </a:p>
                  </a:txBody>
                  <a:tcPr marL="121920" marR="121920" marT="60960" marB="60960" anchor="ctr"/>
                </a:tc>
                <a:tc>
                  <a:txBody>
                    <a:bodyPr/>
                    <a:lstStyle/>
                    <a:p>
                      <a:pPr algn="ctr"/>
                      <a:r>
                        <a:rPr lang="es-CL" sz="1500" dirty="0">
                          <a:solidFill>
                            <a:schemeClr val="tx1">
                              <a:lumMod val="65000"/>
                              <a:lumOff val="35000"/>
                            </a:schemeClr>
                          </a:solidFill>
                        </a:rPr>
                        <a:t>8</a:t>
                      </a:r>
                      <a:endParaRPr lang="es-MX" sz="15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7"/>
                  </a:ext>
                </a:extLst>
              </a:tr>
              <a:tr h="345440">
                <a:tc>
                  <a:txBody>
                    <a:bodyPr/>
                    <a:lstStyle/>
                    <a:p>
                      <a:r>
                        <a:rPr lang="es-CL" sz="1500" dirty="0">
                          <a:solidFill>
                            <a:schemeClr val="tx1">
                              <a:lumMod val="65000"/>
                              <a:lumOff val="35000"/>
                            </a:schemeClr>
                          </a:solidFill>
                        </a:rPr>
                        <a:t>Entrevista con el encargado de decidir</a:t>
                      </a:r>
                      <a:endParaRPr lang="es-MX" sz="1500" dirty="0">
                        <a:solidFill>
                          <a:schemeClr val="tx1">
                            <a:lumMod val="65000"/>
                            <a:lumOff val="35000"/>
                          </a:schemeClr>
                        </a:solidFill>
                      </a:endParaRPr>
                    </a:p>
                  </a:txBody>
                  <a:tcPr marL="121920" marR="121920" marT="60960" marB="60960" anchor="ctr"/>
                </a:tc>
                <a:tc>
                  <a:txBody>
                    <a:bodyPr/>
                    <a:lstStyle/>
                    <a:p>
                      <a:pPr algn="ctr"/>
                      <a:r>
                        <a:rPr lang="es-MX" sz="1500" dirty="0">
                          <a:solidFill>
                            <a:schemeClr val="tx1">
                              <a:lumMod val="65000"/>
                              <a:lumOff val="35000"/>
                            </a:schemeClr>
                          </a:solidFill>
                        </a:rPr>
                        <a:t>7</a:t>
                      </a:r>
                    </a:p>
                  </a:txBody>
                  <a:tcPr marL="121920" marR="121920" marT="60960" marB="60960" anchor="ctr"/>
                </a:tc>
                <a:extLst>
                  <a:ext uri="{0D108BD9-81ED-4DB2-BD59-A6C34878D82A}">
                    <a16:rowId xmlns:a16="http://schemas.microsoft.com/office/drawing/2014/main" val="10008"/>
                  </a:ext>
                </a:extLst>
              </a:tr>
              <a:tr h="345440">
                <a:tc>
                  <a:txBody>
                    <a:bodyPr/>
                    <a:lstStyle/>
                    <a:p>
                      <a:r>
                        <a:rPr lang="es-CL" sz="1500" dirty="0">
                          <a:solidFill>
                            <a:schemeClr val="tx1">
                              <a:lumMod val="65000"/>
                              <a:lumOff val="35000"/>
                            </a:schemeClr>
                          </a:solidFill>
                        </a:rPr>
                        <a:t>Evaluación</a:t>
                      </a:r>
                      <a:r>
                        <a:rPr lang="es-CL" sz="1500" baseline="0" dirty="0">
                          <a:solidFill>
                            <a:schemeClr val="tx1">
                              <a:lumMod val="65000"/>
                              <a:lumOff val="35000"/>
                            </a:schemeClr>
                          </a:solidFill>
                        </a:rPr>
                        <a:t> psicolaboral</a:t>
                      </a:r>
                      <a:endParaRPr lang="es-MX" sz="1500" dirty="0">
                        <a:solidFill>
                          <a:schemeClr val="tx1">
                            <a:lumMod val="65000"/>
                            <a:lumOff val="35000"/>
                          </a:schemeClr>
                        </a:solidFill>
                      </a:endParaRPr>
                    </a:p>
                  </a:txBody>
                  <a:tcPr marL="121920" marR="121920" marT="60960" marB="60960" anchor="ctr"/>
                </a:tc>
                <a:tc>
                  <a:txBody>
                    <a:bodyPr/>
                    <a:lstStyle/>
                    <a:p>
                      <a:pPr algn="ctr"/>
                      <a:r>
                        <a:rPr lang="es-MX" sz="1500" dirty="0">
                          <a:solidFill>
                            <a:schemeClr val="tx1">
                              <a:lumMod val="65000"/>
                              <a:lumOff val="35000"/>
                            </a:schemeClr>
                          </a:solidFill>
                        </a:rPr>
                        <a:t>7</a:t>
                      </a:r>
                    </a:p>
                  </a:txBody>
                  <a:tcPr marL="121920" marR="121920" marT="60960" marB="60960" anchor="ctr"/>
                </a:tc>
                <a:extLst>
                  <a:ext uri="{0D108BD9-81ED-4DB2-BD59-A6C34878D82A}">
                    <a16:rowId xmlns:a16="http://schemas.microsoft.com/office/drawing/2014/main" val="10009"/>
                  </a:ext>
                </a:extLst>
              </a:tr>
            </a:tbl>
          </a:graphicData>
        </a:graphic>
      </p:graphicFrame>
      <p:sp>
        <p:nvSpPr>
          <p:cNvPr id="7" name="1 Título"/>
          <p:cNvSpPr txBox="1">
            <a:spLocks/>
          </p:cNvSpPr>
          <p:nvPr/>
        </p:nvSpPr>
        <p:spPr>
          <a:xfrm>
            <a:off x="1" y="0"/>
            <a:ext cx="5285678"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8" name="CuadroTexto 7"/>
          <p:cNvSpPr txBox="1"/>
          <p:nvPr/>
        </p:nvSpPr>
        <p:spPr>
          <a:xfrm>
            <a:off x="911034" y="502718"/>
            <a:ext cx="3312573" cy="523220"/>
          </a:xfrm>
          <a:prstGeom prst="rect">
            <a:avLst/>
          </a:prstGeom>
          <a:noFill/>
        </p:spPr>
        <p:txBody>
          <a:bodyPr wrap="none" rtlCol="0">
            <a:spAutoFit/>
          </a:bodyPr>
          <a:lstStyle/>
          <a:p>
            <a:pPr marL="0" lvl="1"/>
            <a:r>
              <a:rPr lang="es-MX" sz="2800" b="1" dirty="0">
                <a:solidFill>
                  <a:srgbClr val="E26510"/>
                </a:solidFill>
              </a:rPr>
              <a:t>Promoción y ascenso</a:t>
            </a:r>
            <a:endParaRPr lang="es-CL" sz="2800" b="1" dirty="0">
              <a:solidFill>
                <a:srgbClr val="E26510"/>
              </a:solidFill>
            </a:endParaRPr>
          </a:p>
        </p:txBody>
      </p:sp>
      <p:graphicFrame>
        <p:nvGraphicFramePr>
          <p:cNvPr id="10" name="Gráfico 9"/>
          <p:cNvGraphicFramePr>
            <a:graphicFrameLocks/>
          </p:cNvGraphicFramePr>
          <p:nvPr>
            <p:extLst>
              <p:ext uri="{D42A27DB-BD31-4B8C-83A1-F6EECF244321}">
                <p14:modId xmlns:p14="http://schemas.microsoft.com/office/powerpoint/2010/main" val="1838696978"/>
              </p:ext>
            </p:extLst>
          </p:nvPr>
        </p:nvGraphicFramePr>
        <p:xfrm>
          <a:off x="-695092" y="76432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ángulo 1"/>
          <p:cNvSpPr/>
          <p:nvPr/>
        </p:nvSpPr>
        <p:spPr>
          <a:xfrm>
            <a:off x="911034" y="3795605"/>
            <a:ext cx="3010479" cy="1089529"/>
          </a:xfrm>
          <a:prstGeom prst="rect">
            <a:avLst/>
          </a:prstGeom>
        </p:spPr>
        <p:txBody>
          <a:bodyPr wrap="square">
            <a:spAutoFit/>
          </a:bodyPr>
          <a:lstStyle/>
          <a:p>
            <a:pPr marL="201168" lvl="1" indent="0">
              <a:lnSpc>
                <a:spcPct val="90000"/>
              </a:lnSpc>
              <a:buNone/>
            </a:pPr>
            <a:r>
              <a:rPr lang="es-CL" dirty="0">
                <a:solidFill>
                  <a:schemeClr val="bg1">
                    <a:lumMod val="50000"/>
                  </a:schemeClr>
                </a:solidFill>
              </a:rPr>
              <a:t>En estos países, entre los criterios considerados para optar al cargo se encuentran los siguientes*:</a:t>
            </a:r>
          </a:p>
        </p:txBody>
      </p:sp>
      <p:sp>
        <p:nvSpPr>
          <p:cNvPr id="9" name="CuadroTexto 8"/>
          <p:cNvSpPr txBox="1"/>
          <p:nvPr/>
        </p:nvSpPr>
        <p:spPr>
          <a:xfrm>
            <a:off x="2374296" y="2860483"/>
            <a:ext cx="861133" cy="307777"/>
          </a:xfrm>
          <a:prstGeom prst="rect">
            <a:avLst/>
          </a:prstGeom>
          <a:noFill/>
        </p:spPr>
        <p:txBody>
          <a:bodyPr wrap="none" rtlCol="0">
            <a:spAutoFit/>
          </a:bodyPr>
          <a:lstStyle/>
          <a:p>
            <a:r>
              <a:rPr lang="es-MX" sz="1400" dirty="0">
                <a:solidFill>
                  <a:schemeClr val="bg1">
                    <a:lumMod val="50000"/>
                  </a:schemeClr>
                </a:solidFill>
              </a:rPr>
              <a:t>13 países</a:t>
            </a:r>
            <a:endParaRPr lang="es-CL" sz="1400" dirty="0">
              <a:solidFill>
                <a:schemeClr val="bg1">
                  <a:lumMod val="50000"/>
                </a:schemeClr>
              </a:solidFill>
            </a:endParaRPr>
          </a:p>
        </p:txBody>
      </p:sp>
    </p:spTree>
    <p:extLst>
      <p:ext uri="{BB962C8B-B14F-4D97-AF65-F5344CB8AC3E}">
        <p14:creationId xmlns:p14="http://schemas.microsoft.com/office/powerpoint/2010/main" val="3411224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 y="0"/>
            <a:ext cx="5754028"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5" name="CuadroTexto 4"/>
          <p:cNvSpPr txBox="1"/>
          <p:nvPr/>
        </p:nvSpPr>
        <p:spPr>
          <a:xfrm>
            <a:off x="911034" y="502718"/>
            <a:ext cx="3494996" cy="523220"/>
          </a:xfrm>
          <a:prstGeom prst="rect">
            <a:avLst/>
          </a:prstGeom>
          <a:noFill/>
        </p:spPr>
        <p:txBody>
          <a:bodyPr wrap="none" rtlCol="0">
            <a:spAutoFit/>
          </a:bodyPr>
          <a:lstStyle/>
          <a:p>
            <a:pPr marL="0" lvl="1"/>
            <a:r>
              <a:rPr lang="es-MX" sz="2800" b="1" dirty="0">
                <a:solidFill>
                  <a:srgbClr val="E26510"/>
                </a:solidFill>
              </a:rPr>
              <a:t>Condiciones Laborales</a:t>
            </a:r>
            <a:endParaRPr lang="es-CL" sz="2800" b="1" dirty="0">
              <a:solidFill>
                <a:srgbClr val="E26510"/>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1961369678"/>
              </p:ext>
            </p:extLst>
          </p:nvPr>
        </p:nvGraphicFramePr>
        <p:xfrm>
          <a:off x="437376" y="2710701"/>
          <a:ext cx="5205142" cy="1854200"/>
        </p:xfrm>
        <a:graphic>
          <a:graphicData uri="http://schemas.openxmlformats.org/drawingml/2006/table">
            <a:tbl>
              <a:tblPr firstRow="1" bandRow="1">
                <a:tableStyleId>{93296810-A885-4BE3-A3E7-6D5BEEA58F35}</a:tableStyleId>
              </a:tblPr>
              <a:tblGrid>
                <a:gridCol w="2602571">
                  <a:extLst>
                    <a:ext uri="{9D8B030D-6E8A-4147-A177-3AD203B41FA5}">
                      <a16:colId xmlns:a16="http://schemas.microsoft.com/office/drawing/2014/main" val="1336330515"/>
                    </a:ext>
                  </a:extLst>
                </a:gridCol>
                <a:gridCol w="2602571">
                  <a:extLst>
                    <a:ext uri="{9D8B030D-6E8A-4147-A177-3AD203B41FA5}">
                      <a16:colId xmlns:a16="http://schemas.microsoft.com/office/drawing/2014/main" val="111845047"/>
                    </a:ext>
                  </a:extLst>
                </a:gridCol>
              </a:tblGrid>
              <a:tr h="370840">
                <a:tc>
                  <a:txBody>
                    <a:bodyPr/>
                    <a:lstStyle/>
                    <a:p>
                      <a:endParaRPr lang="es-CL" dirty="0"/>
                    </a:p>
                  </a:txBody>
                  <a:tcPr/>
                </a:tc>
                <a:tc>
                  <a:txBody>
                    <a:bodyPr/>
                    <a:lstStyle/>
                    <a:p>
                      <a:pPr algn="ctr"/>
                      <a:r>
                        <a:rPr lang="es-MX" dirty="0"/>
                        <a:t>Países</a:t>
                      </a:r>
                      <a:endParaRPr lang="es-CL" dirty="0"/>
                    </a:p>
                  </a:txBody>
                  <a:tcPr/>
                </a:tc>
                <a:extLst>
                  <a:ext uri="{0D108BD9-81ED-4DB2-BD59-A6C34878D82A}">
                    <a16:rowId xmlns:a16="http://schemas.microsoft.com/office/drawing/2014/main" val="3012748496"/>
                  </a:ext>
                </a:extLst>
              </a:tr>
              <a:tr h="370840">
                <a:tc>
                  <a:txBody>
                    <a:bodyPr/>
                    <a:lstStyle/>
                    <a:p>
                      <a:r>
                        <a:rPr lang="es-MX" dirty="0"/>
                        <a:t>Acoso laboral</a:t>
                      </a:r>
                      <a:endParaRPr lang="es-CL" dirty="0"/>
                    </a:p>
                  </a:txBody>
                  <a:tcPr/>
                </a:tc>
                <a:tc>
                  <a:txBody>
                    <a:bodyPr/>
                    <a:lstStyle/>
                    <a:p>
                      <a:pPr algn="ctr"/>
                      <a:r>
                        <a:rPr lang="es-MX" dirty="0"/>
                        <a:t>14</a:t>
                      </a:r>
                      <a:endParaRPr lang="es-CL" dirty="0"/>
                    </a:p>
                  </a:txBody>
                  <a:tcPr/>
                </a:tc>
                <a:extLst>
                  <a:ext uri="{0D108BD9-81ED-4DB2-BD59-A6C34878D82A}">
                    <a16:rowId xmlns:a16="http://schemas.microsoft.com/office/drawing/2014/main" val="1031623526"/>
                  </a:ext>
                </a:extLst>
              </a:tr>
              <a:tr h="370840">
                <a:tc>
                  <a:txBody>
                    <a:bodyPr/>
                    <a:lstStyle/>
                    <a:p>
                      <a:r>
                        <a:rPr lang="es-MX" dirty="0"/>
                        <a:t>Clima</a:t>
                      </a:r>
                      <a:r>
                        <a:rPr lang="es-MX" baseline="0" dirty="0"/>
                        <a:t> laboral</a:t>
                      </a:r>
                      <a:endParaRPr lang="es-CL" dirty="0"/>
                    </a:p>
                  </a:txBody>
                  <a:tcPr/>
                </a:tc>
                <a:tc>
                  <a:txBody>
                    <a:bodyPr/>
                    <a:lstStyle/>
                    <a:p>
                      <a:pPr algn="ctr"/>
                      <a:r>
                        <a:rPr lang="es-MX" dirty="0"/>
                        <a:t>13</a:t>
                      </a:r>
                      <a:endParaRPr lang="es-CL" dirty="0"/>
                    </a:p>
                  </a:txBody>
                  <a:tcPr/>
                </a:tc>
                <a:extLst>
                  <a:ext uri="{0D108BD9-81ED-4DB2-BD59-A6C34878D82A}">
                    <a16:rowId xmlns:a16="http://schemas.microsoft.com/office/drawing/2014/main" val="414117165"/>
                  </a:ext>
                </a:extLst>
              </a:tr>
              <a:tr h="370840">
                <a:tc>
                  <a:txBody>
                    <a:bodyPr/>
                    <a:lstStyle/>
                    <a:p>
                      <a:r>
                        <a:rPr lang="es-MX" dirty="0"/>
                        <a:t>Salud mental</a:t>
                      </a:r>
                      <a:endParaRPr lang="es-CL" dirty="0"/>
                    </a:p>
                  </a:txBody>
                  <a:tcPr/>
                </a:tc>
                <a:tc>
                  <a:txBody>
                    <a:bodyPr/>
                    <a:lstStyle/>
                    <a:p>
                      <a:pPr algn="ctr"/>
                      <a:r>
                        <a:rPr lang="es-MX" dirty="0"/>
                        <a:t>10</a:t>
                      </a:r>
                      <a:endParaRPr lang="es-CL" dirty="0"/>
                    </a:p>
                  </a:txBody>
                  <a:tcPr/>
                </a:tc>
                <a:extLst>
                  <a:ext uri="{0D108BD9-81ED-4DB2-BD59-A6C34878D82A}">
                    <a16:rowId xmlns:a16="http://schemas.microsoft.com/office/drawing/2014/main" val="1072043925"/>
                  </a:ext>
                </a:extLst>
              </a:tr>
              <a:tr h="370840">
                <a:tc>
                  <a:txBody>
                    <a:bodyPr/>
                    <a:lstStyle/>
                    <a:p>
                      <a:r>
                        <a:rPr lang="es-MX" dirty="0"/>
                        <a:t>Riesgos psicosociales</a:t>
                      </a:r>
                      <a:endParaRPr lang="es-CL" dirty="0"/>
                    </a:p>
                  </a:txBody>
                  <a:tcPr/>
                </a:tc>
                <a:tc>
                  <a:txBody>
                    <a:bodyPr/>
                    <a:lstStyle/>
                    <a:p>
                      <a:pPr algn="ctr"/>
                      <a:r>
                        <a:rPr lang="es-MX" dirty="0"/>
                        <a:t>10</a:t>
                      </a:r>
                      <a:endParaRPr lang="es-CL" dirty="0"/>
                    </a:p>
                  </a:txBody>
                  <a:tcPr/>
                </a:tc>
                <a:extLst>
                  <a:ext uri="{0D108BD9-81ED-4DB2-BD59-A6C34878D82A}">
                    <a16:rowId xmlns:a16="http://schemas.microsoft.com/office/drawing/2014/main" val="300519365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435042276"/>
              </p:ext>
            </p:extLst>
          </p:nvPr>
        </p:nvGraphicFramePr>
        <p:xfrm>
          <a:off x="5865542" y="4209997"/>
          <a:ext cx="5628888" cy="2225040"/>
        </p:xfrm>
        <a:graphic>
          <a:graphicData uri="http://schemas.openxmlformats.org/drawingml/2006/table">
            <a:tbl>
              <a:tblPr firstRow="1" bandRow="1">
                <a:tableStyleId>{7DF18680-E054-41AD-8BC1-D1AEF772440D}</a:tableStyleId>
              </a:tblPr>
              <a:tblGrid>
                <a:gridCol w="2814444">
                  <a:extLst>
                    <a:ext uri="{9D8B030D-6E8A-4147-A177-3AD203B41FA5}">
                      <a16:colId xmlns:a16="http://schemas.microsoft.com/office/drawing/2014/main" val="1098735314"/>
                    </a:ext>
                  </a:extLst>
                </a:gridCol>
                <a:gridCol w="2814444">
                  <a:extLst>
                    <a:ext uri="{9D8B030D-6E8A-4147-A177-3AD203B41FA5}">
                      <a16:colId xmlns:a16="http://schemas.microsoft.com/office/drawing/2014/main" val="1722137409"/>
                    </a:ext>
                  </a:extLst>
                </a:gridCol>
              </a:tblGrid>
              <a:tr h="370840">
                <a:tc>
                  <a:txBody>
                    <a:bodyPr/>
                    <a:lstStyle/>
                    <a:p>
                      <a:r>
                        <a:rPr lang="es-MX" dirty="0"/>
                        <a:t>Inclusión y buen</a:t>
                      </a:r>
                      <a:r>
                        <a:rPr lang="es-MX" baseline="0" dirty="0"/>
                        <a:t> trato</a:t>
                      </a:r>
                      <a:endParaRPr lang="es-CL" dirty="0"/>
                    </a:p>
                  </a:txBody>
                  <a:tcPr/>
                </a:tc>
                <a:tc>
                  <a:txBody>
                    <a:bodyPr/>
                    <a:lstStyle/>
                    <a:p>
                      <a:pPr algn="ctr"/>
                      <a:r>
                        <a:rPr lang="es-MX" dirty="0"/>
                        <a:t>Países</a:t>
                      </a:r>
                      <a:endParaRPr lang="es-CL" dirty="0"/>
                    </a:p>
                  </a:txBody>
                  <a:tcPr/>
                </a:tc>
                <a:extLst>
                  <a:ext uri="{0D108BD9-81ED-4DB2-BD59-A6C34878D82A}">
                    <a16:rowId xmlns:a16="http://schemas.microsoft.com/office/drawing/2014/main" val="382789452"/>
                  </a:ext>
                </a:extLst>
              </a:tr>
              <a:tr h="370840">
                <a:tc>
                  <a:txBody>
                    <a:bodyPr/>
                    <a:lstStyle/>
                    <a:p>
                      <a:r>
                        <a:rPr lang="es-MX" dirty="0"/>
                        <a:t>Mujeres</a:t>
                      </a:r>
                      <a:endParaRPr lang="es-CL" dirty="0"/>
                    </a:p>
                  </a:txBody>
                  <a:tcPr/>
                </a:tc>
                <a:tc>
                  <a:txBody>
                    <a:bodyPr/>
                    <a:lstStyle/>
                    <a:p>
                      <a:pPr algn="ctr"/>
                      <a:r>
                        <a:rPr lang="es-MX" dirty="0"/>
                        <a:t>11</a:t>
                      </a:r>
                    </a:p>
                  </a:txBody>
                  <a:tcPr/>
                </a:tc>
                <a:extLst>
                  <a:ext uri="{0D108BD9-81ED-4DB2-BD59-A6C34878D82A}">
                    <a16:rowId xmlns:a16="http://schemas.microsoft.com/office/drawing/2014/main" val="271981566"/>
                  </a:ext>
                </a:extLst>
              </a:tr>
              <a:tr h="370840">
                <a:tc>
                  <a:txBody>
                    <a:bodyPr/>
                    <a:lstStyle/>
                    <a:p>
                      <a:r>
                        <a:rPr lang="es-MX" dirty="0"/>
                        <a:t>Personas</a:t>
                      </a:r>
                      <a:r>
                        <a:rPr lang="es-MX" baseline="0" dirty="0"/>
                        <a:t> con discapacidad</a:t>
                      </a:r>
                      <a:endParaRPr lang="es-CL" dirty="0"/>
                    </a:p>
                  </a:txBody>
                  <a:tcPr/>
                </a:tc>
                <a:tc>
                  <a:txBody>
                    <a:bodyPr/>
                    <a:lstStyle/>
                    <a:p>
                      <a:pPr algn="ctr"/>
                      <a:r>
                        <a:rPr lang="es-MX" dirty="0"/>
                        <a:t>11</a:t>
                      </a:r>
                      <a:endParaRPr lang="es-CL" dirty="0"/>
                    </a:p>
                  </a:txBody>
                  <a:tcPr/>
                </a:tc>
                <a:extLst>
                  <a:ext uri="{0D108BD9-81ED-4DB2-BD59-A6C34878D82A}">
                    <a16:rowId xmlns:a16="http://schemas.microsoft.com/office/drawing/2014/main" val="4118619321"/>
                  </a:ext>
                </a:extLst>
              </a:tr>
              <a:tr h="370840">
                <a:tc>
                  <a:txBody>
                    <a:bodyPr/>
                    <a:lstStyle/>
                    <a:p>
                      <a:r>
                        <a:rPr lang="es-MX" dirty="0"/>
                        <a:t>LGBTI+</a:t>
                      </a:r>
                      <a:endParaRPr lang="es-CL" dirty="0"/>
                    </a:p>
                  </a:txBody>
                  <a:tcPr/>
                </a:tc>
                <a:tc>
                  <a:txBody>
                    <a:bodyPr/>
                    <a:lstStyle/>
                    <a:p>
                      <a:pPr algn="ctr"/>
                      <a:r>
                        <a:rPr lang="es-MX" dirty="0"/>
                        <a:t>8</a:t>
                      </a:r>
                      <a:endParaRPr lang="es-CL" dirty="0"/>
                    </a:p>
                  </a:txBody>
                  <a:tcPr/>
                </a:tc>
                <a:extLst>
                  <a:ext uri="{0D108BD9-81ED-4DB2-BD59-A6C34878D82A}">
                    <a16:rowId xmlns:a16="http://schemas.microsoft.com/office/drawing/2014/main" val="3022203368"/>
                  </a:ext>
                </a:extLst>
              </a:tr>
              <a:tr h="370840">
                <a:tc>
                  <a:txBody>
                    <a:bodyPr/>
                    <a:lstStyle/>
                    <a:p>
                      <a:r>
                        <a:rPr lang="es-MX" dirty="0"/>
                        <a:t>Pueblos originarios</a:t>
                      </a:r>
                      <a:endParaRPr lang="es-CL" dirty="0"/>
                    </a:p>
                  </a:txBody>
                  <a:tcPr/>
                </a:tc>
                <a:tc>
                  <a:txBody>
                    <a:bodyPr/>
                    <a:lstStyle/>
                    <a:p>
                      <a:pPr algn="ctr"/>
                      <a:r>
                        <a:rPr lang="es-MX" dirty="0"/>
                        <a:t>6</a:t>
                      </a:r>
                      <a:endParaRPr lang="es-CL" dirty="0"/>
                    </a:p>
                  </a:txBody>
                  <a:tcPr/>
                </a:tc>
                <a:extLst>
                  <a:ext uri="{0D108BD9-81ED-4DB2-BD59-A6C34878D82A}">
                    <a16:rowId xmlns:a16="http://schemas.microsoft.com/office/drawing/2014/main" val="1176263151"/>
                  </a:ext>
                </a:extLst>
              </a:tr>
              <a:tr h="370840">
                <a:tc>
                  <a:txBody>
                    <a:bodyPr/>
                    <a:lstStyle/>
                    <a:p>
                      <a:r>
                        <a:rPr lang="es-MX" dirty="0"/>
                        <a:t>Personas mayores</a:t>
                      </a:r>
                      <a:endParaRPr lang="es-CL" dirty="0"/>
                    </a:p>
                  </a:txBody>
                  <a:tcPr/>
                </a:tc>
                <a:tc>
                  <a:txBody>
                    <a:bodyPr/>
                    <a:lstStyle/>
                    <a:p>
                      <a:pPr algn="ctr"/>
                      <a:r>
                        <a:rPr lang="es-MX" dirty="0"/>
                        <a:t>6</a:t>
                      </a:r>
                      <a:endParaRPr lang="es-CL" dirty="0"/>
                    </a:p>
                  </a:txBody>
                  <a:tcPr/>
                </a:tc>
                <a:extLst>
                  <a:ext uri="{0D108BD9-81ED-4DB2-BD59-A6C34878D82A}">
                    <a16:rowId xmlns:a16="http://schemas.microsoft.com/office/drawing/2014/main" val="1254515688"/>
                  </a:ext>
                </a:extLst>
              </a:tr>
            </a:tbl>
          </a:graphicData>
        </a:graphic>
      </p:graphicFrame>
      <p:sp>
        <p:nvSpPr>
          <p:cNvPr id="3" name="CuadroTexto 2"/>
          <p:cNvSpPr txBox="1"/>
          <p:nvPr/>
        </p:nvSpPr>
        <p:spPr>
          <a:xfrm>
            <a:off x="524107" y="2341369"/>
            <a:ext cx="2420471" cy="369332"/>
          </a:xfrm>
          <a:prstGeom prst="rect">
            <a:avLst/>
          </a:prstGeom>
          <a:noFill/>
        </p:spPr>
        <p:txBody>
          <a:bodyPr wrap="none" rtlCol="0">
            <a:spAutoFit/>
          </a:bodyPr>
          <a:lstStyle/>
          <a:p>
            <a:r>
              <a:rPr lang="es-MX" b="1" dirty="0">
                <a:solidFill>
                  <a:schemeClr val="accent6">
                    <a:lumMod val="75000"/>
                  </a:schemeClr>
                </a:solidFill>
              </a:rPr>
              <a:t>Políticas en materia de:</a:t>
            </a:r>
            <a:endParaRPr lang="es-CL" b="1" dirty="0">
              <a:solidFill>
                <a:schemeClr val="accent6">
                  <a:lumMod val="75000"/>
                </a:schemeClr>
              </a:solidFill>
            </a:endParaRPr>
          </a:p>
        </p:txBody>
      </p:sp>
      <p:sp>
        <p:nvSpPr>
          <p:cNvPr id="8" name="CuadroTexto 7"/>
          <p:cNvSpPr txBox="1"/>
          <p:nvPr/>
        </p:nvSpPr>
        <p:spPr>
          <a:xfrm>
            <a:off x="5995639" y="3840665"/>
            <a:ext cx="2420471" cy="369332"/>
          </a:xfrm>
          <a:prstGeom prst="rect">
            <a:avLst/>
          </a:prstGeom>
          <a:noFill/>
        </p:spPr>
        <p:txBody>
          <a:bodyPr wrap="none" rtlCol="0">
            <a:spAutoFit/>
          </a:bodyPr>
          <a:lstStyle/>
          <a:p>
            <a:r>
              <a:rPr lang="es-MX" b="1" dirty="0">
                <a:solidFill>
                  <a:schemeClr val="accent4">
                    <a:lumMod val="50000"/>
                  </a:schemeClr>
                </a:solidFill>
              </a:rPr>
              <a:t>Políticas en materia de:</a:t>
            </a:r>
            <a:endParaRPr lang="es-CL" b="1" dirty="0">
              <a:solidFill>
                <a:schemeClr val="accent4">
                  <a:lumMod val="50000"/>
                </a:schemeClr>
              </a:solidFill>
            </a:endParaRPr>
          </a:p>
        </p:txBody>
      </p:sp>
    </p:spTree>
    <p:extLst>
      <p:ext uri="{BB962C8B-B14F-4D97-AF65-F5344CB8AC3E}">
        <p14:creationId xmlns:p14="http://schemas.microsoft.com/office/powerpoint/2010/main" val="33307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 y="0"/>
            <a:ext cx="5296828"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5" name="CuadroTexto 4"/>
          <p:cNvSpPr txBox="1"/>
          <p:nvPr/>
        </p:nvSpPr>
        <p:spPr>
          <a:xfrm>
            <a:off x="911034" y="502718"/>
            <a:ext cx="3393173" cy="523220"/>
          </a:xfrm>
          <a:prstGeom prst="rect">
            <a:avLst/>
          </a:prstGeom>
          <a:noFill/>
        </p:spPr>
        <p:txBody>
          <a:bodyPr wrap="none" rtlCol="0">
            <a:spAutoFit/>
          </a:bodyPr>
          <a:lstStyle/>
          <a:p>
            <a:pPr marL="0" lvl="1"/>
            <a:r>
              <a:rPr lang="es-MX" sz="2800" b="1" dirty="0">
                <a:solidFill>
                  <a:srgbClr val="E26510"/>
                </a:solidFill>
              </a:rPr>
              <a:t>Flexibilidad Laborales</a:t>
            </a:r>
            <a:endParaRPr lang="es-CL" sz="2800" b="1" dirty="0">
              <a:solidFill>
                <a:srgbClr val="E26510"/>
              </a:solidFill>
            </a:endParaRPr>
          </a:p>
        </p:txBody>
      </p:sp>
      <p:sp>
        <p:nvSpPr>
          <p:cNvPr id="6" name="2 Marcador de contenido"/>
          <p:cNvSpPr txBox="1">
            <a:spLocks/>
          </p:cNvSpPr>
          <p:nvPr/>
        </p:nvSpPr>
        <p:spPr>
          <a:xfrm>
            <a:off x="1784196" y="1938276"/>
            <a:ext cx="9367024" cy="131816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buNone/>
            </a:pPr>
            <a:r>
              <a:rPr lang="es-CL" sz="2400" i="1" dirty="0">
                <a:solidFill>
                  <a:schemeClr val="bg1">
                    <a:lumMod val="50000"/>
                  </a:schemeClr>
                </a:solidFill>
              </a:rPr>
              <a:t>Todos los países se cuenta con mecanismos de flexibilidad laboral para los jueces y juezas, tales como permisos con o sin goce de sueldo, teletrabajo, flexibilidad horaria, licencias médicas pagadas, entre otros.</a:t>
            </a:r>
            <a:endParaRPr lang="es-CL" sz="2133" i="1" dirty="0">
              <a:solidFill>
                <a:schemeClr val="bg1">
                  <a:lumMod val="50000"/>
                </a:schemeClr>
              </a:solidFill>
            </a:endParaRPr>
          </a:p>
        </p:txBody>
      </p:sp>
      <p:graphicFrame>
        <p:nvGraphicFramePr>
          <p:cNvPr id="8" name="Gráfico 7"/>
          <p:cNvGraphicFramePr>
            <a:graphicFrameLocks/>
          </p:cNvGraphicFramePr>
          <p:nvPr>
            <p:extLst>
              <p:ext uri="{D42A27DB-BD31-4B8C-83A1-F6EECF244321}">
                <p14:modId xmlns:p14="http://schemas.microsoft.com/office/powerpoint/2010/main" val="2284518574"/>
              </p:ext>
            </p:extLst>
          </p:nvPr>
        </p:nvGraphicFramePr>
        <p:xfrm>
          <a:off x="233602" y="3256441"/>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3869473" y="4318356"/>
            <a:ext cx="2028376" cy="400110"/>
          </a:xfrm>
          <a:prstGeom prst="rect">
            <a:avLst/>
          </a:prstGeom>
          <a:noFill/>
        </p:spPr>
        <p:txBody>
          <a:bodyPr wrap="none" rtlCol="0">
            <a:spAutoFit/>
          </a:bodyPr>
          <a:lstStyle/>
          <a:p>
            <a:r>
              <a:rPr lang="es-MX" sz="2000" dirty="0">
                <a:solidFill>
                  <a:schemeClr val="bg1">
                    <a:lumMod val="50000"/>
                  </a:schemeClr>
                </a:solidFill>
              </a:rPr>
              <a:t>Tiene teletrabajo.</a:t>
            </a:r>
            <a:endParaRPr lang="es-CL" sz="2000" dirty="0">
              <a:solidFill>
                <a:schemeClr val="bg1">
                  <a:lumMod val="50000"/>
                </a:schemeClr>
              </a:solidFill>
            </a:endParaRPr>
          </a:p>
        </p:txBody>
      </p:sp>
      <p:sp>
        <p:nvSpPr>
          <p:cNvPr id="7" name="CuadroTexto 6"/>
          <p:cNvSpPr txBox="1"/>
          <p:nvPr/>
        </p:nvSpPr>
        <p:spPr>
          <a:xfrm>
            <a:off x="3277545" y="5486944"/>
            <a:ext cx="861133" cy="307777"/>
          </a:xfrm>
          <a:prstGeom prst="rect">
            <a:avLst/>
          </a:prstGeom>
          <a:noFill/>
        </p:spPr>
        <p:txBody>
          <a:bodyPr wrap="none" rtlCol="0">
            <a:spAutoFit/>
          </a:bodyPr>
          <a:lstStyle/>
          <a:p>
            <a:r>
              <a:rPr lang="es-MX" sz="1400" dirty="0">
                <a:solidFill>
                  <a:schemeClr val="bg1">
                    <a:lumMod val="50000"/>
                  </a:schemeClr>
                </a:solidFill>
              </a:rPr>
              <a:t>10 países</a:t>
            </a:r>
            <a:endParaRPr lang="es-CL" sz="1400" dirty="0">
              <a:solidFill>
                <a:schemeClr val="bg1">
                  <a:lumMod val="50000"/>
                </a:schemeClr>
              </a:solidFill>
            </a:endParaRPr>
          </a:p>
        </p:txBody>
      </p:sp>
    </p:spTree>
    <p:extLst>
      <p:ext uri="{BB962C8B-B14F-4D97-AF65-F5344CB8AC3E}">
        <p14:creationId xmlns:p14="http://schemas.microsoft.com/office/powerpoint/2010/main" val="4126745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 y="0"/>
            <a:ext cx="5493506"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5" name="CuadroTexto 4"/>
          <p:cNvSpPr txBox="1"/>
          <p:nvPr/>
        </p:nvSpPr>
        <p:spPr>
          <a:xfrm>
            <a:off x="911034" y="502718"/>
            <a:ext cx="4582473" cy="523220"/>
          </a:xfrm>
          <a:prstGeom prst="rect">
            <a:avLst/>
          </a:prstGeom>
          <a:noFill/>
        </p:spPr>
        <p:txBody>
          <a:bodyPr wrap="none" rtlCol="0">
            <a:spAutoFit/>
          </a:bodyPr>
          <a:lstStyle/>
          <a:p>
            <a:pPr marL="0" lvl="1"/>
            <a:r>
              <a:rPr lang="es-MX" sz="2800" b="1" dirty="0">
                <a:solidFill>
                  <a:srgbClr val="E26510"/>
                </a:solidFill>
              </a:rPr>
              <a:t>Inclusión e </a:t>
            </a:r>
            <a:r>
              <a:rPr lang="es-MX" sz="2800" b="1" dirty="0" err="1">
                <a:solidFill>
                  <a:srgbClr val="E26510"/>
                </a:solidFill>
              </a:rPr>
              <a:t>interseccionalidad</a:t>
            </a:r>
            <a:endParaRPr lang="es-CL" sz="2800" b="1" dirty="0">
              <a:solidFill>
                <a:srgbClr val="E26510"/>
              </a:solidFill>
            </a:endParaRPr>
          </a:p>
        </p:txBody>
      </p:sp>
      <p:sp>
        <p:nvSpPr>
          <p:cNvPr id="6" name="2 Marcador de contenido"/>
          <p:cNvSpPr txBox="1">
            <a:spLocks/>
          </p:cNvSpPr>
          <p:nvPr/>
        </p:nvSpPr>
        <p:spPr>
          <a:xfrm>
            <a:off x="3194619" y="2642839"/>
            <a:ext cx="8291377" cy="1893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585" lvl="1" indent="0" algn="just">
              <a:buFont typeface="Calibri" pitchFamily="34" charset="0"/>
              <a:buNone/>
            </a:pPr>
            <a:endParaRPr lang="es-CL" sz="2133" u="sng" dirty="0">
              <a:solidFill>
                <a:schemeClr val="bg1">
                  <a:lumMod val="50000"/>
                </a:schemeClr>
              </a:solidFill>
            </a:endParaRPr>
          </a:p>
          <a:p>
            <a:pPr marL="201168" lvl="1" indent="0" algn="just">
              <a:buNone/>
            </a:pPr>
            <a:r>
              <a:rPr lang="es-MX" sz="2400" dirty="0">
                <a:solidFill>
                  <a:schemeClr val="bg1">
                    <a:lumMod val="50000"/>
                  </a:schemeClr>
                </a:solidFill>
              </a:rPr>
              <a:t>de los países han implementado alguna buena práctica en materia de inclusión e </a:t>
            </a:r>
            <a:r>
              <a:rPr lang="es-MX" sz="2400" dirty="0" err="1">
                <a:solidFill>
                  <a:schemeClr val="bg1">
                    <a:lumMod val="50000"/>
                  </a:schemeClr>
                </a:solidFill>
              </a:rPr>
              <a:t>interseccionalidad</a:t>
            </a:r>
            <a:r>
              <a:rPr lang="es-MX" sz="2400" dirty="0">
                <a:solidFill>
                  <a:schemeClr val="bg1">
                    <a:lumMod val="50000"/>
                  </a:schemeClr>
                </a:solidFill>
              </a:rPr>
              <a:t> </a:t>
            </a:r>
            <a:endParaRPr lang="es-CL" sz="2133" dirty="0">
              <a:solidFill>
                <a:schemeClr val="bg1">
                  <a:lumMod val="50000"/>
                </a:schemeClr>
              </a:solidFill>
            </a:endParaRPr>
          </a:p>
          <a:p>
            <a:pPr lvl="2" algn="just"/>
            <a:endParaRPr lang="es-CL" sz="2133" dirty="0">
              <a:solidFill>
                <a:schemeClr val="bg1">
                  <a:lumMod val="50000"/>
                </a:schemeClr>
              </a:solidFill>
            </a:endParaRPr>
          </a:p>
          <a:p>
            <a:pPr algn="just"/>
            <a:endParaRPr lang="es-CL" sz="2133" dirty="0">
              <a:solidFill>
                <a:schemeClr val="bg1">
                  <a:lumMod val="50000"/>
                </a:schemeClr>
              </a:solidFill>
            </a:endParaRPr>
          </a:p>
          <a:p>
            <a:pPr algn="just"/>
            <a:endParaRPr lang="es-CL" sz="2133" dirty="0">
              <a:solidFill>
                <a:schemeClr val="bg1">
                  <a:lumMod val="50000"/>
                </a:schemeClr>
              </a:solidFill>
            </a:endParaRPr>
          </a:p>
        </p:txBody>
      </p:sp>
      <p:graphicFrame>
        <p:nvGraphicFramePr>
          <p:cNvPr id="7" name="Gráfico 6"/>
          <p:cNvGraphicFramePr>
            <a:graphicFrameLocks/>
          </p:cNvGraphicFramePr>
          <p:nvPr>
            <p:extLst>
              <p:ext uri="{D42A27DB-BD31-4B8C-83A1-F6EECF244321}">
                <p14:modId xmlns:p14="http://schemas.microsoft.com/office/powerpoint/2010/main" val="1144273116"/>
              </p:ext>
            </p:extLst>
          </p:nvPr>
        </p:nvGraphicFramePr>
        <p:xfrm>
          <a:off x="-594733" y="1635937"/>
          <a:ext cx="4887953" cy="300654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2452355" y="4069009"/>
            <a:ext cx="861133" cy="307777"/>
          </a:xfrm>
          <a:prstGeom prst="rect">
            <a:avLst/>
          </a:prstGeom>
          <a:noFill/>
        </p:spPr>
        <p:txBody>
          <a:bodyPr wrap="none" rtlCol="0">
            <a:spAutoFit/>
          </a:bodyPr>
          <a:lstStyle/>
          <a:p>
            <a:r>
              <a:rPr lang="es-MX" sz="1400" dirty="0">
                <a:solidFill>
                  <a:schemeClr val="bg1">
                    <a:lumMod val="50000"/>
                  </a:schemeClr>
                </a:solidFill>
              </a:rPr>
              <a:t>13 países</a:t>
            </a:r>
            <a:endParaRPr lang="es-CL" sz="1400" dirty="0">
              <a:solidFill>
                <a:schemeClr val="bg1">
                  <a:lumMod val="50000"/>
                </a:schemeClr>
              </a:solidFill>
            </a:endParaRPr>
          </a:p>
        </p:txBody>
      </p:sp>
    </p:spTree>
    <p:extLst>
      <p:ext uri="{BB962C8B-B14F-4D97-AF65-F5344CB8AC3E}">
        <p14:creationId xmlns:p14="http://schemas.microsoft.com/office/powerpoint/2010/main" val="3919681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 y="0"/>
            <a:ext cx="5413000" cy="476251"/>
          </a:xfrm>
          <a:prstGeom prst="rect">
            <a:avLst/>
          </a:prstGeom>
          <a:solidFill>
            <a:srgbClr val="FC6400"/>
          </a:solidFill>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667" dirty="0">
                <a:solidFill>
                  <a:schemeClr val="bg1"/>
                </a:solidFill>
              </a:rPr>
              <a:t>	</a:t>
            </a:r>
            <a:r>
              <a:rPr lang="es-CL" sz="2667" b="1" cap="all" dirty="0" smtClean="0">
                <a:solidFill>
                  <a:schemeClr val="bg1"/>
                </a:solidFill>
              </a:rPr>
              <a:t>Ejercicio DE LA FUNCIÓN</a:t>
            </a:r>
            <a:endParaRPr lang="es-CL" sz="1400" b="1" cap="all" dirty="0">
              <a:solidFill>
                <a:schemeClr val="bg1"/>
              </a:solidFill>
            </a:endParaRPr>
          </a:p>
        </p:txBody>
      </p:sp>
      <p:sp>
        <p:nvSpPr>
          <p:cNvPr id="5" name="CuadroTexto 4"/>
          <p:cNvSpPr txBox="1"/>
          <p:nvPr/>
        </p:nvSpPr>
        <p:spPr>
          <a:xfrm>
            <a:off x="911034" y="502718"/>
            <a:ext cx="4582473" cy="523220"/>
          </a:xfrm>
          <a:prstGeom prst="rect">
            <a:avLst/>
          </a:prstGeom>
          <a:noFill/>
        </p:spPr>
        <p:txBody>
          <a:bodyPr wrap="none" rtlCol="0">
            <a:spAutoFit/>
          </a:bodyPr>
          <a:lstStyle/>
          <a:p>
            <a:pPr marL="0" lvl="1"/>
            <a:r>
              <a:rPr lang="es-MX" sz="2800" b="1" dirty="0">
                <a:solidFill>
                  <a:srgbClr val="E26510"/>
                </a:solidFill>
              </a:rPr>
              <a:t>Inclusión e </a:t>
            </a:r>
            <a:r>
              <a:rPr lang="es-MX" sz="2800" b="1" dirty="0" err="1">
                <a:solidFill>
                  <a:srgbClr val="E26510"/>
                </a:solidFill>
              </a:rPr>
              <a:t>interseccionalidad</a:t>
            </a:r>
            <a:endParaRPr lang="es-CL" sz="2800" b="1" dirty="0">
              <a:solidFill>
                <a:srgbClr val="E26510"/>
              </a:solidFill>
            </a:endParaRPr>
          </a:p>
        </p:txBody>
      </p:sp>
      <p:sp>
        <p:nvSpPr>
          <p:cNvPr id="6" name="2 Marcador de contenido"/>
          <p:cNvSpPr txBox="1">
            <a:spLocks/>
          </p:cNvSpPr>
          <p:nvPr/>
        </p:nvSpPr>
        <p:spPr>
          <a:xfrm>
            <a:off x="3143836" y="2026413"/>
            <a:ext cx="8291377" cy="1893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585" lvl="1" indent="0" algn="just">
              <a:buFont typeface="Calibri" pitchFamily="34" charset="0"/>
              <a:buNone/>
            </a:pPr>
            <a:endParaRPr lang="es-CL" sz="2133" u="sng" dirty="0">
              <a:solidFill>
                <a:schemeClr val="bg1">
                  <a:lumMod val="50000"/>
                </a:schemeClr>
              </a:solidFill>
            </a:endParaRPr>
          </a:p>
          <a:p>
            <a:pPr marL="201168" lvl="1" indent="0" algn="just">
              <a:buNone/>
            </a:pPr>
            <a:r>
              <a:rPr lang="es-MX" sz="2400" dirty="0">
                <a:solidFill>
                  <a:schemeClr val="bg1">
                    <a:lumMod val="50000"/>
                  </a:schemeClr>
                </a:solidFill>
              </a:rPr>
              <a:t>existe</a:t>
            </a:r>
            <a:r>
              <a:rPr lang="es-CL" sz="2400" dirty="0">
                <a:solidFill>
                  <a:schemeClr val="bg1">
                    <a:lumMod val="50000"/>
                  </a:schemeClr>
                </a:solidFill>
              </a:rPr>
              <a:t>n cuotas o cupos reservados dentro de las plazas ofertadas</a:t>
            </a:r>
          </a:p>
          <a:p>
            <a:pPr algn="just"/>
            <a:endParaRPr lang="es-CL" sz="2400" dirty="0">
              <a:solidFill>
                <a:schemeClr val="bg1">
                  <a:lumMod val="50000"/>
                </a:schemeClr>
              </a:solidFill>
            </a:endParaRPr>
          </a:p>
          <a:p>
            <a:pPr algn="just"/>
            <a:endParaRPr lang="es-CL" sz="2133" dirty="0">
              <a:solidFill>
                <a:schemeClr val="bg1">
                  <a:lumMod val="50000"/>
                </a:schemeClr>
              </a:solidFill>
            </a:endParaRPr>
          </a:p>
        </p:txBody>
      </p:sp>
      <p:graphicFrame>
        <p:nvGraphicFramePr>
          <p:cNvPr id="7" name="Gráfico 6"/>
          <p:cNvGraphicFramePr>
            <a:graphicFrameLocks/>
          </p:cNvGraphicFramePr>
          <p:nvPr>
            <p:extLst>
              <p:ext uri="{D42A27DB-BD31-4B8C-83A1-F6EECF244321}">
                <p14:modId xmlns:p14="http://schemas.microsoft.com/office/powerpoint/2010/main" val="3228787143"/>
              </p:ext>
            </p:extLst>
          </p:nvPr>
        </p:nvGraphicFramePr>
        <p:xfrm>
          <a:off x="-572430" y="128810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2 Marcador de contenido"/>
          <p:cNvSpPr txBox="1">
            <a:spLocks/>
          </p:cNvSpPr>
          <p:nvPr/>
        </p:nvSpPr>
        <p:spPr>
          <a:xfrm>
            <a:off x="5073805" y="4293476"/>
            <a:ext cx="6361408" cy="189338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609585" lvl="1" indent="0" algn="just">
              <a:buFont typeface="Calibri" pitchFamily="34" charset="0"/>
              <a:buNone/>
            </a:pPr>
            <a:endParaRPr lang="es-CL" sz="2133" u="sng" dirty="0">
              <a:solidFill>
                <a:schemeClr val="bg1">
                  <a:lumMod val="50000"/>
                </a:schemeClr>
              </a:solidFill>
            </a:endParaRPr>
          </a:p>
          <a:p>
            <a:pPr marL="201168" lvl="1" indent="0" algn="just">
              <a:buNone/>
            </a:pPr>
            <a:r>
              <a:rPr lang="es-MX" sz="2400" dirty="0">
                <a:solidFill>
                  <a:schemeClr val="bg1">
                    <a:lumMod val="50000"/>
                  </a:schemeClr>
                </a:solidFill>
              </a:rPr>
              <a:t>se realizan adecuaciones o ajustes razonables para la postulación y evaluación a personas con discapacidad</a:t>
            </a:r>
            <a:endParaRPr lang="es-CL" sz="2400" dirty="0">
              <a:solidFill>
                <a:schemeClr val="bg1">
                  <a:lumMod val="50000"/>
                </a:schemeClr>
              </a:solidFill>
            </a:endParaRPr>
          </a:p>
          <a:p>
            <a:pPr algn="just"/>
            <a:endParaRPr lang="es-CL" sz="2400" dirty="0">
              <a:solidFill>
                <a:schemeClr val="bg1">
                  <a:lumMod val="50000"/>
                </a:schemeClr>
              </a:solidFill>
            </a:endParaRPr>
          </a:p>
          <a:p>
            <a:pPr algn="just"/>
            <a:endParaRPr lang="es-CL" sz="2133" dirty="0">
              <a:solidFill>
                <a:schemeClr val="bg1">
                  <a:lumMod val="50000"/>
                </a:schemeClr>
              </a:solidFill>
            </a:endParaRPr>
          </a:p>
        </p:txBody>
      </p:sp>
      <p:graphicFrame>
        <p:nvGraphicFramePr>
          <p:cNvPr id="11" name="Gráfico 10"/>
          <p:cNvGraphicFramePr>
            <a:graphicFrameLocks/>
          </p:cNvGraphicFramePr>
          <p:nvPr>
            <p:extLst>
              <p:ext uri="{D42A27DB-BD31-4B8C-83A1-F6EECF244321}">
                <p14:modId xmlns:p14="http://schemas.microsoft.com/office/powerpoint/2010/main" val="3519060196"/>
              </p:ext>
            </p:extLst>
          </p:nvPr>
        </p:nvGraphicFramePr>
        <p:xfrm>
          <a:off x="1535151" y="374123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2713269" y="3027529"/>
            <a:ext cx="769763" cy="307777"/>
          </a:xfrm>
          <a:prstGeom prst="rect">
            <a:avLst/>
          </a:prstGeom>
          <a:noFill/>
        </p:spPr>
        <p:txBody>
          <a:bodyPr wrap="none" rtlCol="0">
            <a:spAutoFit/>
          </a:bodyPr>
          <a:lstStyle/>
          <a:p>
            <a:r>
              <a:rPr lang="es-MX" sz="1400" dirty="0">
                <a:solidFill>
                  <a:schemeClr val="bg1">
                    <a:lumMod val="50000"/>
                  </a:schemeClr>
                </a:solidFill>
              </a:rPr>
              <a:t>6 países</a:t>
            </a:r>
            <a:endParaRPr lang="es-CL" sz="1400" dirty="0">
              <a:solidFill>
                <a:schemeClr val="bg1">
                  <a:lumMod val="50000"/>
                </a:schemeClr>
              </a:solidFill>
            </a:endParaRPr>
          </a:p>
        </p:txBody>
      </p:sp>
      <p:sp>
        <p:nvSpPr>
          <p:cNvPr id="10" name="CuadroTexto 9"/>
          <p:cNvSpPr txBox="1"/>
          <p:nvPr/>
        </p:nvSpPr>
        <p:spPr>
          <a:xfrm>
            <a:off x="4643238" y="3986778"/>
            <a:ext cx="769763" cy="307777"/>
          </a:xfrm>
          <a:prstGeom prst="rect">
            <a:avLst/>
          </a:prstGeom>
          <a:noFill/>
        </p:spPr>
        <p:txBody>
          <a:bodyPr wrap="none" rtlCol="0">
            <a:spAutoFit/>
          </a:bodyPr>
          <a:lstStyle/>
          <a:p>
            <a:r>
              <a:rPr lang="es-MX" sz="1400" dirty="0">
                <a:solidFill>
                  <a:schemeClr val="bg1">
                    <a:lumMod val="50000"/>
                  </a:schemeClr>
                </a:solidFill>
              </a:rPr>
              <a:t>6 países</a:t>
            </a:r>
            <a:endParaRPr lang="es-CL" sz="1400" dirty="0">
              <a:solidFill>
                <a:schemeClr val="bg1">
                  <a:lumMod val="50000"/>
                </a:schemeClr>
              </a:solidFill>
            </a:endParaRPr>
          </a:p>
        </p:txBody>
      </p:sp>
    </p:spTree>
    <p:extLst>
      <p:ext uri="{BB962C8B-B14F-4D97-AF65-F5344CB8AC3E}">
        <p14:creationId xmlns:p14="http://schemas.microsoft.com/office/powerpoint/2010/main" val="251487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15"/>
          <p:cNvSpPr txBox="1">
            <a:spLocks noGrp="1"/>
          </p:cNvSpPr>
          <p:nvPr>
            <p:ph type="sldNum" idx="12"/>
          </p:nvPr>
        </p:nvSpPr>
        <p:spPr>
          <a:xfrm>
            <a:off x="5730200" y="5893117"/>
            <a:ext cx="731600" cy="524800"/>
          </a:xfrm>
          <a:prstGeom prst="rect">
            <a:avLst/>
          </a:prstGeom>
        </p:spPr>
        <p:txBody>
          <a:bodyPr spcFirstLastPara="1" wrap="square" lIns="121894" tIns="121894" rIns="121894" bIns="121894" anchor="b" anchorCtr="0">
            <a:noAutofit/>
          </a:bodyPr>
          <a:lstStyle/>
          <a:p>
            <a:fld id="{00000000-1234-1234-1234-123412341234}" type="slidenum">
              <a:rPr lang="en">
                <a:solidFill>
                  <a:srgbClr val="CCCCCC"/>
                </a:solidFill>
              </a:rPr>
              <a:pPr/>
              <a:t>3</a:t>
            </a:fld>
            <a:endParaRPr dirty="0">
              <a:solidFill>
                <a:srgbClr val="CCCCCC"/>
              </a:solidFill>
            </a:endParaRPr>
          </a:p>
        </p:txBody>
      </p:sp>
      <p:pic>
        <p:nvPicPr>
          <p:cNvPr id="6" name="Picture 2" descr="5ft X 3ft Spain Country National Flags Indoor Outdoor 1 Pack W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192" y="3300761"/>
            <a:ext cx="1366787" cy="10036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Bandera De Chile 90x150 C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66" y="2798957"/>
            <a:ext cx="1435734" cy="199606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Bandera Paises Pringcor 3x5ft México Bandera Grande Mexi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771" y="2675345"/>
            <a:ext cx="1464695" cy="2291905"/>
          </a:xfrm>
          <a:prstGeom prst="rect">
            <a:avLst/>
          </a:prstGeom>
          <a:noFill/>
          <a:extLst>
            <a:ext uri="{909E8E84-426E-40DD-AFC4-6F175D3DCCD1}">
              <a14:hiddenFill xmlns:a14="http://schemas.microsoft.com/office/drawing/2010/main">
                <a:solidFill>
                  <a:srgbClr val="FFFFFF"/>
                </a:solidFill>
              </a14:hiddenFill>
            </a:ext>
          </a:extLst>
        </p:spPr>
      </p:pic>
      <p:sp>
        <p:nvSpPr>
          <p:cNvPr id="18" name="Título 1"/>
          <p:cNvSpPr txBox="1">
            <a:spLocks/>
          </p:cNvSpPr>
          <p:nvPr/>
        </p:nvSpPr>
        <p:spPr>
          <a:xfrm>
            <a:off x="725213" y="2175377"/>
            <a:ext cx="4360253" cy="9999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457200"/>
            <a:r>
              <a:rPr lang="es-MX" sz="2400" dirty="0">
                <a:ln w="3175" cmpd="sng">
                  <a:noFill/>
                </a:ln>
                <a:solidFill>
                  <a:srgbClr val="00B0F0"/>
                </a:solidFill>
                <a:highlight>
                  <a:srgbClr val="F3F3F3"/>
                </a:highlight>
                <a:latin typeface="Bahnschrift SemiCondensed" panose="020B0502040204020203" pitchFamily="34" charset="0"/>
                <a:ea typeface="Playfair Display"/>
                <a:cs typeface="Playfair Display"/>
              </a:rPr>
              <a:t>PAISES</a:t>
            </a:r>
          </a:p>
          <a:p>
            <a:pPr algn="ctr" defTabSz="457200"/>
            <a:r>
              <a:rPr lang="es-MX" sz="2400" dirty="0">
                <a:ln w="3175" cmpd="sng">
                  <a:noFill/>
                </a:ln>
                <a:solidFill>
                  <a:srgbClr val="00B0F0"/>
                </a:solidFill>
                <a:highlight>
                  <a:srgbClr val="F3F3F3"/>
                </a:highlight>
                <a:latin typeface="Bahnschrift SemiCondensed" panose="020B0502040204020203" pitchFamily="34" charset="0"/>
                <a:ea typeface="Playfair Display"/>
                <a:cs typeface="Playfair Display"/>
              </a:rPr>
              <a:t>COORDINADORES</a:t>
            </a:r>
            <a:endParaRPr lang="es-CL" sz="2400" dirty="0">
              <a:ln w="3175" cmpd="sng">
                <a:noFill/>
              </a:ln>
              <a:solidFill>
                <a:srgbClr val="00B0F0"/>
              </a:solidFill>
              <a:highlight>
                <a:srgbClr val="F3F3F3"/>
              </a:highlight>
              <a:latin typeface="Bahnschrift SemiCondensed" panose="020B0502040204020203" pitchFamily="34" charset="0"/>
              <a:ea typeface="Playfair Display"/>
              <a:cs typeface="Playfair Display"/>
            </a:endParaRPr>
          </a:p>
        </p:txBody>
      </p:sp>
      <p:pic>
        <p:nvPicPr>
          <p:cNvPr id="1026" name="Picture 2" descr="http://www.cumbrejudicial.org/images/stories/flexicontent/mediaman/l_logo_II_Preparatorio_Bolivia-1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7" y="0"/>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CUMBRE JUDICIAL IBEROAMERICANA (Parte 2) | Tribunal Supremo Popular de la  República de Cub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8066" y="102587"/>
            <a:ext cx="2934174" cy="1269726"/>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a:blip r:embed="rId8"/>
          <a:stretch>
            <a:fillRect/>
          </a:stretch>
        </p:blipFill>
        <p:spPr>
          <a:xfrm>
            <a:off x="10234168" y="3972359"/>
            <a:ext cx="1435734" cy="962353"/>
          </a:xfrm>
          <a:prstGeom prst="rect">
            <a:avLst/>
          </a:prstGeom>
        </p:spPr>
      </p:pic>
      <p:pic>
        <p:nvPicPr>
          <p:cNvPr id="20" name="Imagen 19"/>
          <p:cNvPicPr>
            <a:picLocks noChangeAspect="1"/>
          </p:cNvPicPr>
          <p:nvPr/>
        </p:nvPicPr>
        <p:blipFill>
          <a:blip r:embed="rId9"/>
          <a:stretch>
            <a:fillRect/>
          </a:stretch>
        </p:blipFill>
        <p:spPr>
          <a:xfrm>
            <a:off x="6539309" y="3947741"/>
            <a:ext cx="1435734" cy="927709"/>
          </a:xfrm>
          <a:prstGeom prst="rect">
            <a:avLst/>
          </a:prstGeom>
        </p:spPr>
      </p:pic>
      <p:pic>
        <p:nvPicPr>
          <p:cNvPr id="21" name="Imagen 20"/>
          <p:cNvPicPr>
            <a:picLocks noChangeAspect="1"/>
          </p:cNvPicPr>
          <p:nvPr/>
        </p:nvPicPr>
        <p:blipFill>
          <a:blip r:embed="rId10"/>
          <a:stretch>
            <a:fillRect/>
          </a:stretch>
        </p:blipFill>
        <p:spPr>
          <a:xfrm>
            <a:off x="6552274" y="2646421"/>
            <a:ext cx="1428750" cy="923160"/>
          </a:xfrm>
          <a:prstGeom prst="rect">
            <a:avLst/>
          </a:prstGeom>
        </p:spPr>
      </p:pic>
      <p:pic>
        <p:nvPicPr>
          <p:cNvPr id="22" name="Imagen 21"/>
          <p:cNvPicPr>
            <a:picLocks noChangeAspect="1"/>
          </p:cNvPicPr>
          <p:nvPr/>
        </p:nvPicPr>
        <p:blipFill>
          <a:blip r:embed="rId11"/>
          <a:stretch>
            <a:fillRect/>
          </a:stretch>
        </p:blipFill>
        <p:spPr>
          <a:xfrm>
            <a:off x="8337759" y="2675345"/>
            <a:ext cx="1539674" cy="905821"/>
          </a:xfrm>
          <a:prstGeom prst="rect">
            <a:avLst/>
          </a:prstGeom>
        </p:spPr>
      </p:pic>
      <p:pic>
        <p:nvPicPr>
          <p:cNvPr id="23" name="Imagen 22"/>
          <p:cNvPicPr>
            <a:picLocks noChangeAspect="1"/>
          </p:cNvPicPr>
          <p:nvPr/>
        </p:nvPicPr>
        <p:blipFill>
          <a:blip r:embed="rId12"/>
          <a:stretch>
            <a:fillRect/>
          </a:stretch>
        </p:blipFill>
        <p:spPr>
          <a:xfrm>
            <a:off x="10234168" y="2675345"/>
            <a:ext cx="1435734" cy="962353"/>
          </a:xfrm>
          <a:prstGeom prst="rect">
            <a:avLst/>
          </a:prstGeom>
        </p:spPr>
      </p:pic>
      <p:pic>
        <p:nvPicPr>
          <p:cNvPr id="24" name="Imagen 23"/>
          <p:cNvPicPr>
            <a:picLocks noChangeAspect="1"/>
          </p:cNvPicPr>
          <p:nvPr/>
        </p:nvPicPr>
        <p:blipFill>
          <a:blip r:embed="rId13"/>
          <a:stretch>
            <a:fillRect/>
          </a:stretch>
        </p:blipFill>
        <p:spPr>
          <a:xfrm>
            <a:off x="8395841" y="3948811"/>
            <a:ext cx="1435734" cy="925567"/>
          </a:xfrm>
          <a:prstGeom prst="rect">
            <a:avLst/>
          </a:prstGeom>
        </p:spPr>
      </p:pic>
      <p:pic>
        <p:nvPicPr>
          <p:cNvPr id="25" name="Imagen 24"/>
          <p:cNvPicPr>
            <a:picLocks noChangeAspect="1"/>
          </p:cNvPicPr>
          <p:nvPr/>
        </p:nvPicPr>
        <p:blipFill>
          <a:blip r:embed="rId14"/>
          <a:stretch>
            <a:fillRect/>
          </a:stretch>
        </p:blipFill>
        <p:spPr>
          <a:xfrm>
            <a:off x="7404425" y="5253610"/>
            <a:ext cx="1534389" cy="896722"/>
          </a:xfrm>
          <a:prstGeom prst="rect">
            <a:avLst/>
          </a:prstGeom>
        </p:spPr>
      </p:pic>
      <p:sp>
        <p:nvSpPr>
          <p:cNvPr id="26" name="Título 1"/>
          <p:cNvSpPr txBox="1">
            <a:spLocks/>
          </p:cNvSpPr>
          <p:nvPr/>
        </p:nvSpPr>
        <p:spPr>
          <a:xfrm>
            <a:off x="7079476" y="1438469"/>
            <a:ext cx="4360253" cy="99993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457200"/>
            <a:r>
              <a:rPr lang="es-MX" sz="2400" dirty="0">
                <a:ln w="3175" cmpd="sng">
                  <a:noFill/>
                </a:ln>
                <a:solidFill>
                  <a:srgbClr val="00B0F0"/>
                </a:solidFill>
                <a:highlight>
                  <a:srgbClr val="F3F3F3"/>
                </a:highlight>
                <a:latin typeface="Bahnschrift SemiCondensed" panose="020B0502040204020203" pitchFamily="34" charset="0"/>
                <a:ea typeface="Playfair Display"/>
                <a:cs typeface="Playfair Display"/>
              </a:rPr>
              <a:t>PAISES</a:t>
            </a:r>
          </a:p>
          <a:p>
            <a:pPr algn="ctr" defTabSz="457200"/>
            <a:r>
              <a:rPr lang="es-MX" sz="2400" dirty="0">
                <a:ln w="3175" cmpd="sng">
                  <a:noFill/>
                </a:ln>
                <a:solidFill>
                  <a:srgbClr val="00B0F0"/>
                </a:solidFill>
                <a:highlight>
                  <a:srgbClr val="F3F3F3"/>
                </a:highlight>
                <a:latin typeface="Bahnschrift SemiCondensed" panose="020B0502040204020203" pitchFamily="34" charset="0"/>
                <a:ea typeface="Playfair Display"/>
                <a:cs typeface="Playfair Display"/>
              </a:rPr>
              <a:t>INTEGRANTES GRUPO 1</a:t>
            </a:r>
            <a:endParaRPr lang="es-CL" sz="2400" dirty="0">
              <a:ln w="3175" cmpd="sng">
                <a:noFill/>
              </a:ln>
              <a:solidFill>
                <a:srgbClr val="00B0F0"/>
              </a:solidFill>
              <a:highlight>
                <a:srgbClr val="F3F3F3"/>
              </a:highlight>
              <a:latin typeface="Bahnschrift SemiCondensed" panose="020B0502040204020203" pitchFamily="34" charset="0"/>
              <a:ea typeface="Playfair Display"/>
              <a:cs typeface="Playfair Display"/>
            </a:endParaRPr>
          </a:p>
        </p:txBody>
      </p:sp>
      <p:sp>
        <p:nvSpPr>
          <p:cNvPr id="3" name="CuadroTexto 2"/>
          <p:cNvSpPr txBox="1"/>
          <p:nvPr/>
        </p:nvSpPr>
        <p:spPr>
          <a:xfrm>
            <a:off x="948018" y="4393839"/>
            <a:ext cx="593432" cy="307777"/>
          </a:xfrm>
          <a:prstGeom prst="rect">
            <a:avLst/>
          </a:prstGeom>
          <a:noFill/>
        </p:spPr>
        <p:txBody>
          <a:bodyPr wrap="none" rtlCol="0">
            <a:spAutoFit/>
          </a:bodyPr>
          <a:lstStyle/>
          <a:p>
            <a:r>
              <a:rPr lang="es-MX" sz="1400" dirty="0">
                <a:solidFill>
                  <a:schemeClr val="accent5">
                    <a:lumMod val="75000"/>
                  </a:schemeClr>
                </a:solidFill>
              </a:rPr>
              <a:t>Chile</a:t>
            </a:r>
            <a:endParaRPr lang="es-CL" sz="1400" dirty="0">
              <a:solidFill>
                <a:schemeClr val="accent5">
                  <a:lumMod val="75000"/>
                </a:schemeClr>
              </a:solidFill>
            </a:endParaRPr>
          </a:p>
        </p:txBody>
      </p:sp>
      <p:sp>
        <p:nvSpPr>
          <p:cNvPr id="27" name="CuadroTexto 26"/>
          <p:cNvSpPr txBox="1"/>
          <p:nvPr/>
        </p:nvSpPr>
        <p:spPr>
          <a:xfrm>
            <a:off x="2498135" y="4393837"/>
            <a:ext cx="792205" cy="307777"/>
          </a:xfrm>
          <a:prstGeom prst="rect">
            <a:avLst/>
          </a:prstGeom>
          <a:noFill/>
        </p:spPr>
        <p:txBody>
          <a:bodyPr wrap="none" rtlCol="0">
            <a:spAutoFit/>
          </a:bodyPr>
          <a:lstStyle/>
          <a:p>
            <a:r>
              <a:rPr lang="es-MX" sz="1400" dirty="0">
                <a:solidFill>
                  <a:schemeClr val="accent5">
                    <a:lumMod val="75000"/>
                  </a:schemeClr>
                </a:solidFill>
              </a:rPr>
              <a:t>España</a:t>
            </a:r>
            <a:endParaRPr lang="es-CL" sz="1400" dirty="0">
              <a:solidFill>
                <a:schemeClr val="accent5">
                  <a:lumMod val="75000"/>
                </a:schemeClr>
              </a:solidFill>
            </a:endParaRPr>
          </a:p>
        </p:txBody>
      </p:sp>
      <p:sp>
        <p:nvSpPr>
          <p:cNvPr id="28" name="CuadroTexto 27"/>
          <p:cNvSpPr txBox="1"/>
          <p:nvPr/>
        </p:nvSpPr>
        <p:spPr>
          <a:xfrm>
            <a:off x="3989968" y="4393837"/>
            <a:ext cx="752129" cy="307777"/>
          </a:xfrm>
          <a:prstGeom prst="rect">
            <a:avLst/>
          </a:prstGeom>
          <a:noFill/>
        </p:spPr>
        <p:txBody>
          <a:bodyPr wrap="none" rtlCol="0">
            <a:spAutoFit/>
          </a:bodyPr>
          <a:lstStyle/>
          <a:p>
            <a:r>
              <a:rPr lang="es-MX" sz="1400" dirty="0">
                <a:solidFill>
                  <a:schemeClr val="accent5">
                    <a:lumMod val="75000"/>
                  </a:schemeClr>
                </a:solidFill>
              </a:rPr>
              <a:t>México</a:t>
            </a:r>
            <a:endParaRPr lang="es-CL" sz="1400" dirty="0">
              <a:solidFill>
                <a:schemeClr val="accent5">
                  <a:lumMod val="75000"/>
                </a:schemeClr>
              </a:solidFill>
            </a:endParaRPr>
          </a:p>
        </p:txBody>
      </p:sp>
      <p:sp>
        <p:nvSpPr>
          <p:cNvPr id="29" name="CuadroTexto 28"/>
          <p:cNvSpPr txBox="1"/>
          <p:nvPr/>
        </p:nvSpPr>
        <p:spPr>
          <a:xfrm>
            <a:off x="6831419" y="3576616"/>
            <a:ext cx="851515" cy="307777"/>
          </a:xfrm>
          <a:prstGeom prst="rect">
            <a:avLst/>
          </a:prstGeom>
          <a:noFill/>
        </p:spPr>
        <p:txBody>
          <a:bodyPr wrap="none" rtlCol="0">
            <a:spAutoFit/>
          </a:bodyPr>
          <a:lstStyle/>
          <a:p>
            <a:r>
              <a:rPr lang="es-MX" sz="1400" dirty="0">
                <a:solidFill>
                  <a:schemeClr val="accent5">
                    <a:lumMod val="75000"/>
                  </a:schemeClr>
                </a:solidFill>
              </a:rPr>
              <a:t>Ecuador</a:t>
            </a:r>
            <a:endParaRPr lang="es-CL" sz="1400" dirty="0">
              <a:solidFill>
                <a:schemeClr val="accent5">
                  <a:lumMod val="75000"/>
                </a:schemeClr>
              </a:solidFill>
            </a:endParaRPr>
          </a:p>
        </p:txBody>
      </p:sp>
      <p:sp>
        <p:nvSpPr>
          <p:cNvPr id="30" name="CuadroTexto 29"/>
          <p:cNvSpPr txBox="1"/>
          <p:nvPr/>
        </p:nvSpPr>
        <p:spPr>
          <a:xfrm>
            <a:off x="10595206" y="4934712"/>
            <a:ext cx="713657" cy="307777"/>
          </a:xfrm>
          <a:prstGeom prst="rect">
            <a:avLst/>
          </a:prstGeom>
          <a:noFill/>
        </p:spPr>
        <p:txBody>
          <a:bodyPr wrap="none" rtlCol="0">
            <a:spAutoFit/>
          </a:bodyPr>
          <a:lstStyle/>
          <a:p>
            <a:r>
              <a:rPr lang="es-MX" sz="1400" dirty="0">
                <a:solidFill>
                  <a:schemeClr val="accent5">
                    <a:lumMod val="75000"/>
                  </a:schemeClr>
                </a:solidFill>
              </a:rPr>
              <a:t>Bolivia</a:t>
            </a:r>
            <a:endParaRPr lang="es-CL" sz="1400" dirty="0">
              <a:solidFill>
                <a:schemeClr val="accent5">
                  <a:lumMod val="75000"/>
                </a:schemeClr>
              </a:solidFill>
            </a:endParaRPr>
          </a:p>
        </p:txBody>
      </p:sp>
      <p:sp>
        <p:nvSpPr>
          <p:cNvPr id="31" name="CuadroTexto 30"/>
          <p:cNvSpPr txBox="1"/>
          <p:nvPr/>
        </p:nvSpPr>
        <p:spPr>
          <a:xfrm>
            <a:off x="7890131" y="6150332"/>
            <a:ext cx="562975" cy="307777"/>
          </a:xfrm>
          <a:prstGeom prst="rect">
            <a:avLst/>
          </a:prstGeom>
          <a:noFill/>
        </p:spPr>
        <p:txBody>
          <a:bodyPr wrap="none" rtlCol="0">
            <a:spAutoFit/>
          </a:bodyPr>
          <a:lstStyle/>
          <a:p>
            <a:r>
              <a:rPr lang="es-MX" sz="1400" dirty="0">
                <a:solidFill>
                  <a:schemeClr val="accent5">
                    <a:lumMod val="75000"/>
                  </a:schemeClr>
                </a:solidFill>
              </a:rPr>
              <a:t>Perú</a:t>
            </a:r>
            <a:endParaRPr lang="es-CL" sz="1400" dirty="0">
              <a:solidFill>
                <a:schemeClr val="accent5">
                  <a:lumMod val="75000"/>
                </a:schemeClr>
              </a:solidFill>
            </a:endParaRPr>
          </a:p>
        </p:txBody>
      </p:sp>
      <p:sp>
        <p:nvSpPr>
          <p:cNvPr id="32" name="CuadroTexto 31"/>
          <p:cNvSpPr txBox="1"/>
          <p:nvPr/>
        </p:nvSpPr>
        <p:spPr>
          <a:xfrm>
            <a:off x="10526277" y="3611171"/>
            <a:ext cx="1000595" cy="307777"/>
          </a:xfrm>
          <a:prstGeom prst="rect">
            <a:avLst/>
          </a:prstGeom>
          <a:noFill/>
        </p:spPr>
        <p:txBody>
          <a:bodyPr wrap="none" rtlCol="0">
            <a:spAutoFit/>
          </a:bodyPr>
          <a:lstStyle/>
          <a:p>
            <a:r>
              <a:rPr lang="es-MX" sz="1400" dirty="0">
                <a:solidFill>
                  <a:schemeClr val="accent5">
                    <a:lumMod val="75000"/>
                  </a:schemeClr>
                </a:solidFill>
              </a:rPr>
              <a:t>Nicaragua</a:t>
            </a:r>
            <a:endParaRPr lang="es-CL" sz="1400" dirty="0">
              <a:solidFill>
                <a:schemeClr val="accent5">
                  <a:lumMod val="75000"/>
                </a:schemeClr>
              </a:solidFill>
            </a:endParaRPr>
          </a:p>
        </p:txBody>
      </p:sp>
      <p:sp>
        <p:nvSpPr>
          <p:cNvPr id="33" name="CuadroTexto 32"/>
          <p:cNvSpPr txBox="1"/>
          <p:nvPr/>
        </p:nvSpPr>
        <p:spPr>
          <a:xfrm>
            <a:off x="6735894" y="4869608"/>
            <a:ext cx="1061509" cy="307777"/>
          </a:xfrm>
          <a:prstGeom prst="rect">
            <a:avLst/>
          </a:prstGeom>
          <a:noFill/>
        </p:spPr>
        <p:txBody>
          <a:bodyPr wrap="none" rtlCol="0">
            <a:spAutoFit/>
          </a:bodyPr>
          <a:lstStyle/>
          <a:p>
            <a:r>
              <a:rPr lang="es-MX" sz="1400" dirty="0">
                <a:solidFill>
                  <a:schemeClr val="accent5">
                    <a:lumMod val="75000"/>
                  </a:schemeClr>
                </a:solidFill>
              </a:rPr>
              <a:t>Costa Rica</a:t>
            </a:r>
            <a:endParaRPr lang="es-CL" sz="1400" dirty="0">
              <a:solidFill>
                <a:schemeClr val="accent5">
                  <a:lumMod val="75000"/>
                </a:schemeClr>
              </a:solidFill>
            </a:endParaRPr>
          </a:p>
        </p:txBody>
      </p:sp>
      <p:sp>
        <p:nvSpPr>
          <p:cNvPr id="34" name="CuadroTexto 33"/>
          <p:cNvSpPr txBox="1"/>
          <p:nvPr/>
        </p:nvSpPr>
        <p:spPr>
          <a:xfrm>
            <a:off x="8681838" y="4869607"/>
            <a:ext cx="950901" cy="307777"/>
          </a:xfrm>
          <a:prstGeom prst="rect">
            <a:avLst/>
          </a:prstGeom>
          <a:noFill/>
        </p:spPr>
        <p:txBody>
          <a:bodyPr wrap="none" rtlCol="0">
            <a:spAutoFit/>
          </a:bodyPr>
          <a:lstStyle/>
          <a:p>
            <a:r>
              <a:rPr lang="es-MX" sz="1400" dirty="0">
                <a:solidFill>
                  <a:schemeClr val="accent5">
                    <a:lumMod val="75000"/>
                  </a:schemeClr>
                </a:solidFill>
              </a:rPr>
              <a:t>Paraguay</a:t>
            </a:r>
            <a:endParaRPr lang="es-CL" sz="1400" dirty="0">
              <a:solidFill>
                <a:schemeClr val="accent5">
                  <a:lumMod val="75000"/>
                </a:schemeClr>
              </a:solidFill>
            </a:endParaRPr>
          </a:p>
        </p:txBody>
      </p:sp>
      <p:sp>
        <p:nvSpPr>
          <p:cNvPr id="35" name="CuadroTexto 34"/>
          <p:cNvSpPr txBox="1"/>
          <p:nvPr/>
        </p:nvSpPr>
        <p:spPr>
          <a:xfrm>
            <a:off x="8605409" y="3563341"/>
            <a:ext cx="1059906" cy="307777"/>
          </a:xfrm>
          <a:prstGeom prst="rect">
            <a:avLst/>
          </a:prstGeom>
          <a:noFill/>
        </p:spPr>
        <p:txBody>
          <a:bodyPr wrap="none" rtlCol="0">
            <a:spAutoFit/>
          </a:bodyPr>
          <a:lstStyle/>
          <a:p>
            <a:r>
              <a:rPr lang="es-MX" sz="1400" dirty="0">
                <a:solidFill>
                  <a:schemeClr val="accent5">
                    <a:lumMod val="75000"/>
                  </a:schemeClr>
                </a:solidFill>
              </a:rPr>
              <a:t>Guatemala</a:t>
            </a:r>
            <a:endParaRPr lang="es-CL" sz="1400" dirty="0">
              <a:solidFill>
                <a:schemeClr val="accent5">
                  <a:lumMod val="75000"/>
                </a:schemeClr>
              </a:solidFill>
            </a:endParaRPr>
          </a:p>
        </p:txBody>
      </p:sp>
      <p:pic>
        <p:nvPicPr>
          <p:cNvPr id="2050" name="Picture 2" descr="l Logo CPGyAJ medi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259603" y="5242023"/>
            <a:ext cx="1710638" cy="1175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59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0"/>
            <a:ext cx="4323367" cy="476251"/>
          </a:xfrm>
          <a:solidFill>
            <a:srgbClr val="76777A"/>
          </a:solidFill>
        </p:spPr>
        <p:txBody>
          <a:bodyPr>
            <a:noAutofit/>
          </a:bodyPr>
          <a:lstStyle/>
          <a:p>
            <a:r>
              <a:rPr lang="es-CL" sz="2667" dirty="0">
                <a:solidFill>
                  <a:schemeClr val="bg1"/>
                </a:solidFill>
              </a:rPr>
              <a:t>	</a:t>
            </a:r>
            <a:r>
              <a:rPr lang="es-CL" sz="2667" b="1" dirty="0">
                <a:solidFill>
                  <a:schemeClr val="bg1"/>
                </a:solidFill>
              </a:rPr>
              <a:t>RETIRO</a:t>
            </a:r>
            <a:endParaRPr lang="es-CL" sz="1400" b="1" dirty="0">
              <a:solidFill>
                <a:schemeClr val="bg1"/>
              </a:solidFill>
            </a:endParaRPr>
          </a:p>
        </p:txBody>
      </p:sp>
      <p:sp>
        <p:nvSpPr>
          <p:cNvPr id="3" name="2 Marcador de contenido"/>
          <p:cNvSpPr>
            <a:spLocks noGrp="1"/>
          </p:cNvSpPr>
          <p:nvPr>
            <p:ph idx="4294967295"/>
          </p:nvPr>
        </p:nvSpPr>
        <p:spPr>
          <a:xfrm>
            <a:off x="1246718" y="1123950"/>
            <a:ext cx="10417901" cy="5569412"/>
          </a:xfrm>
        </p:spPr>
        <p:txBody>
          <a:bodyPr>
            <a:normAutofit/>
          </a:bodyPr>
          <a:lstStyle/>
          <a:p>
            <a:pPr marL="201168" lvl="1" indent="0" algn="just">
              <a:lnSpc>
                <a:spcPct val="90000"/>
              </a:lnSpc>
              <a:buNone/>
            </a:pPr>
            <a:r>
              <a:rPr lang="es-CL" sz="2133" dirty="0">
                <a:solidFill>
                  <a:schemeClr val="tx1">
                    <a:lumMod val="65000"/>
                    <a:lumOff val="35000"/>
                  </a:schemeClr>
                </a:solidFill>
              </a:rPr>
              <a:t>Los motivos por los cuales procede el retiro en los distintos países son: </a:t>
            </a:r>
          </a:p>
          <a:p>
            <a:pPr lvl="1" algn="just">
              <a:lnSpc>
                <a:spcPct val="90000"/>
              </a:lnSpc>
            </a:pPr>
            <a:endParaRPr lang="es-CL" sz="2133" dirty="0">
              <a:solidFill>
                <a:prstClr val="black">
                  <a:lumMod val="65000"/>
                  <a:lumOff val="35000"/>
                </a:prstClr>
              </a:solidFill>
            </a:endParaRPr>
          </a:p>
          <a:p>
            <a:pPr marL="609585" lvl="1" indent="0" algn="just">
              <a:buNone/>
            </a:pPr>
            <a:r>
              <a:rPr lang="es-CL" sz="2133" dirty="0">
                <a:solidFill>
                  <a:prstClr val="black">
                    <a:lumMod val="65000"/>
                    <a:lumOff val="35000"/>
                  </a:prstClr>
                </a:solidFill>
              </a:rPr>
              <a:t> </a:t>
            </a: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solidFill>
                <a:prstClr val="black">
                  <a:lumMod val="65000"/>
                  <a:lumOff val="35000"/>
                </a:prstClr>
              </a:solidFill>
            </a:endParaRPr>
          </a:p>
          <a:p>
            <a:pPr marL="201168" lvl="1" indent="0" algn="just">
              <a:lnSpc>
                <a:spcPct val="90000"/>
              </a:lnSpc>
              <a:buNone/>
            </a:pPr>
            <a:r>
              <a:rPr lang="es-CL" sz="2800" b="1" dirty="0">
                <a:solidFill>
                  <a:schemeClr val="tx1">
                    <a:lumMod val="65000"/>
                    <a:lumOff val="35000"/>
                  </a:schemeClr>
                </a:solidFill>
              </a:rPr>
              <a:t>7</a:t>
            </a:r>
            <a:r>
              <a:rPr lang="es-CL" sz="2133" dirty="0">
                <a:solidFill>
                  <a:schemeClr val="tx1">
                    <a:lumMod val="65000"/>
                    <a:lumOff val="35000"/>
                  </a:schemeClr>
                </a:solidFill>
              </a:rPr>
              <a:t> países los jueces pueden optar a un incentivo económico por retiro voluntario, y en 3 a un sistema de pensiones alternativo</a:t>
            </a:r>
          </a:p>
          <a:p>
            <a:pPr lvl="1" algn="just">
              <a:lnSpc>
                <a:spcPct val="90000"/>
              </a:lnSpc>
            </a:pPr>
            <a:endParaRPr lang="es-CL" sz="2133" dirty="0">
              <a:solidFill>
                <a:schemeClr val="tx1">
                  <a:lumMod val="65000"/>
                  <a:lumOff val="35000"/>
                </a:schemeClr>
              </a:solidFill>
            </a:endParaRPr>
          </a:p>
          <a:p>
            <a:pPr marL="981075" lvl="1" indent="-781050" algn="just">
              <a:lnSpc>
                <a:spcPct val="90000"/>
              </a:lnSpc>
              <a:buNone/>
            </a:pPr>
            <a:r>
              <a:rPr lang="es-CL" sz="2800" b="1" dirty="0">
                <a:solidFill>
                  <a:schemeClr val="tx1">
                    <a:lumMod val="65000"/>
                    <a:lumOff val="35000"/>
                  </a:schemeClr>
                </a:solidFill>
              </a:rPr>
              <a:t>	5</a:t>
            </a:r>
            <a:r>
              <a:rPr lang="es-CL" sz="2133" dirty="0">
                <a:solidFill>
                  <a:schemeClr val="tx1">
                    <a:lumMod val="65000"/>
                    <a:lumOff val="35000"/>
                  </a:schemeClr>
                </a:solidFill>
              </a:rPr>
              <a:t> países los jueces </a:t>
            </a:r>
            <a:r>
              <a:rPr lang="es-CL" sz="2133" dirty="0">
                <a:solidFill>
                  <a:prstClr val="black">
                    <a:lumMod val="65000"/>
                    <a:lumOff val="35000"/>
                  </a:prstClr>
                </a:solidFill>
              </a:rPr>
              <a:t>retirados no pierden sus beneficios corporativos que tenían cuando ejercían el cargo</a:t>
            </a:r>
          </a:p>
          <a:p>
            <a:pPr lvl="1" algn="just">
              <a:lnSpc>
                <a:spcPct val="90000"/>
              </a:lnSpc>
            </a:pPr>
            <a:endParaRPr lang="es-CL" sz="2133" dirty="0">
              <a:solidFill>
                <a:prstClr val="black">
                  <a:lumMod val="65000"/>
                  <a:lumOff val="35000"/>
                </a:prstClr>
              </a:solidFill>
            </a:endParaRPr>
          </a:p>
          <a:p>
            <a:pPr lvl="1" algn="just">
              <a:lnSpc>
                <a:spcPct val="90000"/>
              </a:lnSpc>
            </a:pPr>
            <a:endParaRPr lang="es-CL" sz="2133" dirty="0"/>
          </a:p>
          <a:p>
            <a:pPr algn="just"/>
            <a:endParaRPr lang="es-CL" sz="2133" dirty="0"/>
          </a:p>
          <a:p>
            <a:pPr algn="just"/>
            <a:endParaRPr lang="es-CL" sz="2133" dirty="0"/>
          </a:p>
        </p:txBody>
      </p:sp>
      <p:graphicFrame>
        <p:nvGraphicFramePr>
          <p:cNvPr id="6" name="5 Tabla"/>
          <p:cNvGraphicFramePr>
            <a:graphicFrameLocks noGrp="1"/>
          </p:cNvGraphicFramePr>
          <p:nvPr>
            <p:extLst>
              <p:ext uri="{D42A27DB-BD31-4B8C-83A1-F6EECF244321}">
                <p14:modId xmlns:p14="http://schemas.microsoft.com/office/powerpoint/2010/main" val="2355106116"/>
              </p:ext>
            </p:extLst>
          </p:nvPr>
        </p:nvGraphicFramePr>
        <p:xfrm>
          <a:off x="3297455" y="1868076"/>
          <a:ext cx="3584364" cy="2219477"/>
        </p:xfrm>
        <a:graphic>
          <a:graphicData uri="http://schemas.openxmlformats.org/drawingml/2006/table">
            <a:tbl>
              <a:tblPr firstRow="1" bandRow="1">
                <a:tableStyleId>{073A0DAA-6AF3-43AB-8588-CEC1D06C72B9}</a:tableStyleId>
              </a:tblPr>
              <a:tblGrid>
                <a:gridCol w="2212340">
                  <a:extLst>
                    <a:ext uri="{9D8B030D-6E8A-4147-A177-3AD203B41FA5}">
                      <a16:colId xmlns:a16="http://schemas.microsoft.com/office/drawing/2014/main" val="20000"/>
                    </a:ext>
                  </a:extLst>
                </a:gridCol>
                <a:gridCol w="1372024">
                  <a:extLst>
                    <a:ext uri="{9D8B030D-6E8A-4147-A177-3AD203B41FA5}">
                      <a16:colId xmlns:a16="http://schemas.microsoft.com/office/drawing/2014/main" val="20001"/>
                    </a:ext>
                  </a:extLst>
                </a:gridCol>
              </a:tblGrid>
              <a:tr h="365760">
                <a:tc>
                  <a:txBody>
                    <a:bodyPr/>
                    <a:lstStyle/>
                    <a:p>
                      <a:r>
                        <a:rPr lang="es-CL" sz="1600" dirty="0">
                          <a:solidFill>
                            <a:schemeClr val="bg1"/>
                          </a:solidFill>
                        </a:rPr>
                        <a:t>Motivos</a:t>
                      </a:r>
                      <a:endParaRPr lang="es-MX" sz="1600" dirty="0">
                        <a:solidFill>
                          <a:schemeClr val="bg1"/>
                        </a:solidFill>
                      </a:endParaRPr>
                    </a:p>
                  </a:txBody>
                  <a:tcPr marL="121920" marR="121920" marT="60960" marB="60960">
                    <a:solidFill>
                      <a:srgbClr val="76777A"/>
                    </a:solidFill>
                  </a:tcPr>
                </a:tc>
                <a:tc>
                  <a:txBody>
                    <a:bodyPr/>
                    <a:lstStyle/>
                    <a:p>
                      <a:r>
                        <a:rPr lang="es-CL" sz="1600" dirty="0"/>
                        <a:t>N° países</a:t>
                      </a:r>
                      <a:endParaRPr lang="es-MX" sz="1600" dirty="0"/>
                    </a:p>
                  </a:txBody>
                  <a:tcPr marL="121920" marR="121920" marT="60960" marB="60960">
                    <a:solidFill>
                      <a:srgbClr val="76777A"/>
                    </a:solidFill>
                  </a:tcPr>
                </a:tc>
                <a:extLst>
                  <a:ext uri="{0D108BD9-81ED-4DB2-BD59-A6C34878D82A}">
                    <a16:rowId xmlns:a16="http://schemas.microsoft.com/office/drawing/2014/main" val="10000"/>
                  </a:ext>
                </a:extLst>
              </a:tr>
              <a:tr h="390677">
                <a:tc>
                  <a:txBody>
                    <a:bodyPr/>
                    <a:lstStyle/>
                    <a:p>
                      <a:r>
                        <a:rPr lang="es-CL" sz="1600" dirty="0">
                          <a:solidFill>
                            <a:schemeClr val="tx1">
                              <a:lumMod val="65000"/>
                              <a:lumOff val="35000"/>
                            </a:schemeClr>
                          </a:solidFill>
                        </a:rPr>
                        <a:t>Edad cumplida</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12</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1"/>
                  </a:ext>
                </a:extLst>
              </a:tr>
              <a:tr h="365760">
                <a:tc>
                  <a:txBody>
                    <a:bodyPr/>
                    <a:lstStyle/>
                    <a:p>
                      <a:r>
                        <a:rPr lang="es-CL" sz="1600" dirty="0">
                          <a:solidFill>
                            <a:schemeClr val="tx1">
                              <a:lumMod val="65000"/>
                              <a:lumOff val="35000"/>
                            </a:schemeClr>
                          </a:solidFill>
                        </a:rPr>
                        <a:t>Motivos disciplinarios</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12</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2"/>
                  </a:ext>
                </a:extLst>
              </a:tr>
              <a:tr h="365760">
                <a:tc>
                  <a:txBody>
                    <a:bodyPr/>
                    <a:lstStyle/>
                    <a:p>
                      <a:r>
                        <a:rPr lang="es-CL" sz="1600" dirty="0">
                          <a:solidFill>
                            <a:schemeClr val="tx1">
                              <a:lumMod val="65000"/>
                              <a:lumOff val="35000"/>
                            </a:schemeClr>
                          </a:solidFill>
                        </a:rPr>
                        <a:t>Salud</a:t>
                      </a:r>
                      <a:r>
                        <a:rPr lang="es-CL" sz="1600" baseline="0" dirty="0">
                          <a:solidFill>
                            <a:schemeClr val="tx1">
                              <a:lumMod val="65000"/>
                              <a:lumOff val="35000"/>
                            </a:schemeClr>
                          </a:solidFill>
                        </a:rPr>
                        <a:t> del funcionario</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11</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3"/>
                  </a:ext>
                </a:extLst>
              </a:tr>
              <a:tr h="365760">
                <a:tc>
                  <a:txBody>
                    <a:bodyPr/>
                    <a:lstStyle/>
                    <a:p>
                      <a:r>
                        <a:rPr lang="es-CL" sz="1600" dirty="0">
                          <a:solidFill>
                            <a:schemeClr val="tx1">
                              <a:lumMod val="65000"/>
                              <a:lumOff val="35000"/>
                            </a:schemeClr>
                          </a:solidFill>
                        </a:rPr>
                        <a:t>Años</a:t>
                      </a:r>
                      <a:r>
                        <a:rPr lang="es-CL" sz="1600" baseline="0" dirty="0">
                          <a:solidFill>
                            <a:schemeClr val="tx1">
                              <a:lumMod val="65000"/>
                              <a:lumOff val="35000"/>
                            </a:schemeClr>
                          </a:solidFill>
                        </a:rPr>
                        <a:t> de servicio</a:t>
                      </a:r>
                      <a:endParaRPr lang="es-MX" sz="1600" dirty="0">
                        <a:solidFill>
                          <a:schemeClr val="tx1">
                            <a:lumMod val="65000"/>
                            <a:lumOff val="35000"/>
                          </a:schemeClr>
                        </a:solidFill>
                      </a:endParaRPr>
                    </a:p>
                  </a:txBody>
                  <a:tcPr marL="121920" marR="121920" marT="60960" marB="60960" anchor="ctr"/>
                </a:tc>
                <a:tc>
                  <a:txBody>
                    <a:bodyPr/>
                    <a:lstStyle/>
                    <a:p>
                      <a:pPr algn="ctr"/>
                      <a:r>
                        <a:rPr lang="es-MX" sz="1600" dirty="0">
                          <a:solidFill>
                            <a:schemeClr val="tx1">
                              <a:lumMod val="65000"/>
                              <a:lumOff val="35000"/>
                            </a:schemeClr>
                          </a:solidFill>
                        </a:rPr>
                        <a:t>8</a:t>
                      </a:r>
                    </a:p>
                  </a:txBody>
                  <a:tcPr marL="121920" marR="121920" marT="60960" marB="60960" anchor="ctr"/>
                </a:tc>
                <a:extLst>
                  <a:ext uri="{0D108BD9-81ED-4DB2-BD59-A6C34878D82A}">
                    <a16:rowId xmlns:a16="http://schemas.microsoft.com/office/drawing/2014/main" val="10005"/>
                  </a:ext>
                </a:extLst>
              </a:tr>
              <a:tr h="365760">
                <a:tc>
                  <a:txBody>
                    <a:bodyPr/>
                    <a:lstStyle/>
                    <a:p>
                      <a:r>
                        <a:rPr lang="es-CL" sz="1600" dirty="0">
                          <a:solidFill>
                            <a:schemeClr val="tx1">
                              <a:lumMod val="65000"/>
                              <a:lumOff val="35000"/>
                            </a:schemeClr>
                          </a:solidFill>
                        </a:rPr>
                        <a:t>Buen servicio</a:t>
                      </a:r>
                      <a:endParaRPr lang="es-MX" sz="1600" dirty="0">
                        <a:solidFill>
                          <a:schemeClr val="tx1">
                            <a:lumMod val="65000"/>
                            <a:lumOff val="35000"/>
                          </a:schemeClr>
                        </a:solidFill>
                      </a:endParaRPr>
                    </a:p>
                  </a:txBody>
                  <a:tcPr marL="121920" marR="121920" marT="60960" marB="60960" anchor="ctr"/>
                </a:tc>
                <a:tc>
                  <a:txBody>
                    <a:bodyPr/>
                    <a:lstStyle/>
                    <a:p>
                      <a:pPr algn="ctr"/>
                      <a:r>
                        <a:rPr lang="es-CL" sz="1600" dirty="0">
                          <a:solidFill>
                            <a:schemeClr val="tx1">
                              <a:lumMod val="65000"/>
                              <a:lumOff val="35000"/>
                            </a:schemeClr>
                          </a:solidFill>
                        </a:rPr>
                        <a:t>3</a:t>
                      </a:r>
                      <a:endParaRPr lang="es-MX" sz="1600" dirty="0">
                        <a:solidFill>
                          <a:schemeClr val="tx1">
                            <a:lumMod val="65000"/>
                            <a:lumOff val="35000"/>
                          </a:schemeClr>
                        </a:solidFill>
                      </a:endParaRPr>
                    </a:p>
                  </a:txBody>
                  <a:tcPr marL="121920" marR="121920" marT="60960" marB="6096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20039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rotWithShape="1">
          <a:blip r:embed="rId2" cstate="print">
            <a:extLst>
              <a:ext uri="{28A0092B-C50C-407E-A947-70E740481C1C}">
                <a14:useLocalDpi xmlns:a14="http://schemas.microsoft.com/office/drawing/2010/main" val="0"/>
              </a:ext>
            </a:extLst>
          </a:blip>
          <a:srcRect l="19811" t="10206"/>
          <a:stretch/>
        </p:blipFill>
        <p:spPr>
          <a:xfrm>
            <a:off x="0" y="-11993"/>
            <a:ext cx="4582633" cy="6869993"/>
          </a:xfrm>
          <a:prstGeom prst="rect">
            <a:avLst/>
          </a:prstGeom>
        </p:spPr>
      </p:pic>
      <p:sp>
        <p:nvSpPr>
          <p:cNvPr id="7" name="CuadroTexto 6"/>
          <p:cNvSpPr txBox="1"/>
          <p:nvPr/>
        </p:nvSpPr>
        <p:spPr>
          <a:xfrm>
            <a:off x="5285679" y="1298913"/>
            <a:ext cx="5408341" cy="3539430"/>
          </a:xfrm>
          <a:prstGeom prst="rect">
            <a:avLst/>
          </a:prstGeom>
          <a:noFill/>
        </p:spPr>
        <p:txBody>
          <a:bodyPr wrap="square" rtlCol="0">
            <a:spAutoFit/>
          </a:bodyPr>
          <a:lstStyle/>
          <a:p>
            <a:r>
              <a:rPr lang="es-MX" sz="4000" dirty="0">
                <a:solidFill>
                  <a:schemeClr val="bg1">
                    <a:lumMod val="65000"/>
                  </a:schemeClr>
                </a:solidFill>
                <a:latin typeface="Impact" panose="020B0806030902050204" pitchFamily="34" charset="0"/>
              </a:rPr>
              <a:t>Recomendaciones de Buenas Prácticas de carrera judicial</a:t>
            </a:r>
          </a:p>
          <a:p>
            <a:endParaRPr lang="es-MX" sz="3200" dirty="0">
              <a:solidFill>
                <a:schemeClr val="bg2">
                  <a:lumMod val="75000"/>
                </a:schemeClr>
              </a:solidFill>
              <a:latin typeface="Impact" panose="020B0806030902050204" pitchFamily="34" charset="0"/>
            </a:endParaRPr>
          </a:p>
          <a:p>
            <a:r>
              <a:rPr lang="es-MX" sz="3200" dirty="0">
                <a:solidFill>
                  <a:schemeClr val="bg2">
                    <a:lumMod val="75000"/>
                  </a:schemeClr>
                </a:solidFill>
                <a:latin typeface="Impact" panose="020B0806030902050204" pitchFamily="34" charset="0"/>
              </a:rPr>
              <a:t>30 Reglas de </a:t>
            </a:r>
            <a:r>
              <a:rPr lang="es-MX" sz="3200" dirty="0" smtClean="0">
                <a:solidFill>
                  <a:schemeClr val="bg2">
                    <a:lumMod val="75000"/>
                  </a:schemeClr>
                </a:solidFill>
                <a:latin typeface="Impact" panose="020B0806030902050204" pitchFamily="34" charset="0"/>
              </a:rPr>
              <a:t>Lima</a:t>
            </a:r>
            <a:endParaRPr lang="es-CL" sz="3200" dirty="0">
              <a:solidFill>
                <a:schemeClr val="bg2">
                  <a:lumMod val="75000"/>
                </a:schemeClr>
              </a:solidFill>
              <a:latin typeface="Impact" panose="020B0806030902050204" pitchFamily="34" charset="0"/>
            </a:endParaRPr>
          </a:p>
          <a:p>
            <a:endParaRPr lang="es-CL" sz="4000" dirty="0">
              <a:solidFill>
                <a:schemeClr val="bg1">
                  <a:lumMod val="65000"/>
                </a:schemeClr>
              </a:solidFill>
              <a:latin typeface="Impact" panose="020B0806030902050204" pitchFamily="34" charset="0"/>
            </a:endParaRPr>
          </a:p>
        </p:txBody>
      </p:sp>
    </p:spTree>
    <p:extLst>
      <p:ext uri="{BB962C8B-B14F-4D97-AF65-F5344CB8AC3E}">
        <p14:creationId xmlns:p14="http://schemas.microsoft.com/office/powerpoint/2010/main" val="6554520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6012160" cy="837527"/>
            <a:chOff x="-30947" y="266444"/>
            <a:chExt cx="6012160" cy="837527"/>
          </a:xfrm>
        </p:grpSpPr>
        <p:sp>
          <p:nvSpPr>
            <p:cNvPr id="7" name="Rectángulo 6"/>
            <p:cNvSpPr/>
            <p:nvPr/>
          </p:nvSpPr>
          <p:spPr>
            <a:xfrm>
              <a:off x="0" y="582513"/>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5188087" cy="461665"/>
            </a:xfrm>
            <a:prstGeom prst="rect">
              <a:avLst/>
            </a:prstGeom>
            <a:noFill/>
          </p:spPr>
          <p:txBody>
            <a:bodyPr wrap="none" rtlCol="0">
              <a:spAutoFit/>
            </a:bodyPr>
            <a:lstStyle/>
            <a:p>
              <a:r>
                <a:rPr lang="es-MX" sz="2400" b="1" dirty="0">
                  <a:solidFill>
                    <a:schemeClr val="bg1"/>
                  </a:solidFill>
                </a:rPr>
                <a:t>SELECCIÓN INICIAL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accent6">
                    <a:lumMod val="75000"/>
                  </a:schemeClr>
                </a:solidFill>
              </a:rPr>
              <a:t>LOS PODERES JUDICIALES IBEROAMERICANOS PROCURARÁN:</a:t>
            </a:r>
            <a:endParaRPr lang="es-CL" b="1" dirty="0">
              <a:solidFill>
                <a:schemeClr val="accent6">
                  <a:lumMod val="75000"/>
                </a:schemeClr>
              </a:solidFill>
            </a:endParaRPr>
          </a:p>
        </p:txBody>
      </p:sp>
      <p:sp>
        <p:nvSpPr>
          <p:cNvPr id="10" name="Rectángulo 9"/>
          <p:cNvSpPr/>
          <p:nvPr/>
        </p:nvSpPr>
        <p:spPr>
          <a:xfrm>
            <a:off x="735980" y="1666710"/>
            <a:ext cx="11456020" cy="13827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1. </a:t>
            </a:r>
            <a:r>
              <a:rPr lang="es-ES" dirty="0">
                <a:solidFill>
                  <a:schemeClr val="accent6">
                    <a:lumMod val="75000"/>
                  </a:schemeClr>
                </a:solidFill>
              </a:rPr>
              <a:t>Que el proceso de selección de jueces y juezas se encuentre regulado por una ley de alto rango relativa al Poder Judicial, que requiera un proceso legislativo reforzado de reforma con objeto de dar la máxima estabilidad al sistema en aras de preservar la independencia judicial.</a:t>
            </a:r>
            <a:endParaRPr lang="es-CL" dirty="0">
              <a:solidFill>
                <a:schemeClr val="accent6">
                  <a:lumMod val="75000"/>
                </a:schemeClr>
              </a:solidFill>
            </a:endParaRPr>
          </a:p>
        </p:txBody>
      </p:sp>
      <p:sp>
        <p:nvSpPr>
          <p:cNvPr id="13" name="Rectángulo 12"/>
          <p:cNvSpPr/>
          <p:nvPr/>
        </p:nvSpPr>
        <p:spPr>
          <a:xfrm>
            <a:off x="-30947" y="3442282"/>
            <a:ext cx="11456020" cy="1382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2. </a:t>
            </a:r>
            <a:r>
              <a:rPr lang="es-ES" dirty="0">
                <a:solidFill>
                  <a:schemeClr val="accent6">
                    <a:lumMod val="75000"/>
                  </a:schemeClr>
                </a:solidFill>
              </a:rPr>
              <a:t>Que el proceso selectivo sea gestionado por un órgano coordinador a nivel nacional, federal o regional, según corresponda, que garantice una uniformidad de criterios objetivos de acceso a la carrera judicial en todo el territorio nacional, que sea independiente de los poderes Legislativo y Ejecutivo, y esté regulado por una norma con las mismas características que las señaladas para el proceso selectivo en el punto anterior.</a:t>
            </a:r>
            <a:endParaRPr lang="es-CL" dirty="0">
              <a:solidFill>
                <a:schemeClr val="accent6">
                  <a:lumMod val="75000"/>
                </a:schemeClr>
              </a:solidFill>
            </a:endParaRPr>
          </a:p>
        </p:txBody>
      </p:sp>
      <p:sp>
        <p:nvSpPr>
          <p:cNvPr id="14" name="Rectángulo 13"/>
          <p:cNvSpPr/>
          <p:nvPr/>
        </p:nvSpPr>
        <p:spPr>
          <a:xfrm>
            <a:off x="735980" y="5452947"/>
            <a:ext cx="11456020" cy="138275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3. </a:t>
            </a:r>
            <a:r>
              <a:rPr lang="es-ES" dirty="0">
                <a:solidFill>
                  <a:schemeClr val="bg1"/>
                </a:solidFill>
              </a:rPr>
              <a:t>Que </a:t>
            </a:r>
            <a:r>
              <a:rPr lang="es-ES" dirty="0"/>
              <a:t>las convocatorias tengan una periodicidad adecuada a las necesidades de cobertura de las plazas judiciales vacantes con la finalidad de evitar el desempeño provisional de cargos judiciales.</a:t>
            </a:r>
            <a:endParaRPr lang="es-CL" dirty="0"/>
          </a:p>
        </p:txBody>
      </p:sp>
    </p:spTree>
    <p:extLst>
      <p:ext uri="{BB962C8B-B14F-4D97-AF65-F5344CB8AC3E}">
        <p14:creationId xmlns:p14="http://schemas.microsoft.com/office/powerpoint/2010/main" val="289069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6012160" cy="837527"/>
            <a:chOff x="-30947" y="266444"/>
            <a:chExt cx="6012160" cy="837527"/>
          </a:xfrm>
        </p:grpSpPr>
        <p:sp>
          <p:nvSpPr>
            <p:cNvPr id="7" name="Rectángulo 6"/>
            <p:cNvSpPr/>
            <p:nvPr/>
          </p:nvSpPr>
          <p:spPr>
            <a:xfrm>
              <a:off x="0" y="582513"/>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5188087" cy="461665"/>
            </a:xfrm>
            <a:prstGeom prst="rect">
              <a:avLst/>
            </a:prstGeom>
            <a:noFill/>
          </p:spPr>
          <p:txBody>
            <a:bodyPr wrap="none" rtlCol="0">
              <a:spAutoFit/>
            </a:bodyPr>
            <a:lstStyle/>
            <a:p>
              <a:r>
                <a:rPr lang="es-MX" sz="2400" b="1" dirty="0">
                  <a:solidFill>
                    <a:schemeClr val="bg1"/>
                  </a:solidFill>
                </a:rPr>
                <a:t>SELECCIÓN INICIAL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accent6">
                    <a:lumMod val="75000"/>
                  </a:schemeClr>
                </a:solidFill>
              </a:rPr>
              <a:t>LOS PODERES JUDICIALES IBEROAMERICANOS PROCURARÁN:</a:t>
            </a:r>
            <a:endParaRPr lang="es-CL" b="1" dirty="0">
              <a:solidFill>
                <a:schemeClr val="accent6">
                  <a:lumMod val="75000"/>
                </a:schemeClr>
              </a:solidFill>
            </a:endParaRPr>
          </a:p>
        </p:txBody>
      </p:sp>
      <p:sp>
        <p:nvSpPr>
          <p:cNvPr id="10" name="Rectángulo 9"/>
          <p:cNvSpPr/>
          <p:nvPr/>
        </p:nvSpPr>
        <p:spPr>
          <a:xfrm>
            <a:off x="735980" y="5475249"/>
            <a:ext cx="11456020" cy="13827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6. </a:t>
            </a:r>
            <a:r>
              <a:rPr lang="es-ES" dirty="0">
                <a:solidFill>
                  <a:schemeClr val="accent6">
                    <a:lumMod val="75000"/>
                  </a:schemeClr>
                </a:solidFill>
              </a:rPr>
              <a:t>Que el proceso selectivo se articule a través de pruebas (orales, escritas o de </a:t>
            </a:r>
            <a:r>
              <a:rPr lang="es-ES" dirty="0" err="1">
                <a:solidFill>
                  <a:schemeClr val="accent6">
                    <a:lumMod val="75000"/>
                  </a:schemeClr>
                </a:solidFill>
              </a:rPr>
              <a:t>baremación</a:t>
            </a:r>
            <a:r>
              <a:rPr lang="es-ES" dirty="0">
                <a:solidFill>
                  <a:schemeClr val="accent6">
                    <a:lumMod val="75000"/>
                  </a:schemeClr>
                </a:solidFill>
              </a:rPr>
              <a:t>) públicas y objetivas, basadas en los requisitos de mérito, capacidad y no discriminación, que se encuentren legalmente reguladas en norma legal detallada, firme y previa a la convocatoria del proceso selectivo.</a:t>
            </a:r>
            <a:endParaRPr lang="es-CL" dirty="0">
              <a:solidFill>
                <a:schemeClr val="accent6">
                  <a:lumMod val="75000"/>
                </a:schemeClr>
              </a:solidFill>
            </a:endParaRPr>
          </a:p>
        </p:txBody>
      </p:sp>
      <p:sp>
        <p:nvSpPr>
          <p:cNvPr id="13" name="Rectángulo 12"/>
          <p:cNvSpPr/>
          <p:nvPr/>
        </p:nvSpPr>
        <p:spPr>
          <a:xfrm>
            <a:off x="0" y="3410052"/>
            <a:ext cx="11456020" cy="1382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5. </a:t>
            </a:r>
            <a:r>
              <a:rPr lang="es-ES" dirty="0">
                <a:solidFill>
                  <a:schemeClr val="accent6">
                    <a:lumMod val="75000"/>
                  </a:schemeClr>
                </a:solidFill>
              </a:rPr>
              <a:t>Que los requisitos personales exigidos a los y las aspirantes para acceder a la carrera judicial sean objetivos y se encuentren legalmente predeterminados con anterioridad a la convocatoria del proceso selectivo.</a:t>
            </a:r>
            <a:endParaRPr lang="es-CL" dirty="0">
              <a:solidFill>
                <a:schemeClr val="accent6">
                  <a:lumMod val="75000"/>
                </a:schemeClr>
              </a:solidFill>
            </a:endParaRPr>
          </a:p>
        </p:txBody>
      </p:sp>
      <p:sp>
        <p:nvSpPr>
          <p:cNvPr id="14" name="Rectángulo 13"/>
          <p:cNvSpPr/>
          <p:nvPr/>
        </p:nvSpPr>
        <p:spPr>
          <a:xfrm>
            <a:off x="735980" y="1565636"/>
            <a:ext cx="11456020" cy="138275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4. </a:t>
            </a:r>
            <a:r>
              <a:rPr lang="es-ES" dirty="0"/>
              <a:t>Que la actuación del órgano encargado de determinar las plazas de nuevo ingreso a ofrecer obedezca a criterios objetivos y preestablecidos para determinar el número de puestos ofertados.</a:t>
            </a:r>
            <a:endParaRPr lang="es-CL" dirty="0"/>
          </a:p>
        </p:txBody>
      </p:sp>
    </p:spTree>
    <p:extLst>
      <p:ext uri="{BB962C8B-B14F-4D97-AF65-F5344CB8AC3E}">
        <p14:creationId xmlns:p14="http://schemas.microsoft.com/office/powerpoint/2010/main" val="629703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6012160" cy="837527"/>
            <a:chOff x="-30947" y="266444"/>
            <a:chExt cx="6012160" cy="837527"/>
          </a:xfrm>
        </p:grpSpPr>
        <p:sp>
          <p:nvSpPr>
            <p:cNvPr id="7" name="Rectángulo 6"/>
            <p:cNvSpPr/>
            <p:nvPr/>
          </p:nvSpPr>
          <p:spPr>
            <a:xfrm>
              <a:off x="0" y="582513"/>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5188087" cy="461665"/>
            </a:xfrm>
            <a:prstGeom prst="rect">
              <a:avLst/>
            </a:prstGeom>
            <a:noFill/>
          </p:spPr>
          <p:txBody>
            <a:bodyPr wrap="none" rtlCol="0">
              <a:spAutoFit/>
            </a:bodyPr>
            <a:lstStyle/>
            <a:p>
              <a:r>
                <a:rPr lang="es-MX" sz="2400" b="1" dirty="0">
                  <a:solidFill>
                    <a:schemeClr val="bg1"/>
                  </a:solidFill>
                </a:rPr>
                <a:t>SELECCIÓN INICIAL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accent6">
                    <a:lumMod val="75000"/>
                  </a:schemeClr>
                </a:solidFill>
              </a:rPr>
              <a:t>LOS PODERES JUDICIALES IBEROAMERICANOS PROCURARÁN:</a:t>
            </a:r>
            <a:endParaRPr lang="es-CL" b="1" dirty="0">
              <a:solidFill>
                <a:schemeClr val="accent6">
                  <a:lumMod val="75000"/>
                </a:schemeClr>
              </a:solidFill>
            </a:endParaRPr>
          </a:p>
        </p:txBody>
      </p:sp>
      <p:sp>
        <p:nvSpPr>
          <p:cNvPr id="10" name="Rectángulo 9"/>
          <p:cNvSpPr/>
          <p:nvPr/>
        </p:nvSpPr>
        <p:spPr>
          <a:xfrm>
            <a:off x="735980" y="5475249"/>
            <a:ext cx="11456020" cy="13827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9. </a:t>
            </a:r>
            <a:r>
              <a:rPr lang="es-ES" dirty="0">
                <a:solidFill>
                  <a:schemeClr val="accent6">
                    <a:lumMod val="75000"/>
                  </a:schemeClr>
                </a:solidFill>
              </a:rPr>
              <a:t>Una formación inicial previa y complementaria como parte del proceso selectivo, que se encuentre legalmente regulada y gestionada por un órgano dependiente del Poder Judicial.</a:t>
            </a:r>
            <a:endParaRPr lang="es-CL" dirty="0">
              <a:solidFill>
                <a:schemeClr val="accent6">
                  <a:lumMod val="75000"/>
                </a:schemeClr>
              </a:solidFill>
            </a:endParaRPr>
          </a:p>
        </p:txBody>
      </p:sp>
      <p:sp>
        <p:nvSpPr>
          <p:cNvPr id="13" name="Rectángulo 12"/>
          <p:cNvSpPr/>
          <p:nvPr/>
        </p:nvSpPr>
        <p:spPr>
          <a:xfrm>
            <a:off x="735980" y="1614645"/>
            <a:ext cx="11456020" cy="1382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7. </a:t>
            </a:r>
            <a:r>
              <a:rPr lang="es-ES" dirty="0">
                <a:solidFill>
                  <a:schemeClr val="accent6">
                    <a:lumMod val="75000"/>
                  </a:schemeClr>
                </a:solidFill>
              </a:rPr>
              <a:t>Que el órgano encargado de evaluar las pruebas sea un órgano independiente de los poderes Legislativo y Ejecutivo compuesto mayoritariamente por miembros del Poder Judicial, procurándose que la composición sea paritaria.</a:t>
            </a:r>
            <a:endParaRPr lang="es-CL" dirty="0">
              <a:solidFill>
                <a:schemeClr val="accent6">
                  <a:lumMod val="75000"/>
                </a:schemeClr>
              </a:solidFill>
            </a:endParaRPr>
          </a:p>
        </p:txBody>
      </p:sp>
      <p:sp>
        <p:nvSpPr>
          <p:cNvPr id="14" name="Rectángulo 13"/>
          <p:cNvSpPr/>
          <p:nvPr/>
        </p:nvSpPr>
        <p:spPr>
          <a:xfrm>
            <a:off x="0" y="3338152"/>
            <a:ext cx="11456020" cy="138275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8. </a:t>
            </a:r>
            <a:r>
              <a:rPr lang="es-ES" dirty="0"/>
              <a:t>Que el proceso selectivo se encuentre sometido a los principios de publicidad y transparencia, debiendo utilizarse sistemas que permitan el conocimiento público de la forma de selección de los miembros de la carrera judicial.</a:t>
            </a:r>
            <a:endParaRPr lang="es-CL" dirty="0"/>
          </a:p>
        </p:txBody>
      </p:sp>
    </p:spTree>
    <p:extLst>
      <p:ext uri="{BB962C8B-B14F-4D97-AF65-F5344CB8AC3E}">
        <p14:creationId xmlns:p14="http://schemas.microsoft.com/office/powerpoint/2010/main" val="2746929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6012160" cy="837527"/>
            <a:chOff x="-30947" y="266444"/>
            <a:chExt cx="6012160" cy="837527"/>
          </a:xfrm>
        </p:grpSpPr>
        <p:sp>
          <p:nvSpPr>
            <p:cNvPr id="7" name="Rectángulo 6"/>
            <p:cNvSpPr/>
            <p:nvPr/>
          </p:nvSpPr>
          <p:spPr>
            <a:xfrm>
              <a:off x="0" y="582513"/>
              <a:ext cx="5800484" cy="52145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5188087" cy="461665"/>
            </a:xfrm>
            <a:prstGeom prst="rect">
              <a:avLst/>
            </a:prstGeom>
            <a:noFill/>
          </p:spPr>
          <p:txBody>
            <a:bodyPr wrap="none" rtlCol="0">
              <a:spAutoFit/>
            </a:bodyPr>
            <a:lstStyle/>
            <a:p>
              <a:r>
                <a:rPr lang="es-MX" sz="2400" b="1" dirty="0">
                  <a:solidFill>
                    <a:schemeClr val="bg1"/>
                  </a:solidFill>
                </a:rPr>
                <a:t>SELECCIÓN INICIAL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accent6">
                    <a:lumMod val="75000"/>
                  </a:schemeClr>
                </a:solidFill>
              </a:rPr>
              <a:t>LOS PODERES JUDICIALES IBEROAMERICANOS PROCURARÁN:</a:t>
            </a:r>
            <a:endParaRPr lang="es-CL" b="1" dirty="0">
              <a:solidFill>
                <a:schemeClr val="accent6">
                  <a:lumMod val="75000"/>
                </a:schemeClr>
              </a:solidFill>
            </a:endParaRPr>
          </a:p>
        </p:txBody>
      </p:sp>
      <p:sp>
        <p:nvSpPr>
          <p:cNvPr id="10" name="Rectángulo 9"/>
          <p:cNvSpPr/>
          <p:nvPr/>
        </p:nvSpPr>
        <p:spPr>
          <a:xfrm>
            <a:off x="735980" y="1666710"/>
            <a:ext cx="11456020" cy="138275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10. </a:t>
            </a:r>
            <a:r>
              <a:rPr lang="es-ES" dirty="0">
                <a:solidFill>
                  <a:schemeClr val="accent6">
                    <a:lumMod val="75000"/>
                  </a:schemeClr>
                </a:solidFill>
              </a:rPr>
              <a:t>Establecer un sistema que permita a las personas aspirantes impugnar los resultados obtenidos dentro del proceso de selección y obtener una respuesta motivada.</a:t>
            </a:r>
            <a:endParaRPr lang="es-CL" dirty="0">
              <a:solidFill>
                <a:schemeClr val="accent6">
                  <a:lumMod val="75000"/>
                </a:schemeClr>
              </a:solidFill>
            </a:endParaRPr>
          </a:p>
        </p:txBody>
      </p:sp>
      <p:sp>
        <p:nvSpPr>
          <p:cNvPr id="13" name="Rectángulo 12"/>
          <p:cNvSpPr/>
          <p:nvPr/>
        </p:nvSpPr>
        <p:spPr>
          <a:xfrm>
            <a:off x="0" y="3612200"/>
            <a:ext cx="11456020" cy="13827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accent6">
                    <a:lumMod val="75000"/>
                  </a:schemeClr>
                </a:solidFill>
              </a:rPr>
              <a:t>11. </a:t>
            </a:r>
            <a:r>
              <a:rPr lang="es-ES" dirty="0">
                <a:solidFill>
                  <a:schemeClr val="accent6">
                    <a:lumMod val="75000"/>
                  </a:schemeClr>
                </a:solidFill>
              </a:rPr>
              <a:t>Que el resultado del proceso selectivo vincule al órgano encargado del nombramiento.</a:t>
            </a:r>
            <a:endParaRPr lang="es-CL" dirty="0">
              <a:solidFill>
                <a:schemeClr val="accent6">
                  <a:lumMod val="75000"/>
                </a:schemeClr>
              </a:solidFill>
            </a:endParaRPr>
          </a:p>
        </p:txBody>
      </p:sp>
      <p:sp>
        <p:nvSpPr>
          <p:cNvPr id="14" name="Rectángulo 13"/>
          <p:cNvSpPr/>
          <p:nvPr/>
        </p:nvSpPr>
        <p:spPr>
          <a:xfrm>
            <a:off x="735980" y="5475249"/>
            <a:ext cx="11456020" cy="1382751"/>
          </a:xfrm>
          <a:prstGeom prst="rect">
            <a:avLst/>
          </a:prstGeom>
          <a:solidFill>
            <a:srgbClr val="33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12. </a:t>
            </a:r>
            <a:r>
              <a:rPr lang="es-ES" dirty="0"/>
              <a:t>Incorporar sistemas informáticos en los procesos de selección inicial, especialmente en la convocatoria, postulación, entrega de resultados evaluativos, impugnación y publicidad, con el objetivo de resguardar la transparencia e igualdad de oportunidades del proceso. </a:t>
            </a:r>
            <a:endParaRPr lang="es-CL" dirty="0"/>
          </a:p>
        </p:txBody>
      </p:sp>
    </p:spTree>
    <p:extLst>
      <p:ext uri="{BB962C8B-B14F-4D97-AF65-F5344CB8AC3E}">
        <p14:creationId xmlns:p14="http://schemas.microsoft.com/office/powerpoint/2010/main" val="3462266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71362"/>
            <a:ext cx="6623824" cy="521458"/>
          </a:xfrm>
          <a:prstGeom prst="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159960" y="571362"/>
            <a:ext cx="6133171" cy="461665"/>
          </a:xfrm>
          <a:prstGeom prst="rect">
            <a:avLst/>
          </a:prstGeom>
          <a:solidFill>
            <a:srgbClr val="CC6600"/>
          </a:solidFill>
        </p:spPr>
        <p:txBody>
          <a:bodyPr wrap="square" rtlCol="0">
            <a:spAutoFit/>
          </a:bodyPr>
          <a:lstStyle/>
          <a:p>
            <a:r>
              <a:rPr lang="es-MX" sz="2400" b="1" dirty="0">
                <a:solidFill>
                  <a:schemeClr val="bg1"/>
                </a:solidFill>
              </a:rPr>
              <a:t>CONDICIONES LABORALES Y FLEXIBILIDAD</a:t>
            </a:r>
            <a:endParaRPr lang="es-CL" sz="2400" b="1" dirty="0">
              <a:solidFill>
                <a:schemeClr val="bg1"/>
              </a:solidFill>
            </a:endParaRPr>
          </a:p>
        </p:txBody>
      </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rgbClr val="CC6600"/>
                </a:solidFill>
              </a:rPr>
              <a:t>LOS PODERES JUDICIALES IBEROAMERICANOS PROCURARÁN:</a:t>
            </a:r>
            <a:endParaRPr lang="es-CL" b="1" dirty="0">
              <a:solidFill>
                <a:srgbClr val="CC6600"/>
              </a:solidFill>
            </a:endParaRPr>
          </a:p>
        </p:txBody>
      </p:sp>
      <p:sp>
        <p:nvSpPr>
          <p:cNvPr id="10" name="Rectángulo 9"/>
          <p:cNvSpPr/>
          <p:nvPr/>
        </p:nvSpPr>
        <p:spPr>
          <a:xfrm>
            <a:off x="735980" y="1337945"/>
            <a:ext cx="11456020" cy="1192777"/>
          </a:xfrm>
          <a:prstGeom prst="rect">
            <a:avLst/>
          </a:prstGeom>
          <a:solidFill>
            <a:srgbClr val="FFE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rgbClr val="CC6600"/>
                </a:solidFill>
              </a:rPr>
              <a:t>13. </a:t>
            </a:r>
            <a:r>
              <a:rPr lang="es-ES" dirty="0">
                <a:solidFill>
                  <a:srgbClr val="CC6600"/>
                </a:solidFill>
              </a:rPr>
              <a:t>Que los países desarrollen mecanismos de flexibilidad laboral y trabajo telemático, en la medida que la actividad lo permita, y se encuentren adecuadamente regulados.</a:t>
            </a:r>
            <a:endParaRPr lang="es-CL" dirty="0">
              <a:solidFill>
                <a:srgbClr val="CC6600"/>
              </a:solidFill>
            </a:endParaRPr>
          </a:p>
        </p:txBody>
      </p:sp>
      <p:sp>
        <p:nvSpPr>
          <p:cNvPr id="13" name="Rectángulo 12"/>
          <p:cNvSpPr/>
          <p:nvPr/>
        </p:nvSpPr>
        <p:spPr>
          <a:xfrm>
            <a:off x="-30947" y="2693031"/>
            <a:ext cx="11456020" cy="1382751"/>
          </a:xfrm>
          <a:prstGeom prst="rect">
            <a:avLst/>
          </a:prstGeom>
          <a:solidFill>
            <a:srgbClr val="FF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rgbClr val="CC6600"/>
                </a:solidFill>
              </a:rPr>
              <a:t>14. </a:t>
            </a:r>
            <a:r>
              <a:rPr lang="es-ES" dirty="0">
                <a:solidFill>
                  <a:srgbClr val="CC6600"/>
                </a:solidFill>
              </a:rPr>
              <a:t>Que los países desarrollen e implementen políticas de protección a la calidad de vida, salud mental y seguridad de los jueces y juezas en materia de clima laboral, de la conciliación de la vida familiar con la laboral, gestión de riesgos psicosociales, erradicación del acoso laboral, sexual y la violencia de género.</a:t>
            </a:r>
            <a:endParaRPr lang="es-CL" dirty="0">
              <a:solidFill>
                <a:srgbClr val="CC6600"/>
              </a:solidFill>
            </a:endParaRPr>
          </a:p>
        </p:txBody>
      </p:sp>
      <p:sp>
        <p:nvSpPr>
          <p:cNvPr id="14" name="Rectángulo 13"/>
          <p:cNvSpPr/>
          <p:nvPr/>
        </p:nvSpPr>
        <p:spPr>
          <a:xfrm>
            <a:off x="0" y="5675993"/>
            <a:ext cx="11456020" cy="1182007"/>
          </a:xfrm>
          <a:prstGeom prst="rect">
            <a:avLst/>
          </a:prstGeom>
          <a:solidFill>
            <a:srgbClr val="E2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16. </a:t>
            </a:r>
            <a:r>
              <a:rPr lang="es-ES" dirty="0"/>
              <a:t>Que los países desarrollen e implementen sistemas de bienestar orientados a mejorar las condiciones para acceder a beneficios de salud, seguros colectivos, convenios, entre otros. </a:t>
            </a:r>
            <a:endParaRPr lang="es-CL" dirty="0"/>
          </a:p>
        </p:txBody>
      </p:sp>
      <p:sp>
        <p:nvSpPr>
          <p:cNvPr id="11" name="Rectángulo 10"/>
          <p:cNvSpPr/>
          <p:nvPr/>
        </p:nvSpPr>
        <p:spPr>
          <a:xfrm>
            <a:off x="735980" y="4319234"/>
            <a:ext cx="11456020" cy="1113284"/>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rgbClr val="CC6600"/>
                </a:solidFill>
              </a:rPr>
              <a:t>15. </a:t>
            </a:r>
            <a:r>
              <a:rPr lang="es-ES" dirty="0">
                <a:solidFill>
                  <a:srgbClr val="CC6600"/>
                </a:solidFill>
              </a:rPr>
              <a:t>Que los sistemas de seguridad social de los miembros del Poder Judicial introduzcan mecanismos que permitan mejorar condiciones de retiro dignas acordes a las funciones que desempeñan.</a:t>
            </a:r>
            <a:endParaRPr lang="es-CL" dirty="0">
              <a:solidFill>
                <a:srgbClr val="CC6600"/>
              </a:solidFill>
            </a:endParaRPr>
          </a:p>
        </p:txBody>
      </p:sp>
    </p:spTree>
    <p:extLst>
      <p:ext uri="{BB962C8B-B14F-4D97-AF65-F5344CB8AC3E}">
        <p14:creationId xmlns:p14="http://schemas.microsoft.com/office/powerpoint/2010/main" val="16157806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0" y="571362"/>
            <a:ext cx="6623824" cy="52145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159960" y="571362"/>
            <a:ext cx="6133171" cy="461665"/>
          </a:xfrm>
          <a:prstGeom prst="rect">
            <a:avLst/>
          </a:prstGeom>
          <a:solidFill>
            <a:srgbClr val="002060"/>
          </a:solidFill>
        </p:spPr>
        <p:txBody>
          <a:bodyPr wrap="square" rtlCol="0">
            <a:spAutoFit/>
          </a:bodyPr>
          <a:lstStyle/>
          <a:p>
            <a:r>
              <a:rPr lang="es-MX" sz="2400" b="1" dirty="0">
                <a:solidFill>
                  <a:schemeClr val="bg1"/>
                </a:solidFill>
              </a:rPr>
              <a:t>RATIFICACIÓN DE JUECES Y JUEZAS</a:t>
            </a:r>
            <a:endParaRPr lang="es-CL" sz="2400" b="1" dirty="0">
              <a:solidFill>
                <a:schemeClr val="bg1"/>
              </a:solidFill>
            </a:endParaRPr>
          </a:p>
        </p:txBody>
      </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rgbClr val="002060"/>
                </a:solidFill>
              </a:rPr>
              <a:t>LOS PODERES JUDICIALES IBEROAMERICANOS PROCURARÁN:</a:t>
            </a:r>
            <a:endParaRPr lang="es-CL" b="1" dirty="0">
              <a:solidFill>
                <a:srgbClr val="002060"/>
              </a:solidFill>
            </a:endParaRPr>
          </a:p>
        </p:txBody>
      </p:sp>
      <p:sp>
        <p:nvSpPr>
          <p:cNvPr id="10" name="Rectángulo 9"/>
          <p:cNvSpPr/>
          <p:nvPr/>
        </p:nvSpPr>
        <p:spPr>
          <a:xfrm>
            <a:off x="735980" y="1304328"/>
            <a:ext cx="11456020" cy="8475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accent5">
                    <a:lumMod val="50000"/>
                  </a:schemeClr>
                </a:solidFill>
              </a:rPr>
              <a:t>17. </a:t>
            </a:r>
            <a:r>
              <a:rPr lang="es-ES" dirty="0">
                <a:solidFill>
                  <a:schemeClr val="accent5">
                    <a:lumMod val="50000"/>
                  </a:schemeClr>
                </a:solidFill>
              </a:rPr>
              <a:t>Que los sistemas judiciales cuenten con programas de capacitación continua que sean de conocimiento público. </a:t>
            </a:r>
            <a:endParaRPr lang="es-CL" dirty="0">
              <a:solidFill>
                <a:schemeClr val="accent5">
                  <a:lumMod val="50000"/>
                </a:schemeClr>
              </a:solidFill>
            </a:endParaRPr>
          </a:p>
          <a:p>
            <a:pPr lvl="0"/>
            <a:endParaRPr lang="es-CL" dirty="0">
              <a:solidFill>
                <a:schemeClr val="accent5">
                  <a:lumMod val="50000"/>
                </a:schemeClr>
              </a:solidFill>
            </a:endParaRPr>
          </a:p>
        </p:txBody>
      </p:sp>
      <p:sp>
        <p:nvSpPr>
          <p:cNvPr id="13" name="Rectángulo 12"/>
          <p:cNvSpPr/>
          <p:nvPr/>
        </p:nvSpPr>
        <p:spPr>
          <a:xfrm>
            <a:off x="0" y="2389872"/>
            <a:ext cx="11456020" cy="124236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18. </a:t>
            </a:r>
            <a:r>
              <a:rPr lang="es-ES" dirty="0"/>
              <a:t>Considerar que en la mayor parte de los países no existe proceso de ratificación y se privilegia la inamovilidad de los miembros de la carrera judicial.</a:t>
            </a:r>
            <a:endParaRPr lang="es-CL" dirty="0"/>
          </a:p>
        </p:txBody>
      </p:sp>
      <p:sp>
        <p:nvSpPr>
          <p:cNvPr id="14" name="Rectángulo 13"/>
          <p:cNvSpPr/>
          <p:nvPr/>
        </p:nvSpPr>
        <p:spPr>
          <a:xfrm>
            <a:off x="0" y="5475249"/>
            <a:ext cx="11456020" cy="1382751"/>
          </a:xfrm>
          <a:prstGeom prst="rect">
            <a:avLst/>
          </a:prstGeom>
          <a:solidFill>
            <a:srgbClr val="4195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bg1"/>
                </a:solidFill>
              </a:rPr>
              <a:t>20. </a:t>
            </a:r>
            <a:r>
              <a:rPr lang="es-ES" dirty="0"/>
              <a:t>Que en los países que existe un proceso de ratificación ésta sea automática y de no ser así, se procurará que se implemente bajo criterios transparentes y objetivos, considerando recursos suspensivos, valoración objetiva, cuantificable y transparente, respetando el valor supremo de la independencia judicial.</a:t>
            </a:r>
            <a:endParaRPr lang="es-CL" dirty="0"/>
          </a:p>
        </p:txBody>
      </p:sp>
      <p:sp>
        <p:nvSpPr>
          <p:cNvPr id="11" name="Rectángulo 10"/>
          <p:cNvSpPr/>
          <p:nvPr/>
        </p:nvSpPr>
        <p:spPr>
          <a:xfrm>
            <a:off x="735980" y="3902673"/>
            <a:ext cx="11456020" cy="126228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accent5">
                    <a:lumMod val="50000"/>
                  </a:schemeClr>
                </a:solidFill>
              </a:rPr>
              <a:t>19. </a:t>
            </a:r>
            <a:r>
              <a:rPr lang="es-ES" dirty="0">
                <a:solidFill>
                  <a:schemeClr val="accent5">
                    <a:lumMod val="50000"/>
                  </a:schemeClr>
                </a:solidFill>
              </a:rPr>
              <a:t>En este sentido, privilegiar la inamovilidad y carácter vitalicio de las personas juzgadoras, o cuando menos una estabilidad prolongada, sin perjuicio de un eficaz régimen disciplinario que garantice el principio de responsabilidad de la función.</a:t>
            </a:r>
            <a:endParaRPr lang="es-CL" dirty="0">
              <a:solidFill>
                <a:schemeClr val="accent5">
                  <a:lumMod val="50000"/>
                </a:schemeClr>
              </a:solidFill>
            </a:endParaRPr>
          </a:p>
        </p:txBody>
      </p:sp>
    </p:spTree>
    <p:extLst>
      <p:ext uri="{BB962C8B-B14F-4D97-AF65-F5344CB8AC3E}">
        <p14:creationId xmlns:p14="http://schemas.microsoft.com/office/powerpoint/2010/main" val="2047209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7256937" cy="837527"/>
            <a:chOff x="-30947" y="266444"/>
            <a:chExt cx="6422201" cy="837527"/>
          </a:xfrm>
        </p:grpSpPr>
        <p:sp>
          <p:nvSpPr>
            <p:cNvPr id="7" name="Rectángulo 6"/>
            <p:cNvSpPr/>
            <p:nvPr/>
          </p:nvSpPr>
          <p:spPr>
            <a:xfrm>
              <a:off x="0" y="582513"/>
              <a:ext cx="5800484" cy="5214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6045566" cy="461665"/>
            </a:xfrm>
            <a:prstGeom prst="rect">
              <a:avLst/>
            </a:prstGeom>
            <a:noFill/>
          </p:spPr>
          <p:txBody>
            <a:bodyPr wrap="none" rtlCol="0">
              <a:spAutoFit/>
            </a:bodyPr>
            <a:lstStyle/>
            <a:p>
              <a:r>
                <a:rPr lang="es-MX" sz="2400" b="1" dirty="0">
                  <a:solidFill>
                    <a:schemeClr val="bg1"/>
                  </a:solidFill>
                </a:rPr>
                <a:t>PROMOCIÓN Y ASCENSO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bg1">
                    <a:lumMod val="50000"/>
                  </a:schemeClr>
                </a:solidFill>
              </a:rPr>
              <a:t>LOS PODERES JUDICIALES IBEROAMERICANOS PROCURARÁN:</a:t>
            </a:r>
            <a:endParaRPr lang="es-CL" b="1" dirty="0">
              <a:solidFill>
                <a:schemeClr val="bg1">
                  <a:lumMod val="50000"/>
                </a:schemeClr>
              </a:solidFill>
            </a:endParaRPr>
          </a:p>
        </p:txBody>
      </p:sp>
      <p:sp>
        <p:nvSpPr>
          <p:cNvPr id="10" name="Rectángulo 9"/>
          <p:cNvSpPr/>
          <p:nvPr/>
        </p:nvSpPr>
        <p:spPr>
          <a:xfrm>
            <a:off x="735980" y="1271111"/>
            <a:ext cx="11456020" cy="1101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lumMod val="50000"/>
                  </a:schemeClr>
                </a:solidFill>
              </a:rPr>
              <a:t>21. </a:t>
            </a:r>
            <a:r>
              <a:rPr lang="es-ES" dirty="0">
                <a:solidFill>
                  <a:schemeClr val="bg1">
                    <a:lumMod val="50000"/>
                  </a:schemeClr>
                </a:solidFill>
              </a:rPr>
              <a:t>Que el proceso de promoción y ascenso de jueces y juezas se encuentre regulado por una normativa, que garantice la estabilidad y la transparencia de los requisitos y criterios selectivos.</a:t>
            </a:r>
            <a:endParaRPr lang="es-CL" dirty="0">
              <a:solidFill>
                <a:schemeClr val="bg1">
                  <a:lumMod val="50000"/>
                </a:schemeClr>
              </a:solidFill>
            </a:endParaRPr>
          </a:p>
        </p:txBody>
      </p:sp>
      <p:sp>
        <p:nvSpPr>
          <p:cNvPr id="13" name="Rectángulo 12"/>
          <p:cNvSpPr/>
          <p:nvPr/>
        </p:nvSpPr>
        <p:spPr>
          <a:xfrm>
            <a:off x="0" y="2572739"/>
            <a:ext cx="11456020" cy="112706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bg1"/>
                </a:solidFill>
              </a:rPr>
              <a:t>22. </a:t>
            </a:r>
            <a:r>
              <a:rPr lang="es-ES" dirty="0">
                <a:solidFill>
                  <a:schemeClr val="bg1"/>
                </a:solidFill>
              </a:rPr>
              <a:t>Que la carrera judicial establezca distintos niveles de remuneración, categoría, nivel jerárquico o similar, según las funciones y nivel de responsabilidad. </a:t>
            </a:r>
            <a:endParaRPr lang="es-CL" dirty="0">
              <a:solidFill>
                <a:schemeClr val="bg1"/>
              </a:solidFill>
            </a:endParaRPr>
          </a:p>
        </p:txBody>
      </p:sp>
      <p:sp>
        <p:nvSpPr>
          <p:cNvPr id="14" name="Rectángulo 13"/>
          <p:cNvSpPr/>
          <p:nvPr/>
        </p:nvSpPr>
        <p:spPr>
          <a:xfrm>
            <a:off x="29737" y="5475249"/>
            <a:ext cx="11456020" cy="13827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bg1"/>
                </a:solidFill>
              </a:rPr>
              <a:t>24. </a:t>
            </a:r>
            <a:r>
              <a:rPr lang="es-ES" dirty="0"/>
              <a:t>Que el proceso de promoción y ascenso se encuentre formado por pruebas (orales, escritas o de </a:t>
            </a:r>
            <a:r>
              <a:rPr lang="es-ES" dirty="0" err="1"/>
              <a:t>baremación</a:t>
            </a:r>
            <a:r>
              <a:rPr lang="es-ES" dirty="0"/>
              <a:t>) públicas y objetivas, basadas exclusivamente en los requisitos de mérito, capacidad y no discriminación, que se encuentren legalmente reguladas en norma legal detallada, firme y previa a la convocatoria del proceso selectivo.</a:t>
            </a:r>
            <a:endParaRPr lang="es-CL" dirty="0"/>
          </a:p>
        </p:txBody>
      </p:sp>
      <p:sp>
        <p:nvSpPr>
          <p:cNvPr id="11" name="Rectángulo 10"/>
          <p:cNvSpPr/>
          <p:nvPr/>
        </p:nvSpPr>
        <p:spPr>
          <a:xfrm>
            <a:off x="735980" y="3838387"/>
            <a:ext cx="11456020" cy="14813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bg1">
                    <a:lumMod val="50000"/>
                  </a:schemeClr>
                </a:solidFill>
              </a:rPr>
              <a:t>23. </a:t>
            </a:r>
            <a:r>
              <a:rPr lang="es-ES" dirty="0">
                <a:solidFill>
                  <a:schemeClr val="bg1">
                    <a:lumMod val="50000"/>
                  </a:schemeClr>
                </a:solidFill>
              </a:rPr>
              <a:t>Que los requisitos de promoción y ascenso de jueces y juezas se enmarquen en los principios de objetividad y transparencia. Los parámetros y variables que deben ser considerados para acceder a la promoción y/o ascenso, deben estar basados en criterios de antigüedad, especialidad, calificación o evaluación de desempeño, encontrarse en un cargo anterior u otros criterios objetivos y fundados. Dichos criterios deben ser previamente conocidos por las personas interesadas.</a:t>
            </a:r>
            <a:endParaRPr lang="es-CL" dirty="0">
              <a:solidFill>
                <a:schemeClr val="bg1">
                  <a:lumMod val="50000"/>
                </a:schemeClr>
              </a:solidFill>
            </a:endParaRPr>
          </a:p>
        </p:txBody>
      </p:sp>
    </p:spTree>
    <p:extLst>
      <p:ext uri="{BB962C8B-B14F-4D97-AF65-F5344CB8AC3E}">
        <p14:creationId xmlns:p14="http://schemas.microsoft.com/office/powerpoint/2010/main" val="3226665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0947" y="266444"/>
            <a:ext cx="7011610" cy="837527"/>
            <a:chOff x="-30947" y="266444"/>
            <a:chExt cx="6353271" cy="837527"/>
          </a:xfrm>
        </p:grpSpPr>
        <p:sp>
          <p:nvSpPr>
            <p:cNvPr id="7" name="Rectángulo 6"/>
            <p:cNvSpPr/>
            <p:nvPr/>
          </p:nvSpPr>
          <p:spPr>
            <a:xfrm>
              <a:off x="0" y="582513"/>
              <a:ext cx="5800484" cy="5214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a:solidFill>
                    <a:schemeClr val="bg1"/>
                  </a:solidFill>
                </a:rPr>
                <a:t>Etapas generales identificadas</a:t>
              </a:r>
              <a:endParaRPr lang="es-CL" sz="2000" dirty="0">
                <a:solidFill>
                  <a:schemeClr val="bg1"/>
                </a:solidFill>
              </a:endParaRPr>
            </a:p>
          </p:txBody>
        </p:sp>
        <p:sp>
          <p:nvSpPr>
            <p:cNvPr id="9" name="CuadroTexto 8"/>
            <p:cNvSpPr txBox="1"/>
            <p:nvPr/>
          </p:nvSpPr>
          <p:spPr>
            <a:xfrm>
              <a:off x="345688" y="623673"/>
              <a:ext cx="5976636" cy="461665"/>
            </a:xfrm>
            <a:prstGeom prst="rect">
              <a:avLst/>
            </a:prstGeom>
            <a:noFill/>
          </p:spPr>
          <p:txBody>
            <a:bodyPr wrap="none" rtlCol="0">
              <a:spAutoFit/>
            </a:bodyPr>
            <a:lstStyle/>
            <a:p>
              <a:r>
                <a:rPr lang="es-MX" sz="2400" b="1" dirty="0">
                  <a:solidFill>
                    <a:schemeClr val="bg1"/>
                  </a:solidFill>
                </a:rPr>
                <a:t>PROMOCIÓN Y ASCENSO DE JUECES Y JUEZAS</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bg1">
                    <a:lumMod val="50000"/>
                  </a:schemeClr>
                </a:solidFill>
              </a:rPr>
              <a:t>LOS PODERES JUDICIALES IBEROAMERICANOS PROCURARÁN:</a:t>
            </a:r>
            <a:endParaRPr lang="es-CL" b="1" dirty="0">
              <a:solidFill>
                <a:schemeClr val="bg1">
                  <a:lumMod val="50000"/>
                </a:schemeClr>
              </a:solidFill>
            </a:endParaRPr>
          </a:p>
        </p:txBody>
      </p:sp>
      <p:sp>
        <p:nvSpPr>
          <p:cNvPr id="10" name="Rectángulo 9"/>
          <p:cNvSpPr/>
          <p:nvPr/>
        </p:nvSpPr>
        <p:spPr>
          <a:xfrm>
            <a:off x="0" y="1597547"/>
            <a:ext cx="11456020" cy="11013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lumMod val="50000"/>
                  </a:schemeClr>
                </a:solidFill>
              </a:rPr>
              <a:t>25. </a:t>
            </a:r>
            <a:r>
              <a:rPr lang="es-ES" dirty="0">
                <a:solidFill>
                  <a:schemeClr val="bg1">
                    <a:lumMod val="50000"/>
                  </a:schemeClr>
                </a:solidFill>
              </a:rPr>
              <a:t>Que el órgano a cargo de resolver acerca de la promoción y ascenso esté definido en la convocatoria. La resolución debe estar fundada y ser susceptible de impugnación. </a:t>
            </a:r>
            <a:endParaRPr lang="es-CL" dirty="0">
              <a:solidFill>
                <a:schemeClr val="bg1">
                  <a:lumMod val="50000"/>
                </a:schemeClr>
              </a:solidFill>
            </a:endParaRPr>
          </a:p>
        </p:txBody>
      </p:sp>
      <p:sp>
        <p:nvSpPr>
          <p:cNvPr id="14" name="Rectángulo 13"/>
          <p:cNvSpPr/>
          <p:nvPr/>
        </p:nvSpPr>
        <p:spPr>
          <a:xfrm>
            <a:off x="-30947" y="5475249"/>
            <a:ext cx="11456020" cy="138275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S" sz="2400" dirty="0">
                <a:solidFill>
                  <a:schemeClr val="bg1"/>
                </a:solidFill>
              </a:rPr>
              <a:t>27. </a:t>
            </a:r>
            <a:r>
              <a:rPr lang="es-ES" dirty="0"/>
              <a:t>Incorporar sistemas informáticos en los procesos de ascenso y promoción de jueces y juezas, especialmente en la convocatoria, postulación, aplicación de las pruebas (en caso de que proceda), entrega de resultados evaluativos, impugnación y publicidad, con el objetivo de resguardar la transparencia e igualdad de oportunidades del proceso. </a:t>
            </a:r>
            <a:endParaRPr lang="es-CL" dirty="0"/>
          </a:p>
        </p:txBody>
      </p:sp>
      <p:sp>
        <p:nvSpPr>
          <p:cNvPr id="11" name="Rectángulo 10"/>
          <p:cNvSpPr/>
          <p:nvPr/>
        </p:nvSpPr>
        <p:spPr>
          <a:xfrm>
            <a:off x="735980" y="3192484"/>
            <a:ext cx="11456020" cy="14813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lumMod val="50000"/>
                  </a:schemeClr>
                </a:solidFill>
              </a:rPr>
              <a:t>26. </a:t>
            </a:r>
            <a:r>
              <a:rPr lang="es-ES" dirty="0">
                <a:solidFill>
                  <a:schemeClr val="bg1">
                    <a:lumMod val="50000"/>
                  </a:schemeClr>
                </a:solidFill>
              </a:rPr>
              <a:t>Respetar el principio de estabilidad o inamovilidad de jueces y juezas, evitando utilizar los traslados o cambios de función como forma de sanción encubierta o de mecanismos de recompensa. El traslado y/o cambio de función deberá ser por razones fundadas conocidas por la persona interesada y ser susceptible de impugnación. </a:t>
            </a:r>
            <a:endParaRPr lang="es-CL" dirty="0">
              <a:solidFill>
                <a:schemeClr val="bg1">
                  <a:lumMod val="50000"/>
                </a:schemeClr>
              </a:solidFill>
            </a:endParaRPr>
          </a:p>
        </p:txBody>
      </p:sp>
    </p:spTree>
    <p:extLst>
      <p:ext uri="{BB962C8B-B14F-4D97-AF65-F5344CB8AC3E}">
        <p14:creationId xmlns:p14="http://schemas.microsoft.com/office/powerpoint/2010/main" val="221873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2 Imagen"/>
          <p:cNvPicPr>
            <a:picLocks noChangeAspect="1"/>
          </p:cNvPicPr>
          <p:nvPr/>
        </p:nvPicPr>
        <p:blipFill rotWithShape="1">
          <a:blip r:embed="rId3" cstate="print">
            <a:extLst>
              <a:ext uri="{28A0092B-C50C-407E-A947-70E740481C1C}">
                <a14:useLocalDpi xmlns:a14="http://schemas.microsoft.com/office/drawing/2010/main" val="0"/>
              </a:ext>
            </a:extLst>
          </a:blip>
          <a:srcRect l="19811" t="10206"/>
          <a:stretch/>
        </p:blipFill>
        <p:spPr>
          <a:xfrm>
            <a:off x="0" y="-11993"/>
            <a:ext cx="4582633" cy="6869993"/>
          </a:xfrm>
          <a:prstGeom prst="rect">
            <a:avLst/>
          </a:prstGeom>
        </p:spPr>
      </p:pic>
      <p:sp>
        <p:nvSpPr>
          <p:cNvPr id="7" name="CuadroTexto 6"/>
          <p:cNvSpPr txBox="1"/>
          <p:nvPr/>
        </p:nvSpPr>
        <p:spPr>
          <a:xfrm>
            <a:off x="6088566" y="2715117"/>
            <a:ext cx="4414991" cy="707886"/>
          </a:xfrm>
          <a:prstGeom prst="rect">
            <a:avLst/>
          </a:prstGeom>
          <a:noFill/>
        </p:spPr>
        <p:txBody>
          <a:bodyPr wrap="none" rtlCol="0">
            <a:spAutoFit/>
          </a:bodyPr>
          <a:lstStyle/>
          <a:p>
            <a:r>
              <a:rPr lang="es-MX" sz="4000" dirty="0">
                <a:solidFill>
                  <a:schemeClr val="bg1">
                    <a:lumMod val="65000"/>
                  </a:schemeClr>
                </a:solidFill>
                <a:latin typeface="Impact" panose="020B0806030902050204" pitchFamily="34" charset="0"/>
              </a:rPr>
              <a:t>BASES DEL PROYECTO</a:t>
            </a:r>
            <a:endParaRPr lang="es-CL" sz="4000" dirty="0">
              <a:solidFill>
                <a:schemeClr val="bg1">
                  <a:lumMod val="65000"/>
                </a:schemeClr>
              </a:solidFill>
              <a:latin typeface="Impact" panose="020B0806030902050204" pitchFamily="34" charset="0"/>
            </a:endParaRPr>
          </a:p>
        </p:txBody>
      </p:sp>
    </p:spTree>
    <p:extLst>
      <p:ext uri="{BB962C8B-B14F-4D97-AF65-F5344CB8AC3E}">
        <p14:creationId xmlns:p14="http://schemas.microsoft.com/office/powerpoint/2010/main" val="2910150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73891"/>
            <a:ext cx="12245226" cy="1294196"/>
            <a:chOff x="-30947" y="266444"/>
            <a:chExt cx="12276399" cy="849542"/>
          </a:xfrm>
        </p:grpSpPr>
        <p:sp>
          <p:nvSpPr>
            <p:cNvPr id="7" name="Rectángulo 6"/>
            <p:cNvSpPr/>
            <p:nvPr/>
          </p:nvSpPr>
          <p:spPr>
            <a:xfrm>
              <a:off x="0" y="582513"/>
              <a:ext cx="12245452" cy="52145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1 Título"/>
            <p:cNvSpPr txBox="1">
              <a:spLocks/>
            </p:cNvSpPr>
            <p:nvPr/>
          </p:nvSpPr>
          <p:spPr>
            <a:xfrm>
              <a:off x="-30947" y="266444"/>
              <a:ext cx="6012160" cy="3572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CL" sz="2000" dirty="0">
                  <a:solidFill>
                    <a:schemeClr val="bg1"/>
                  </a:solidFill>
                </a:rPr>
                <a:t>Etapas generales identificadas</a:t>
              </a:r>
            </a:p>
          </p:txBody>
        </p:sp>
        <p:sp>
          <p:nvSpPr>
            <p:cNvPr id="9" name="CuadroTexto 8"/>
            <p:cNvSpPr txBox="1"/>
            <p:nvPr/>
          </p:nvSpPr>
          <p:spPr>
            <a:xfrm>
              <a:off x="22412" y="570499"/>
              <a:ext cx="11511541" cy="545487"/>
            </a:xfrm>
            <a:prstGeom prst="rect">
              <a:avLst/>
            </a:prstGeom>
            <a:noFill/>
          </p:spPr>
          <p:txBody>
            <a:bodyPr wrap="none" rtlCol="0">
              <a:spAutoFit/>
            </a:bodyPr>
            <a:lstStyle/>
            <a:p>
              <a:r>
                <a:rPr lang="es-MX" sz="2400" b="1" dirty="0">
                  <a:solidFill>
                    <a:schemeClr val="bg1"/>
                  </a:solidFill>
                </a:rPr>
                <a:t>BUENAS PRÁCTICAS EN MATERIA DE INCLUSIÓN E INTERSECCIONALIDAD EN LA CARRERA</a:t>
              </a:r>
            </a:p>
            <a:p>
              <a:r>
                <a:rPr lang="es-MX" sz="2400" b="1" dirty="0">
                  <a:solidFill>
                    <a:schemeClr val="bg1"/>
                  </a:solidFill>
                </a:rPr>
                <a:t> JUDICIAL</a:t>
              </a:r>
              <a:endParaRPr lang="es-CL" sz="2400" b="1" dirty="0">
                <a:solidFill>
                  <a:schemeClr val="bg1"/>
                </a:solidFill>
              </a:endParaRPr>
            </a:p>
          </p:txBody>
        </p:sp>
      </p:grpSp>
      <p:sp>
        <p:nvSpPr>
          <p:cNvPr id="4" name="CuadroTexto 3"/>
          <p:cNvSpPr txBox="1"/>
          <p:nvPr/>
        </p:nvSpPr>
        <p:spPr>
          <a:xfrm>
            <a:off x="159960" y="213181"/>
            <a:ext cx="6053132" cy="369332"/>
          </a:xfrm>
          <a:prstGeom prst="rect">
            <a:avLst/>
          </a:prstGeom>
          <a:noFill/>
        </p:spPr>
        <p:txBody>
          <a:bodyPr wrap="none" rtlCol="0">
            <a:spAutoFit/>
          </a:bodyPr>
          <a:lstStyle/>
          <a:p>
            <a:r>
              <a:rPr lang="es-MX" b="1" dirty="0">
                <a:solidFill>
                  <a:schemeClr val="accent1">
                    <a:lumMod val="75000"/>
                  </a:schemeClr>
                </a:solidFill>
              </a:rPr>
              <a:t>LOS PODERES JUDICIALES IBEROAMERICANOS PROCURARÁN:</a:t>
            </a:r>
            <a:endParaRPr lang="es-CL" b="1" dirty="0">
              <a:solidFill>
                <a:schemeClr val="accent1">
                  <a:lumMod val="75000"/>
                </a:schemeClr>
              </a:solidFill>
            </a:endParaRPr>
          </a:p>
        </p:txBody>
      </p:sp>
      <p:sp>
        <p:nvSpPr>
          <p:cNvPr id="10" name="Rectángulo 9"/>
          <p:cNvSpPr/>
          <p:nvPr/>
        </p:nvSpPr>
        <p:spPr>
          <a:xfrm>
            <a:off x="735980" y="1696332"/>
            <a:ext cx="11456020" cy="11605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a:solidFill>
                  <a:schemeClr val="accent6">
                    <a:lumMod val="75000"/>
                  </a:schemeClr>
                </a:solidFill>
              </a:rPr>
              <a:t>28. </a:t>
            </a:r>
            <a:r>
              <a:rPr lang="es-ES" dirty="0">
                <a:solidFill>
                  <a:schemeClr val="bg2">
                    <a:lumMod val="25000"/>
                  </a:schemeClr>
                </a:solidFill>
              </a:rPr>
              <a:t>Que el principio de igualdad y no discriminación sea el eje rector de la carrera judicial.</a:t>
            </a:r>
            <a:endParaRPr lang="es-CL" dirty="0">
              <a:solidFill>
                <a:schemeClr val="bg2">
                  <a:lumMod val="25000"/>
                </a:schemeClr>
              </a:solidFill>
            </a:endParaRPr>
          </a:p>
          <a:p>
            <a:pPr lvl="0"/>
            <a:r>
              <a:rPr lang="es-ES" dirty="0">
                <a:solidFill>
                  <a:schemeClr val="accent6">
                    <a:lumMod val="75000"/>
                  </a:schemeClr>
                </a:solidFill>
              </a:rPr>
              <a:t>.</a:t>
            </a:r>
            <a:endParaRPr lang="es-CL" dirty="0">
              <a:solidFill>
                <a:schemeClr val="accent6">
                  <a:lumMod val="75000"/>
                </a:schemeClr>
              </a:solidFill>
            </a:endParaRPr>
          </a:p>
        </p:txBody>
      </p:sp>
      <p:sp>
        <p:nvSpPr>
          <p:cNvPr id="13" name="Rectángulo 12"/>
          <p:cNvSpPr/>
          <p:nvPr/>
        </p:nvSpPr>
        <p:spPr>
          <a:xfrm>
            <a:off x="0" y="3375779"/>
            <a:ext cx="11456020" cy="138275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2">
                    <a:lumMod val="25000"/>
                  </a:schemeClr>
                </a:solidFill>
              </a:rPr>
              <a:t>29. </a:t>
            </a:r>
            <a:r>
              <a:rPr lang="es-ES" dirty="0">
                <a:solidFill>
                  <a:schemeClr val="bg2">
                    <a:lumMod val="25000"/>
                  </a:schemeClr>
                </a:solidFill>
              </a:rPr>
              <a:t>Que sean atendidos los principios de inclusión, </a:t>
            </a:r>
            <a:r>
              <a:rPr lang="es-ES" dirty="0" err="1">
                <a:solidFill>
                  <a:schemeClr val="bg2">
                    <a:lumMod val="25000"/>
                  </a:schemeClr>
                </a:solidFill>
              </a:rPr>
              <a:t>interseccionalidad</a:t>
            </a:r>
            <a:r>
              <a:rPr lang="es-ES" dirty="0">
                <a:solidFill>
                  <a:schemeClr val="bg2">
                    <a:lumMod val="25000"/>
                  </a:schemeClr>
                </a:solidFill>
              </a:rPr>
              <a:t> y paridad de género en las diferentes etapas de la carrera judicial, a favor de los grupos de personas que históricamente han sido relegadas del ejercicio de la función jurisdiccional. Con ese fin se realizarán ajustes razonables u otras acciones para garantizar su cumplimiento.</a:t>
            </a:r>
            <a:endParaRPr lang="es-CL" dirty="0">
              <a:solidFill>
                <a:schemeClr val="bg2">
                  <a:lumMod val="25000"/>
                </a:schemeClr>
              </a:solidFill>
            </a:endParaRPr>
          </a:p>
        </p:txBody>
      </p:sp>
      <p:sp>
        <p:nvSpPr>
          <p:cNvPr id="14" name="Rectángulo 13"/>
          <p:cNvSpPr/>
          <p:nvPr/>
        </p:nvSpPr>
        <p:spPr>
          <a:xfrm>
            <a:off x="735980" y="5475249"/>
            <a:ext cx="11456020" cy="138275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sz="2400" dirty="0">
                <a:solidFill>
                  <a:schemeClr val="bg1"/>
                </a:solidFill>
              </a:rPr>
              <a:t>30. </a:t>
            </a:r>
            <a:r>
              <a:rPr lang="es-ES" dirty="0"/>
              <a:t>Que en los países donde existan pueblos y comunidades indígenas, su participación en las distintas etapas de la carrera judicial sea real y efectiva.</a:t>
            </a:r>
            <a:endParaRPr lang="es-CL" dirty="0"/>
          </a:p>
        </p:txBody>
      </p:sp>
    </p:spTree>
    <p:extLst>
      <p:ext uri="{BB962C8B-B14F-4D97-AF65-F5344CB8AC3E}">
        <p14:creationId xmlns:p14="http://schemas.microsoft.com/office/powerpoint/2010/main" val="32134453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633" y="442720"/>
            <a:ext cx="10058400" cy="1450757"/>
          </a:xfrm>
        </p:spPr>
        <p:txBody>
          <a:bodyPr>
            <a:normAutofit/>
          </a:bodyPr>
          <a:lstStyle/>
          <a:p>
            <a:r>
              <a:rPr lang="es-ES" b="1" dirty="0">
                <a:solidFill>
                  <a:schemeClr val="bg1">
                    <a:lumMod val="50000"/>
                  </a:schemeClr>
                </a:solidFill>
              </a:rPr>
              <a:t>PROPUESTAS</a:t>
            </a:r>
            <a:r>
              <a:rPr lang="es-CL" b="1" dirty="0">
                <a:solidFill>
                  <a:schemeClr val="bg1">
                    <a:lumMod val="50000"/>
                  </a:schemeClr>
                </a:solidFill>
              </a:rPr>
              <a:t/>
            </a:r>
            <a:br>
              <a:rPr lang="es-CL" b="1" dirty="0">
                <a:solidFill>
                  <a:schemeClr val="bg1">
                    <a:lumMod val="50000"/>
                  </a:schemeClr>
                </a:solidFill>
              </a:rPr>
            </a:br>
            <a:endParaRPr lang="es-CL" b="1" dirty="0">
              <a:solidFill>
                <a:srgbClr val="E26510"/>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34988" indent="-534988" algn="just">
              <a:buClr>
                <a:srgbClr val="1CADE4"/>
              </a:buClr>
              <a:buFont typeface="Wingdings" panose="05000000000000000000" pitchFamily="2" charset="2"/>
              <a:buChar char="§"/>
              <a:defRPr/>
            </a:pPr>
            <a:r>
              <a:rPr lang="es-MX" sz="2400" dirty="0">
                <a:solidFill>
                  <a:schemeClr val="bg2">
                    <a:lumMod val="50000"/>
                  </a:schemeClr>
                </a:solidFill>
              </a:rPr>
              <a:t>Remitir los productos del Grupo a la Secretaria Permanente y a las Secretarias Ejecutivas de la Comisión Iberoamericana de Calidad para la Justicia y de la Red Iberoamericana de Escuelas Judiciales para dar vocación de permanencia a estas recomendaciones y facilitar su seguimiento. </a:t>
            </a:r>
          </a:p>
          <a:p>
            <a:pPr marL="534988" indent="-534988" algn="just">
              <a:buClr>
                <a:srgbClr val="1CADE4"/>
              </a:buClr>
              <a:buFont typeface="Wingdings" panose="05000000000000000000" pitchFamily="2" charset="2"/>
              <a:buChar char="§"/>
              <a:defRPr/>
            </a:pPr>
            <a:r>
              <a:rPr lang="es-MX" sz="2400" dirty="0">
                <a:solidFill>
                  <a:schemeClr val="bg2">
                    <a:lumMod val="50000"/>
                  </a:schemeClr>
                </a:solidFill>
                <a:latin typeface="Calibri" panose="020F0502020204030204"/>
              </a:rPr>
              <a:t>Valorar la posibilidad de incorporar las recomendaciones y trabajo al Estatuto del Juez Iberoamericano. </a:t>
            </a:r>
            <a:endParaRPr lang="es-CL" dirty="0">
              <a:solidFill>
                <a:schemeClr val="bg2">
                  <a:lumMod val="50000"/>
                </a:schemeClr>
              </a:solidFill>
              <a:latin typeface="Calibri" panose="020F0502020204030204"/>
            </a:endParaRPr>
          </a:p>
        </p:txBody>
      </p:sp>
    </p:spTree>
    <p:extLst>
      <p:ext uri="{BB962C8B-B14F-4D97-AF65-F5344CB8AC3E}">
        <p14:creationId xmlns:p14="http://schemas.microsoft.com/office/powerpoint/2010/main" val="3730913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rotWithShape="1">
          <a:blip r:embed="rId2" cstate="print">
            <a:extLst>
              <a:ext uri="{28A0092B-C50C-407E-A947-70E740481C1C}">
                <a14:useLocalDpi xmlns:a14="http://schemas.microsoft.com/office/drawing/2010/main" val="0"/>
              </a:ext>
            </a:extLst>
          </a:blip>
          <a:srcRect l="19811" t="10206"/>
          <a:stretch/>
        </p:blipFill>
        <p:spPr>
          <a:xfrm>
            <a:off x="0" y="-11993"/>
            <a:ext cx="4582633" cy="6869993"/>
          </a:xfrm>
          <a:prstGeom prst="rect">
            <a:avLst/>
          </a:prstGeom>
        </p:spPr>
      </p:pic>
      <p:sp>
        <p:nvSpPr>
          <p:cNvPr id="7" name="CuadroTexto 6"/>
          <p:cNvSpPr txBox="1"/>
          <p:nvPr/>
        </p:nvSpPr>
        <p:spPr>
          <a:xfrm>
            <a:off x="5117072" y="1967986"/>
            <a:ext cx="6623824" cy="3170099"/>
          </a:xfrm>
          <a:prstGeom prst="rect">
            <a:avLst/>
          </a:prstGeom>
          <a:noFill/>
        </p:spPr>
        <p:txBody>
          <a:bodyPr wrap="square" rtlCol="0">
            <a:spAutoFit/>
          </a:bodyPr>
          <a:lstStyle/>
          <a:p>
            <a:pPr algn="ctr"/>
            <a:r>
              <a:rPr lang="es-CL" sz="4000" dirty="0">
                <a:solidFill>
                  <a:schemeClr val="bg1">
                    <a:lumMod val="65000"/>
                  </a:schemeClr>
                </a:solidFill>
                <a:latin typeface="Impact" panose="020B0806030902050204" pitchFamily="34" charset="0"/>
              </a:rPr>
              <a:t>Guía de Buenas Prácticas en materia de Inclusión e Interseccionalidad en la Carrera Judicial</a:t>
            </a:r>
          </a:p>
          <a:p>
            <a:pPr algn="ctr"/>
            <a:endParaRPr lang="es-CL" sz="4000" dirty="0">
              <a:solidFill>
                <a:schemeClr val="bg1">
                  <a:lumMod val="65000"/>
                </a:schemeClr>
              </a:solidFill>
              <a:latin typeface="Impact" panose="020B0806030902050204" pitchFamily="34" charset="0"/>
            </a:endParaRPr>
          </a:p>
        </p:txBody>
      </p:sp>
    </p:spTree>
    <p:extLst>
      <p:ext uri="{BB962C8B-B14F-4D97-AF65-F5344CB8AC3E}">
        <p14:creationId xmlns:p14="http://schemas.microsoft.com/office/powerpoint/2010/main" val="4254669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Objetivos</a:t>
            </a:r>
            <a:endParaRPr lang="es-CL" dirty="0">
              <a:solidFill>
                <a:schemeClr val="bg2">
                  <a:lumMod val="75000"/>
                </a:schemeClr>
              </a:solidFill>
              <a:latin typeface="Impact" panose="020B0806030902050204" pitchFamily="34" charset="0"/>
            </a:endParaRPr>
          </a:p>
        </p:txBody>
      </p:sp>
      <p:sp>
        <p:nvSpPr>
          <p:cNvPr id="5" name="Marcador de contenido 2"/>
          <p:cNvSpPr txBox="1">
            <a:spLocks/>
          </p:cNvSpPr>
          <p:nvPr/>
        </p:nvSpPr>
        <p:spPr>
          <a:xfrm>
            <a:off x="555331" y="1841200"/>
            <a:ext cx="10626686" cy="4179456"/>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chemeClr val="bg2">
                  <a:lumMod val="50000"/>
                </a:schemeClr>
              </a:buClr>
              <a:buNone/>
            </a:pPr>
            <a:r>
              <a:rPr lang="es-MX" sz="3000" b="1" dirty="0">
                <a:solidFill>
                  <a:schemeClr val="accent2">
                    <a:lumMod val="75000"/>
                  </a:schemeClr>
                </a:solidFill>
              </a:rPr>
              <a:t>General</a:t>
            </a:r>
          </a:p>
          <a:p>
            <a:pPr marL="0" indent="0" algn="just">
              <a:buClr>
                <a:schemeClr val="bg2">
                  <a:lumMod val="50000"/>
                </a:schemeClr>
              </a:buClr>
              <a:buNone/>
            </a:pPr>
            <a:r>
              <a:rPr lang="es-MX" sz="2400" dirty="0">
                <a:solidFill>
                  <a:schemeClr val="bg1">
                    <a:lumMod val="50000"/>
                  </a:schemeClr>
                </a:solidFill>
              </a:rPr>
              <a:t>La Guía de Buenas Prácticas en materia de Inclusión e Interseccionalidad en la Carrera Judicial tiene por objetivo ser una herramienta orientativa que visibilice los programas y las acciones implementadas por los poderes judiciales de la Cumbre Judicial Iberoamericana para promover la inclusión y la interseccionalidad en la carrera judicial.</a:t>
            </a:r>
          </a:p>
          <a:p>
            <a:pPr marL="0" indent="0" algn="just">
              <a:buClr>
                <a:schemeClr val="bg2">
                  <a:lumMod val="50000"/>
                </a:schemeClr>
              </a:buClr>
              <a:buNone/>
            </a:pPr>
            <a:r>
              <a:rPr lang="es-MX" sz="3000" b="1" dirty="0">
                <a:solidFill>
                  <a:schemeClr val="accent2">
                    <a:lumMod val="75000"/>
                  </a:schemeClr>
                </a:solidFill>
              </a:rPr>
              <a:t>Específicos</a:t>
            </a:r>
          </a:p>
          <a:p>
            <a:pPr marL="457200" indent="-457200" algn="just">
              <a:buClr>
                <a:schemeClr val="bg2">
                  <a:lumMod val="50000"/>
                </a:schemeClr>
              </a:buClr>
              <a:buFont typeface="+mj-lt"/>
              <a:buAutoNum type="arabicPeriod"/>
            </a:pPr>
            <a:r>
              <a:rPr lang="es-MX" sz="2400" dirty="0">
                <a:solidFill>
                  <a:schemeClr val="bg1">
                    <a:lumMod val="50000"/>
                  </a:schemeClr>
                </a:solidFill>
              </a:rPr>
              <a:t>Describir los estándares internacionales de derechos humanos sobre inclusión en materia de carrera judicial.</a:t>
            </a:r>
          </a:p>
          <a:p>
            <a:pPr marL="457200" indent="-457200" algn="just">
              <a:buClr>
                <a:schemeClr val="bg2">
                  <a:lumMod val="50000"/>
                </a:schemeClr>
              </a:buClr>
              <a:buFont typeface="+mj-lt"/>
              <a:buAutoNum type="arabicPeriod"/>
            </a:pPr>
            <a:r>
              <a:rPr lang="es-MX" sz="2400" dirty="0">
                <a:solidFill>
                  <a:schemeClr val="bg1">
                    <a:lumMod val="50000"/>
                  </a:schemeClr>
                </a:solidFill>
              </a:rPr>
              <a:t>Identificar buenas prácticas que sirvan como guía para poderes judiciales interesados en implementar políticas, directrices o acciones que dentro de sus respectivas estructuras promuevan la inclusión y la interseccionalidad en la carrera judicial.</a:t>
            </a:r>
          </a:p>
          <a:p>
            <a:pPr marL="457200" indent="-457200" algn="just">
              <a:buClr>
                <a:schemeClr val="bg2">
                  <a:lumMod val="50000"/>
                </a:schemeClr>
              </a:buClr>
              <a:buFont typeface="+mj-lt"/>
              <a:buAutoNum type="arabicPeriod"/>
            </a:pPr>
            <a:r>
              <a:rPr lang="es-MX" sz="2400" dirty="0">
                <a:solidFill>
                  <a:schemeClr val="bg1">
                    <a:lumMod val="50000"/>
                  </a:schemeClr>
                </a:solidFill>
              </a:rPr>
              <a:t>Poner a disposición de los 23 países que integran la CJI una herramienta fácil de consultar.</a:t>
            </a:r>
          </a:p>
          <a:p>
            <a:pPr marL="357188" indent="-357188" algn="just">
              <a:buClr>
                <a:schemeClr val="bg2">
                  <a:lumMod val="50000"/>
                </a:schemeClr>
              </a:buClr>
              <a:buFont typeface="Wingdings" panose="05000000000000000000" pitchFamily="2" charset="2"/>
              <a:buChar char="q"/>
            </a:pPr>
            <a:endParaRPr lang="es-CL" sz="2400" dirty="0"/>
          </a:p>
        </p:txBody>
      </p:sp>
    </p:spTree>
    <p:extLst>
      <p:ext uri="{BB962C8B-B14F-4D97-AF65-F5344CB8AC3E}">
        <p14:creationId xmlns:p14="http://schemas.microsoft.com/office/powerpoint/2010/main" val="1938267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Contenido</a:t>
            </a:r>
            <a:endParaRPr lang="es-CL" dirty="0">
              <a:solidFill>
                <a:schemeClr val="bg2">
                  <a:lumMod val="75000"/>
                </a:schemeClr>
              </a:solidFill>
              <a:latin typeface="Impact" panose="020B0806030902050204" pitchFamily="34" charset="0"/>
            </a:endParaRPr>
          </a:p>
        </p:txBody>
      </p:sp>
      <p:sp>
        <p:nvSpPr>
          <p:cNvPr id="5" name="Marcador de contenido 2"/>
          <p:cNvSpPr txBox="1">
            <a:spLocks/>
          </p:cNvSpPr>
          <p:nvPr/>
        </p:nvSpPr>
        <p:spPr>
          <a:xfrm>
            <a:off x="555330" y="1869896"/>
            <a:ext cx="10910630" cy="4253501"/>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7188" indent="-357188" algn="just">
              <a:buClr>
                <a:schemeClr val="bg2">
                  <a:lumMod val="50000"/>
                </a:schemeClr>
              </a:buClr>
              <a:buFont typeface="Wingdings" panose="05000000000000000000" pitchFamily="2" charset="2"/>
              <a:buChar char="q"/>
            </a:pPr>
            <a:r>
              <a:rPr lang="es-MX" sz="2400" dirty="0">
                <a:solidFill>
                  <a:schemeClr val="bg1">
                    <a:lumMod val="50000"/>
                  </a:schemeClr>
                </a:solidFill>
              </a:rPr>
              <a:t>Glosario de términos</a:t>
            </a:r>
          </a:p>
          <a:p>
            <a:pPr marL="357188" indent="-357188" algn="just">
              <a:buClr>
                <a:schemeClr val="bg2">
                  <a:lumMod val="50000"/>
                </a:schemeClr>
              </a:buClr>
              <a:buFont typeface="Wingdings" panose="05000000000000000000" pitchFamily="2" charset="2"/>
              <a:buChar char="q"/>
            </a:pPr>
            <a:r>
              <a:rPr lang="es-MX" sz="2400" dirty="0">
                <a:solidFill>
                  <a:schemeClr val="bg1">
                    <a:lumMod val="50000"/>
                  </a:schemeClr>
                </a:solidFill>
              </a:rPr>
              <a:t>Las políticas de inclusión e interseccionalidad desde el enfoque de derechos humanos</a:t>
            </a:r>
          </a:p>
          <a:p>
            <a:pPr marL="635508" lvl="1" indent="-342900" algn="just">
              <a:buClr>
                <a:schemeClr val="bg2">
                  <a:lumMod val="50000"/>
                </a:schemeClr>
              </a:buClr>
              <a:buFontTx/>
              <a:buChar char="-"/>
            </a:pPr>
            <a:r>
              <a:rPr lang="es-MX" sz="2200" dirty="0">
                <a:solidFill>
                  <a:schemeClr val="bg1">
                    <a:lumMod val="50000"/>
                  </a:schemeClr>
                </a:solidFill>
              </a:rPr>
              <a:t>El principio de igualdad y no discriminación. </a:t>
            </a:r>
          </a:p>
          <a:p>
            <a:pPr marL="635508" lvl="1" indent="-342900" algn="just">
              <a:buClr>
                <a:schemeClr val="bg2">
                  <a:lumMod val="50000"/>
                </a:schemeClr>
              </a:buClr>
              <a:buFontTx/>
              <a:buChar char="-"/>
            </a:pPr>
            <a:r>
              <a:rPr lang="es-MX" sz="2200" dirty="0">
                <a:solidFill>
                  <a:schemeClr val="bg1">
                    <a:lumMod val="50000"/>
                  </a:schemeClr>
                </a:solidFill>
              </a:rPr>
              <a:t>La protección prioritaria de grupos que enfrentan condiciones de vulnerabilidad. </a:t>
            </a:r>
          </a:p>
          <a:p>
            <a:pPr marL="635508" lvl="1" indent="-342900" algn="just">
              <a:buClr>
                <a:schemeClr val="bg2">
                  <a:lumMod val="50000"/>
                </a:schemeClr>
              </a:buClr>
              <a:buFontTx/>
              <a:buChar char="-"/>
            </a:pPr>
            <a:r>
              <a:rPr lang="es-MX" sz="2200" dirty="0">
                <a:solidFill>
                  <a:schemeClr val="bg1">
                    <a:lumMod val="50000"/>
                  </a:schemeClr>
                </a:solidFill>
              </a:rPr>
              <a:t>Los enfoques diferenciados.</a:t>
            </a:r>
          </a:p>
          <a:p>
            <a:pPr marL="357188" indent="-357188" algn="just">
              <a:buClr>
                <a:schemeClr val="bg2">
                  <a:lumMod val="50000"/>
                </a:schemeClr>
              </a:buClr>
              <a:buFont typeface="Wingdings" panose="05000000000000000000" pitchFamily="2" charset="2"/>
              <a:buChar char="q"/>
            </a:pPr>
            <a:r>
              <a:rPr lang="es-MX" sz="2400" dirty="0">
                <a:solidFill>
                  <a:schemeClr val="bg1">
                    <a:lumMod val="50000"/>
                  </a:schemeClr>
                </a:solidFill>
                <a:latin typeface="Calibri" panose="020F0502020204030204"/>
              </a:rPr>
              <a:t>La </a:t>
            </a:r>
            <a:r>
              <a:rPr lang="es-MX" sz="2400" dirty="0">
                <a:solidFill>
                  <a:schemeClr val="bg1">
                    <a:lumMod val="50000"/>
                  </a:schemeClr>
                </a:solidFill>
              </a:rPr>
              <a:t>inclusión e interseccionalidad en la carrera judicial</a:t>
            </a:r>
          </a:p>
          <a:p>
            <a:pPr marL="635508" lvl="1" indent="-342900" algn="just">
              <a:buClr>
                <a:schemeClr val="bg2">
                  <a:lumMod val="50000"/>
                </a:schemeClr>
              </a:buClr>
              <a:buFontTx/>
              <a:buChar char="-"/>
            </a:pPr>
            <a:r>
              <a:rPr lang="es-MX" sz="2200" dirty="0">
                <a:solidFill>
                  <a:schemeClr val="bg1">
                    <a:lumMod val="50000"/>
                  </a:schemeClr>
                </a:solidFill>
              </a:rPr>
              <a:t>La perspectiva de derechos y la carrera judicial.</a:t>
            </a:r>
          </a:p>
          <a:p>
            <a:pPr marL="635508" lvl="1" indent="-342900" algn="just">
              <a:buClr>
                <a:schemeClr val="bg2">
                  <a:lumMod val="50000"/>
                </a:schemeClr>
              </a:buClr>
              <a:buFontTx/>
              <a:buChar char="-"/>
            </a:pPr>
            <a:r>
              <a:rPr lang="es-MX" sz="2200" dirty="0">
                <a:solidFill>
                  <a:schemeClr val="bg1">
                    <a:lumMod val="50000"/>
                  </a:schemeClr>
                </a:solidFill>
              </a:rPr>
              <a:t>Los enfoques diferenciados en la carrera judicial.</a:t>
            </a:r>
          </a:p>
          <a:p>
            <a:pPr marL="635508" lvl="1" indent="-342900" algn="just">
              <a:buClr>
                <a:schemeClr val="bg2">
                  <a:lumMod val="50000"/>
                </a:schemeClr>
              </a:buClr>
              <a:buFontTx/>
              <a:buChar char="-"/>
            </a:pPr>
            <a:r>
              <a:rPr lang="es-MX" sz="2200" dirty="0">
                <a:solidFill>
                  <a:schemeClr val="bg1">
                    <a:lumMod val="50000"/>
                  </a:schemeClr>
                </a:solidFill>
              </a:rPr>
              <a:t>Una propuesta de criterios esenciales para construir carreras judiciales inclusivas e interseccionales</a:t>
            </a:r>
          </a:p>
          <a:p>
            <a:pPr marL="292608" lvl="1" indent="0" algn="just">
              <a:buClr>
                <a:schemeClr val="bg2">
                  <a:lumMod val="50000"/>
                </a:schemeClr>
              </a:buClr>
              <a:buNone/>
            </a:pPr>
            <a:endParaRPr lang="es-MX" sz="2200" dirty="0"/>
          </a:p>
          <a:p>
            <a:pPr marL="357188" indent="-357188" algn="just">
              <a:buClr>
                <a:schemeClr val="bg2">
                  <a:lumMod val="50000"/>
                </a:schemeClr>
              </a:buClr>
              <a:buFont typeface="Wingdings" panose="05000000000000000000" pitchFamily="2" charset="2"/>
              <a:buChar char="q"/>
            </a:pPr>
            <a:endParaRPr lang="es-CL" sz="2400" dirty="0"/>
          </a:p>
        </p:txBody>
      </p:sp>
    </p:spTree>
    <p:extLst>
      <p:ext uri="{BB962C8B-B14F-4D97-AF65-F5344CB8AC3E}">
        <p14:creationId xmlns:p14="http://schemas.microsoft.com/office/powerpoint/2010/main" val="2942467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Contenido</a:t>
            </a:r>
            <a:endParaRPr lang="es-CL" dirty="0">
              <a:solidFill>
                <a:schemeClr val="bg2">
                  <a:lumMod val="75000"/>
                </a:schemeClr>
              </a:solidFill>
              <a:latin typeface="Impact" panose="020B0806030902050204" pitchFamily="34" charset="0"/>
            </a:endParaRPr>
          </a:p>
        </p:txBody>
      </p:sp>
      <p:sp>
        <p:nvSpPr>
          <p:cNvPr id="5" name="Marcador de contenido 2"/>
          <p:cNvSpPr txBox="1">
            <a:spLocks/>
          </p:cNvSpPr>
          <p:nvPr/>
        </p:nvSpPr>
        <p:spPr>
          <a:xfrm>
            <a:off x="640685" y="2268487"/>
            <a:ext cx="10910630" cy="25192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7188" indent="-357188" algn="just">
              <a:buClr>
                <a:schemeClr val="bg2">
                  <a:lumMod val="50000"/>
                </a:schemeClr>
              </a:buClr>
              <a:buFont typeface="Wingdings" panose="05000000000000000000" pitchFamily="2" charset="2"/>
              <a:buChar char="q"/>
            </a:pPr>
            <a:r>
              <a:rPr lang="es-MX" sz="2400" dirty="0">
                <a:solidFill>
                  <a:schemeClr val="bg1">
                    <a:lumMod val="50000"/>
                  </a:schemeClr>
                </a:solidFill>
              </a:rPr>
              <a:t>Buenas prácticas en materia de inclusión e interseccionalidad en los Poderes Judiciales de la Cumbre Judicial Iberoamericana</a:t>
            </a:r>
          </a:p>
          <a:p>
            <a:pPr marL="635508" lvl="1" indent="-342900" algn="just">
              <a:buClr>
                <a:schemeClr val="bg2">
                  <a:lumMod val="50000"/>
                </a:schemeClr>
              </a:buClr>
              <a:buFontTx/>
              <a:buChar char="-"/>
            </a:pPr>
            <a:r>
              <a:rPr lang="es-MX" sz="2200" dirty="0">
                <a:solidFill>
                  <a:schemeClr val="bg1">
                    <a:lumMod val="50000"/>
                  </a:schemeClr>
                </a:solidFill>
              </a:rPr>
              <a:t>Hallazgos generales. </a:t>
            </a:r>
          </a:p>
          <a:p>
            <a:pPr marL="635508" lvl="1" indent="-342900" algn="just">
              <a:buClr>
                <a:schemeClr val="bg2">
                  <a:lumMod val="50000"/>
                </a:schemeClr>
              </a:buClr>
              <a:buFontTx/>
              <a:buChar char="-"/>
            </a:pPr>
            <a:r>
              <a:rPr lang="es-MX" sz="2200" dirty="0">
                <a:solidFill>
                  <a:schemeClr val="bg1">
                    <a:lumMod val="50000"/>
                  </a:schemeClr>
                </a:solidFill>
              </a:rPr>
              <a:t>Temas y políticas transversales.</a:t>
            </a:r>
          </a:p>
          <a:p>
            <a:pPr marL="635508" lvl="1" indent="-342900" algn="just">
              <a:buClr>
                <a:schemeClr val="bg2">
                  <a:lumMod val="50000"/>
                </a:schemeClr>
              </a:buClr>
              <a:buFontTx/>
              <a:buChar char="-"/>
            </a:pPr>
            <a:r>
              <a:rPr lang="es-MX" sz="2200" dirty="0">
                <a:solidFill>
                  <a:schemeClr val="bg1">
                    <a:lumMod val="50000"/>
                  </a:schemeClr>
                </a:solidFill>
              </a:rPr>
              <a:t>Buenas prácticas identificadas respecto del ingreso y el ejercicio de la carrera judicial.</a:t>
            </a:r>
          </a:p>
          <a:p>
            <a:pPr marL="357188" indent="-357188" algn="just">
              <a:buClr>
                <a:schemeClr val="bg2">
                  <a:lumMod val="50000"/>
                </a:schemeClr>
              </a:buClr>
              <a:buFont typeface="Wingdings" panose="05000000000000000000" pitchFamily="2" charset="2"/>
              <a:buChar char="q"/>
            </a:pPr>
            <a:r>
              <a:rPr lang="es-MX" sz="2400" dirty="0">
                <a:solidFill>
                  <a:schemeClr val="bg1">
                    <a:lumMod val="50000"/>
                  </a:schemeClr>
                </a:solidFill>
              </a:rPr>
              <a:t>Conclusiones</a:t>
            </a:r>
            <a:endParaRPr lang="es-MX" sz="2200" dirty="0">
              <a:solidFill>
                <a:schemeClr val="bg1">
                  <a:lumMod val="50000"/>
                </a:schemeClr>
              </a:solidFill>
            </a:endParaRPr>
          </a:p>
          <a:p>
            <a:pPr marL="635508" lvl="1" indent="-342900" algn="just">
              <a:buClr>
                <a:schemeClr val="bg2">
                  <a:lumMod val="50000"/>
                </a:schemeClr>
              </a:buClr>
              <a:buFontTx/>
              <a:buChar char="-"/>
            </a:pPr>
            <a:endParaRPr lang="es-MX" sz="2200" dirty="0"/>
          </a:p>
          <a:p>
            <a:pPr marL="357188" indent="-357188" algn="just">
              <a:buClr>
                <a:schemeClr val="bg2">
                  <a:lumMod val="50000"/>
                </a:schemeClr>
              </a:buClr>
              <a:buFont typeface="Wingdings" panose="05000000000000000000" pitchFamily="2" charset="2"/>
              <a:buChar char="q"/>
            </a:pPr>
            <a:endParaRPr lang="es-CL" sz="2400" dirty="0"/>
          </a:p>
        </p:txBody>
      </p:sp>
    </p:spTree>
    <p:extLst>
      <p:ext uri="{BB962C8B-B14F-4D97-AF65-F5344CB8AC3E}">
        <p14:creationId xmlns:p14="http://schemas.microsoft.com/office/powerpoint/2010/main" val="435563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608" y="-606109"/>
            <a:ext cx="10058400" cy="1450757"/>
          </a:xfrm>
        </p:spPr>
        <p:txBody>
          <a:bodyPr>
            <a:noAutofit/>
          </a:bodyPr>
          <a:lstStyle/>
          <a:p>
            <a:r>
              <a:rPr lang="es-MX" sz="4400" dirty="0">
                <a:solidFill>
                  <a:srgbClr val="96A9BA"/>
                </a:solidFill>
                <a:latin typeface="Impact" panose="020B0806030902050204" pitchFamily="34" charset="0"/>
                <a:cs typeface="Calibri" panose="020F0502020204030204" pitchFamily="34" charset="0"/>
              </a:rPr>
              <a:t>Principales</a:t>
            </a:r>
            <a:r>
              <a:rPr lang="es-MX" sz="4400" b="1" dirty="0">
                <a:solidFill>
                  <a:schemeClr val="bg2">
                    <a:lumMod val="75000"/>
                  </a:schemeClr>
                </a:solidFill>
                <a:latin typeface="Impact" panose="020B0806030902050204" pitchFamily="34" charset="0"/>
                <a:cs typeface="Calibri" panose="020F0502020204030204" pitchFamily="34" charset="0"/>
              </a:rPr>
              <a:t> </a:t>
            </a:r>
            <a:r>
              <a:rPr lang="es-MX" sz="4400" dirty="0">
                <a:solidFill>
                  <a:schemeClr val="bg2">
                    <a:lumMod val="75000"/>
                  </a:schemeClr>
                </a:solidFill>
                <a:latin typeface="Impact" panose="020B0806030902050204" pitchFamily="34" charset="0"/>
                <a:cs typeface="Calibri" panose="020F0502020204030204" pitchFamily="34" charset="0"/>
              </a:rPr>
              <a:t>enfoques</a:t>
            </a:r>
            <a:endParaRPr lang="es-CL" sz="4400" dirty="0">
              <a:solidFill>
                <a:schemeClr val="bg2">
                  <a:lumMod val="75000"/>
                </a:schemeClr>
              </a:solidFill>
              <a:latin typeface="Impact" panose="020B0806030902050204" pitchFamily="34" charset="0"/>
              <a:cs typeface="Calibri" panose="020F0502020204030204" pitchFamily="34" charset="0"/>
            </a:endParaRPr>
          </a:p>
        </p:txBody>
      </p:sp>
      <p:graphicFrame>
        <p:nvGraphicFramePr>
          <p:cNvPr id="5" name="Diagrama 4">
            <a:extLst>
              <a:ext uri="{FF2B5EF4-FFF2-40B4-BE49-F238E27FC236}">
                <a16:creationId xmlns:a16="http://schemas.microsoft.com/office/drawing/2014/main" id="{65886653-2138-ADA2-BB17-3796BE9E1115}"/>
              </a:ext>
            </a:extLst>
          </p:cNvPr>
          <p:cNvGraphicFramePr/>
          <p:nvPr>
            <p:extLst>
              <p:ext uri="{D42A27DB-BD31-4B8C-83A1-F6EECF244321}">
                <p14:modId xmlns:p14="http://schemas.microsoft.com/office/powerpoint/2010/main" val="2596993971"/>
              </p:ext>
            </p:extLst>
          </p:nvPr>
        </p:nvGraphicFramePr>
        <p:xfrm>
          <a:off x="532737" y="1009816"/>
          <a:ext cx="10686553" cy="444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5961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771" y="287701"/>
            <a:ext cx="10708888" cy="1153521"/>
          </a:xfrm>
        </p:spPr>
        <p:txBody>
          <a:bodyPr>
            <a:normAutofit/>
          </a:bodyPr>
          <a:lstStyle/>
          <a:p>
            <a:pPr algn="just"/>
            <a:r>
              <a:rPr lang="es-MX" sz="4000" dirty="0">
                <a:solidFill>
                  <a:srgbClr val="96A9BA"/>
                </a:solidFill>
                <a:latin typeface="Impact" panose="020B0806030902050204" pitchFamily="34" charset="0"/>
              </a:rPr>
              <a:t>Recomendaciones internacionales para alcanzar judicaturas inclusivas e interseccionales</a:t>
            </a:r>
            <a:endParaRPr lang="es-CL" sz="4000" dirty="0">
              <a:solidFill>
                <a:srgbClr val="96A9BA"/>
              </a:solidFill>
              <a:latin typeface="Impact" panose="020B0806030902050204" pitchFamily="34" charset="0"/>
            </a:endParaRPr>
          </a:p>
        </p:txBody>
      </p:sp>
      <p:sp>
        <p:nvSpPr>
          <p:cNvPr id="3" name="Rectángulo redondeado 2"/>
          <p:cNvSpPr/>
          <p:nvPr/>
        </p:nvSpPr>
        <p:spPr>
          <a:xfrm>
            <a:off x="585777" y="1750814"/>
            <a:ext cx="3311912" cy="96058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Desmantelar barreras como los techos de cristal y otras que perpetúan la desigualdad estructural.</a:t>
            </a:r>
            <a:endParaRPr lang="es-CL" sz="1600" dirty="0">
              <a:solidFill>
                <a:schemeClr val="accent2">
                  <a:lumMod val="75000"/>
                </a:schemeClr>
              </a:solidFill>
            </a:endParaRPr>
          </a:p>
        </p:txBody>
      </p:sp>
      <p:sp>
        <p:nvSpPr>
          <p:cNvPr id="6" name="Rectángulo redondeado 5"/>
          <p:cNvSpPr/>
          <p:nvPr/>
        </p:nvSpPr>
        <p:spPr>
          <a:xfrm>
            <a:off x="4284264" y="1786475"/>
            <a:ext cx="3311912" cy="852631"/>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Aprobar normas para asegurar la participación equitativa en roles de toma de decisión en la judicatura.</a:t>
            </a:r>
            <a:endParaRPr lang="es-CL" sz="1600" dirty="0">
              <a:solidFill>
                <a:schemeClr val="accent2">
                  <a:lumMod val="75000"/>
                </a:schemeClr>
              </a:solidFill>
            </a:endParaRPr>
          </a:p>
        </p:txBody>
      </p:sp>
      <p:sp>
        <p:nvSpPr>
          <p:cNvPr id="7" name="Rectángulo redondeado 6"/>
          <p:cNvSpPr/>
          <p:nvPr/>
        </p:nvSpPr>
        <p:spPr>
          <a:xfrm>
            <a:off x="7982751" y="1765337"/>
            <a:ext cx="3311912" cy="63271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Adoptar normas, directrices y  políticas públicas sobre igualdad. </a:t>
            </a:r>
            <a:endParaRPr lang="es-CL" sz="1600" dirty="0">
              <a:solidFill>
                <a:schemeClr val="accent2">
                  <a:lumMod val="75000"/>
                </a:schemeClr>
              </a:solidFill>
            </a:endParaRPr>
          </a:p>
        </p:txBody>
      </p:sp>
      <p:sp>
        <p:nvSpPr>
          <p:cNvPr id="9" name="Rectángulo redondeado 8"/>
          <p:cNvSpPr/>
          <p:nvPr/>
        </p:nvSpPr>
        <p:spPr>
          <a:xfrm>
            <a:off x="585778" y="2796580"/>
            <a:ext cx="3433897" cy="1690235"/>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Establecer lineamientos de políticas públicas sostenibles guiados por el enfoque de derechos humanos y que busquen sancionar comportamientos discriminatorios como el acoso y el hostigamiento sexual</a:t>
            </a:r>
            <a:endParaRPr lang="es-CL" sz="1600" dirty="0">
              <a:solidFill>
                <a:schemeClr val="accent2">
                  <a:lumMod val="75000"/>
                </a:schemeClr>
              </a:solidFill>
            </a:endParaRPr>
          </a:p>
        </p:txBody>
      </p:sp>
      <p:sp>
        <p:nvSpPr>
          <p:cNvPr id="10" name="Rectángulo redondeado 9"/>
          <p:cNvSpPr/>
          <p:nvPr/>
        </p:nvSpPr>
        <p:spPr>
          <a:xfrm>
            <a:off x="4314761" y="2917987"/>
            <a:ext cx="3433897" cy="9047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Generar esfuerzos para recopilar y analizar estadísticas para diseñar políticas sobre inclusión social e interseccionalidad</a:t>
            </a:r>
            <a:endParaRPr lang="es-CL" sz="1600" dirty="0">
              <a:solidFill>
                <a:schemeClr val="accent2">
                  <a:lumMod val="75000"/>
                </a:schemeClr>
              </a:solidFill>
            </a:endParaRPr>
          </a:p>
        </p:txBody>
      </p:sp>
      <p:sp>
        <p:nvSpPr>
          <p:cNvPr id="11" name="Rectángulo redondeado 10"/>
          <p:cNvSpPr/>
          <p:nvPr/>
        </p:nvSpPr>
        <p:spPr>
          <a:xfrm>
            <a:off x="7982751" y="3412661"/>
            <a:ext cx="3311912" cy="1154634"/>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Implementar políticas de redistribución de tareas de cuidados para favorecer la conciliación entre la vida familiar y profesional/laboral</a:t>
            </a:r>
            <a:endParaRPr lang="es-CL" sz="1600" dirty="0">
              <a:solidFill>
                <a:schemeClr val="accent2">
                  <a:lumMod val="75000"/>
                </a:schemeClr>
              </a:solidFill>
            </a:endParaRPr>
          </a:p>
        </p:txBody>
      </p:sp>
      <p:sp>
        <p:nvSpPr>
          <p:cNvPr id="4" name="Rectángulo redondeado 2">
            <a:extLst>
              <a:ext uri="{FF2B5EF4-FFF2-40B4-BE49-F238E27FC236}">
                <a16:creationId xmlns:a16="http://schemas.microsoft.com/office/drawing/2014/main" id="{D91CE939-0B23-F703-03E5-671E2C012CF4}"/>
              </a:ext>
            </a:extLst>
          </p:cNvPr>
          <p:cNvSpPr/>
          <p:nvPr/>
        </p:nvSpPr>
        <p:spPr>
          <a:xfrm>
            <a:off x="585777" y="4571999"/>
            <a:ext cx="3372905" cy="102571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1600" dirty="0">
                <a:solidFill>
                  <a:schemeClr val="accent2">
                    <a:lumMod val="75000"/>
                  </a:schemeClr>
                </a:solidFill>
              </a:rPr>
              <a:t>Diseñar e implementar sistemas de cuotas/cupos, convocatorias de concursos dirigidos a grupos históricamente desventajados</a:t>
            </a:r>
          </a:p>
        </p:txBody>
      </p:sp>
      <p:sp>
        <p:nvSpPr>
          <p:cNvPr id="8" name="Rectángulo redondeado 6">
            <a:extLst>
              <a:ext uri="{FF2B5EF4-FFF2-40B4-BE49-F238E27FC236}">
                <a16:creationId xmlns:a16="http://schemas.microsoft.com/office/drawing/2014/main" id="{2CBC52E5-B6C3-A6E1-C9B6-4C06555C8B07}"/>
              </a:ext>
            </a:extLst>
          </p:cNvPr>
          <p:cNvSpPr/>
          <p:nvPr/>
        </p:nvSpPr>
        <p:spPr>
          <a:xfrm>
            <a:off x="7982751" y="2452978"/>
            <a:ext cx="3311912" cy="904752"/>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Conformar comisiones que busquen institucionalizar las perspectivas </a:t>
            </a:r>
            <a:r>
              <a:rPr lang="es-MX" sz="1600" dirty="0" err="1">
                <a:solidFill>
                  <a:schemeClr val="accent2">
                    <a:lumMod val="75000"/>
                  </a:schemeClr>
                </a:solidFill>
              </a:rPr>
              <a:t>interseccionales</a:t>
            </a:r>
            <a:r>
              <a:rPr lang="es-MX" sz="1600" dirty="0">
                <a:solidFill>
                  <a:schemeClr val="accent2">
                    <a:lumMod val="75000"/>
                  </a:schemeClr>
                </a:solidFill>
              </a:rPr>
              <a:t> y de derechos humanos</a:t>
            </a:r>
            <a:endParaRPr lang="es-CL" sz="1600" dirty="0">
              <a:solidFill>
                <a:schemeClr val="accent2">
                  <a:lumMod val="75000"/>
                </a:schemeClr>
              </a:solidFill>
            </a:endParaRPr>
          </a:p>
        </p:txBody>
      </p:sp>
      <p:sp>
        <p:nvSpPr>
          <p:cNvPr id="13" name="Rectángulo redondeado 9">
            <a:extLst>
              <a:ext uri="{FF2B5EF4-FFF2-40B4-BE49-F238E27FC236}">
                <a16:creationId xmlns:a16="http://schemas.microsoft.com/office/drawing/2014/main" id="{5372FB92-E022-CE4C-32D6-CDC5793DFA3A}"/>
              </a:ext>
            </a:extLst>
          </p:cNvPr>
          <p:cNvSpPr/>
          <p:nvPr/>
        </p:nvSpPr>
        <p:spPr>
          <a:xfrm>
            <a:off x="7982751" y="4622226"/>
            <a:ext cx="3311912" cy="12536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a:solidFill>
                  <a:schemeClr val="accent2">
                    <a:lumMod val="75000"/>
                  </a:schemeClr>
                </a:solidFill>
              </a:rPr>
              <a:t>Impulsar la colaboración con asociaciones de juezas y jueces para progresar en la participación de grupos históricamente desventajados en la carrera judicial</a:t>
            </a:r>
            <a:endParaRPr lang="es-CL" sz="1600" dirty="0">
              <a:solidFill>
                <a:schemeClr val="accent2">
                  <a:lumMod val="75000"/>
                </a:schemeClr>
              </a:solidFill>
            </a:endParaRPr>
          </a:p>
        </p:txBody>
      </p:sp>
      <p:sp>
        <p:nvSpPr>
          <p:cNvPr id="14" name="Rectángulo redondeado 10">
            <a:extLst>
              <a:ext uri="{FF2B5EF4-FFF2-40B4-BE49-F238E27FC236}">
                <a16:creationId xmlns:a16="http://schemas.microsoft.com/office/drawing/2014/main" id="{57742CC2-265D-28CF-B436-1AE032EE00BE}"/>
              </a:ext>
            </a:extLst>
          </p:cNvPr>
          <p:cNvSpPr/>
          <p:nvPr/>
        </p:nvSpPr>
        <p:spPr>
          <a:xfrm>
            <a:off x="4284265" y="4101620"/>
            <a:ext cx="3311912" cy="1247968"/>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Avanzar hacia un sistema de presidencias de altas cortes alternadas por género (hombre y mujer).</a:t>
            </a:r>
            <a:endParaRPr lang="es-CL" dirty="0">
              <a:solidFill>
                <a:schemeClr val="accent2">
                  <a:lumMod val="75000"/>
                </a:schemeClr>
              </a:solidFill>
            </a:endParaRPr>
          </a:p>
        </p:txBody>
      </p:sp>
    </p:spTree>
    <p:extLst>
      <p:ext uri="{BB962C8B-B14F-4D97-AF65-F5344CB8AC3E}">
        <p14:creationId xmlns:p14="http://schemas.microsoft.com/office/powerpoint/2010/main" val="778137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968761"/>
            <a:ext cx="12192000"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Título 1"/>
          <p:cNvSpPr>
            <a:spLocks noGrp="1"/>
          </p:cNvSpPr>
          <p:nvPr>
            <p:ph type="title"/>
          </p:nvPr>
        </p:nvSpPr>
        <p:spPr>
          <a:xfrm>
            <a:off x="646771" y="0"/>
            <a:ext cx="10058400" cy="1103971"/>
          </a:xfrm>
        </p:spPr>
        <p:txBody>
          <a:bodyPr>
            <a:normAutofit/>
          </a:bodyPr>
          <a:lstStyle/>
          <a:p>
            <a:r>
              <a:rPr lang="es-MX" sz="4400" dirty="0">
                <a:solidFill>
                  <a:schemeClr val="bg2">
                    <a:lumMod val="75000"/>
                  </a:schemeClr>
                </a:solidFill>
                <a:latin typeface="Impact" panose="020B0806030902050204" pitchFamily="34" charset="0"/>
              </a:rPr>
              <a:t>Conclusiones</a:t>
            </a:r>
            <a:endParaRPr lang="es-CL" sz="4400" dirty="0">
              <a:solidFill>
                <a:schemeClr val="bg2">
                  <a:lumMod val="50000"/>
                </a:schemeClr>
              </a:solidFill>
              <a:latin typeface="Impact" panose="020B0806030902050204" pitchFamily="34" charset="0"/>
            </a:endParaRPr>
          </a:p>
        </p:txBody>
      </p:sp>
      <p:sp>
        <p:nvSpPr>
          <p:cNvPr id="3" name="Rectángulo redondeado 2"/>
          <p:cNvSpPr/>
          <p:nvPr/>
        </p:nvSpPr>
        <p:spPr>
          <a:xfrm>
            <a:off x="484742" y="1825798"/>
            <a:ext cx="4827922" cy="1851101"/>
          </a:xfrm>
          <a:prstGeom prst="roundRect">
            <a:avLst/>
          </a:prstGeom>
          <a:solidFill>
            <a:srgbClr val="E5B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Los principios de igualdad y no discriminación han sido implementados por la mayoría de los poderes judiciales de la región y se han convertido en ejes rectores para las políticas relativas a la carrera judicial.</a:t>
            </a:r>
            <a:endParaRPr lang="es-CL" dirty="0">
              <a:solidFill>
                <a:schemeClr val="accent2">
                  <a:lumMod val="75000"/>
                </a:schemeClr>
              </a:solidFill>
            </a:endParaRPr>
          </a:p>
        </p:txBody>
      </p:sp>
      <p:sp>
        <p:nvSpPr>
          <p:cNvPr id="7" name="Rectángulo redondeado 6"/>
          <p:cNvSpPr/>
          <p:nvPr/>
        </p:nvSpPr>
        <p:spPr>
          <a:xfrm>
            <a:off x="6391656" y="1825798"/>
            <a:ext cx="4758521" cy="1817214"/>
          </a:xfrm>
          <a:prstGeom prst="roundRect">
            <a:avLst/>
          </a:prstGeom>
          <a:solidFill>
            <a:schemeClr val="accent6">
              <a:lumMod val="60000"/>
              <a:lumOff val="4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El uso de las perspectivas de derechos humanos, género, interseccional e intercultural son importantes para diseñar acciones claras y eficaces y lograr la igualdad material en todas las etapas de la carrera judicial.</a:t>
            </a:r>
            <a:endParaRPr lang="es-CL" sz="2400" dirty="0">
              <a:solidFill>
                <a:schemeClr val="accent2">
                  <a:lumMod val="75000"/>
                </a:schemeClr>
              </a:solidFill>
            </a:endParaRPr>
          </a:p>
        </p:txBody>
      </p:sp>
      <p:sp>
        <p:nvSpPr>
          <p:cNvPr id="9" name="Rectángulo redondeado 8"/>
          <p:cNvSpPr/>
          <p:nvPr/>
        </p:nvSpPr>
        <p:spPr>
          <a:xfrm>
            <a:off x="484742" y="3975952"/>
            <a:ext cx="4827922" cy="1693756"/>
          </a:xfrm>
          <a:prstGeom prst="roundRect">
            <a:avLst/>
          </a:prstGeom>
          <a:solidFill>
            <a:schemeClr val="accent6">
              <a:lumMod val="5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La representación es de suma importancia en la judicatura. Envía un mensaje sobre la apertura, accesibilidad y legitimidad de la judicatura como una institución plural y comprometida con el acceso a la justicia de todas las personas</a:t>
            </a:r>
            <a:endParaRPr lang="es-CL" dirty="0">
              <a:solidFill>
                <a:schemeClr val="accent2">
                  <a:lumMod val="75000"/>
                </a:schemeClr>
              </a:solidFill>
            </a:endParaRPr>
          </a:p>
        </p:txBody>
      </p:sp>
      <p:sp>
        <p:nvSpPr>
          <p:cNvPr id="8" name="Rectángulo redondeado 5">
            <a:extLst>
              <a:ext uri="{FF2B5EF4-FFF2-40B4-BE49-F238E27FC236}">
                <a16:creationId xmlns:a16="http://schemas.microsoft.com/office/drawing/2014/main" id="{966BC398-2518-222F-D456-19CBD88ACA39}"/>
              </a:ext>
            </a:extLst>
          </p:cNvPr>
          <p:cNvSpPr/>
          <p:nvPr/>
        </p:nvSpPr>
        <p:spPr>
          <a:xfrm>
            <a:off x="6322255" y="3846580"/>
            <a:ext cx="4827922" cy="1817214"/>
          </a:xfrm>
          <a:prstGeom prst="round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La aplicación de buenas prácticas basadas en principios y estándares internacionales permite que la carrera judicial sea un sistema que inspire confianza, transparencia, apertura y diversidad donde se respetan y garantizan los derechos humanos.</a:t>
            </a:r>
            <a:endParaRPr lang="es-CL" dirty="0">
              <a:solidFill>
                <a:schemeClr val="accent2">
                  <a:lumMod val="75000"/>
                </a:schemeClr>
              </a:solidFill>
            </a:endParaRPr>
          </a:p>
        </p:txBody>
      </p:sp>
    </p:spTree>
    <p:extLst>
      <p:ext uri="{BB962C8B-B14F-4D97-AF65-F5344CB8AC3E}">
        <p14:creationId xmlns:p14="http://schemas.microsoft.com/office/powerpoint/2010/main" val="194847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p:cNvSpPr/>
          <p:nvPr/>
        </p:nvSpPr>
        <p:spPr>
          <a:xfrm>
            <a:off x="0" y="5954751"/>
            <a:ext cx="12192000" cy="90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Rectángulo redondeado 8">
            <a:extLst>
              <a:ext uri="{FF2B5EF4-FFF2-40B4-BE49-F238E27FC236}">
                <a16:creationId xmlns:a16="http://schemas.microsoft.com/office/drawing/2014/main" id="{D8D6606F-0682-1043-D773-65C6EC8ED126}"/>
              </a:ext>
            </a:extLst>
          </p:cNvPr>
          <p:cNvSpPr/>
          <p:nvPr/>
        </p:nvSpPr>
        <p:spPr>
          <a:xfrm>
            <a:off x="1383420" y="4537848"/>
            <a:ext cx="9242279" cy="2062975"/>
          </a:xfrm>
          <a:prstGeom prst="roundRect">
            <a:avLst/>
          </a:prstGeom>
          <a:solidFill>
            <a:schemeClr val="accent2">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Resulta positivo observar que muchos poderes judiciales emprenden programas y/o políticas transversales para generar efectos transformadores desde los derechos humanos que trascienden a la sociedad. La creación de unidades, comisiones, direcciones y otros órganos que implementan planes institucionales desde el enfoque de derechos humanos contribuye, no sólo a crear entornos y mecanismos que evalúen y vigilen el cumplimiento de las obligaciones en materia de derechos humanos al interior de la judicatura, sino que abonan también a generar una cultura de los derechos humanos para todas las personas. </a:t>
            </a:r>
            <a:endParaRPr lang="es-CL" dirty="0">
              <a:solidFill>
                <a:schemeClr val="accent2">
                  <a:lumMod val="75000"/>
                </a:schemeClr>
              </a:solidFill>
            </a:endParaRPr>
          </a:p>
        </p:txBody>
      </p:sp>
      <p:sp>
        <p:nvSpPr>
          <p:cNvPr id="8" name="Rectángulo redondeado 9">
            <a:extLst>
              <a:ext uri="{FF2B5EF4-FFF2-40B4-BE49-F238E27FC236}">
                <a16:creationId xmlns:a16="http://schemas.microsoft.com/office/drawing/2014/main" id="{52162A58-0AC9-E906-63D8-C21B58C2243A}"/>
              </a:ext>
            </a:extLst>
          </p:cNvPr>
          <p:cNvSpPr/>
          <p:nvPr/>
        </p:nvSpPr>
        <p:spPr>
          <a:xfrm>
            <a:off x="5020056" y="1754699"/>
            <a:ext cx="6400800" cy="2525972"/>
          </a:xfrm>
          <a:prstGeom prst="round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700" dirty="0">
                <a:solidFill>
                  <a:schemeClr val="accent2">
                    <a:lumMod val="75000"/>
                  </a:schemeClr>
                </a:solidFill>
              </a:rPr>
              <a:t>Los principales esfuerzos de los poderes judiciales de la región han versado en generar acciones afirmativas dirigidas a la participación e inclusión de las mujeres en la judicatura. Por ello, la inclusión de asignaturas obligatorias sobre igualdad y no discriminación y violencia de género en las pruebas de ingreso a la carrera judicial, así como el otorgamiento de licencias de maternidad y paternidad, la flexibilización de la jornada de trabajo y otros incentivos abonan a la construcción de un paradigma integral con miras a la erradicación de las barreras existentes en la judicatura.</a:t>
            </a:r>
            <a:endParaRPr lang="es-CL" sz="1700" dirty="0">
              <a:solidFill>
                <a:schemeClr val="accent2">
                  <a:lumMod val="75000"/>
                </a:schemeClr>
              </a:solidFill>
            </a:endParaRPr>
          </a:p>
        </p:txBody>
      </p:sp>
      <p:sp>
        <p:nvSpPr>
          <p:cNvPr id="13" name="Título 1">
            <a:extLst>
              <a:ext uri="{FF2B5EF4-FFF2-40B4-BE49-F238E27FC236}">
                <a16:creationId xmlns:a16="http://schemas.microsoft.com/office/drawing/2014/main" id="{63A8997C-C497-5980-7F4F-C044CE990E6B}"/>
              </a:ext>
            </a:extLst>
          </p:cNvPr>
          <p:cNvSpPr>
            <a:spLocks noGrp="1"/>
          </p:cNvSpPr>
          <p:nvPr>
            <p:ph type="title"/>
          </p:nvPr>
        </p:nvSpPr>
        <p:spPr>
          <a:xfrm>
            <a:off x="813816" y="441586"/>
            <a:ext cx="10058400" cy="1103971"/>
          </a:xfrm>
        </p:spPr>
        <p:txBody>
          <a:bodyPr>
            <a:normAutofit/>
          </a:bodyPr>
          <a:lstStyle/>
          <a:p>
            <a:r>
              <a:rPr lang="es-MX" sz="4400" dirty="0">
                <a:solidFill>
                  <a:schemeClr val="bg2">
                    <a:lumMod val="75000"/>
                  </a:schemeClr>
                </a:solidFill>
                <a:latin typeface="Impact" panose="020B0806030902050204" pitchFamily="34" charset="0"/>
              </a:rPr>
              <a:t>Conclusiones</a:t>
            </a:r>
            <a:endParaRPr lang="es-CL" sz="4400" dirty="0">
              <a:solidFill>
                <a:schemeClr val="bg2">
                  <a:lumMod val="50000"/>
                </a:schemeClr>
              </a:solidFill>
              <a:latin typeface="Impact" panose="020B0806030902050204" pitchFamily="34" charset="0"/>
            </a:endParaRPr>
          </a:p>
        </p:txBody>
      </p:sp>
      <p:sp>
        <p:nvSpPr>
          <p:cNvPr id="14" name="Rectángulo redondeado 2">
            <a:extLst>
              <a:ext uri="{FF2B5EF4-FFF2-40B4-BE49-F238E27FC236}">
                <a16:creationId xmlns:a16="http://schemas.microsoft.com/office/drawing/2014/main" id="{41BFC3A4-4311-26AA-1290-8B8819C45550}"/>
              </a:ext>
            </a:extLst>
          </p:cNvPr>
          <p:cNvSpPr/>
          <p:nvPr/>
        </p:nvSpPr>
        <p:spPr>
          <a:xfrm>
            <a:off x="582223" y="1795681"/>
            <a:ext cx="4291529" cy="1851101"/>
          </a:xfrm>
          <a:prstGeom prst="roundRect">
            <a:avLst/>
          </a:prstGeom>
          <a:solidFill>
            <a:srgbClr val="E5B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accent2">
                    <a:lumMod val="75000"/>
                  </a:schemeClr>
                </a:solidFill>
              </a:rPr>
              <a:t>Más allá del acceso a incentivos económicos en materia de pensiones y jubilaciones, en la región iberoamericana aún falta abordar la etapa de retiro de la carrera judicial desde las perspectivas de inclusión social e interseccionalidad</a:t>
            </a:r>
            <a:endParaRPr lang="es-CL" sz="2000" dirty="0">
              <a:solidFill>
                <a:schemeClr val="accent2">
                  <a:lumMod val="75000"/>
                </a:schemeClr>
              </a:solidFill>
            </a:endParaRPr>
          </a:p>
        </p:txBody>
      </p:sp>
    </p:spTree>
    <p:extLst>
      <p:ext uri="{BB962C8B-B14F-4D97-AF65-F5344CB8AC3E}">
        <p14:creationId xmlns:p14="http://schemas.microsoft.com/office/powerpoint/2010/main" val="2437457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a:solidFill>
                  <a:schemeClr val="bg2">
                    <a:lumMod val="75000"/>
                  </a:schemeClr>
                </a:solidFill>
                <a:latin typeface="Impact" panose="020B0806030902050204" pitchFamily="34" charset="0"/>
              </a:rPr>
              <a:t>Objetivo General</a:t>
            </a:r>
            <a:endParaRPr lang="es-CL" b="1" dirty="0">
              <a:solidFill>
                <a:schemeClr val="bg2">
                  <a:lumMod val="75000"/>
                </a:schemeClr>
              </a:solidFill>
              <a:latin typeface="Impact" panose="020B0806030902050204" pitchFamily="34" charset="0"/>
            </a:endParaRPr>
          </a:p>
        </p:txBody>
      </p:sp>
      <p:sp>
        <p:nvSpPr>
          <p:cNvPr id="3" name="Marcador de contenido 2"/>
          <p:cNvSpPr>
            <a:spLocks noGrp="1"/>
          </p:cNvSpPr>
          <p:nvPr>
            <p:ph idx="1"/>
          </p:nvPr>
        </p:nvSpPr>
        <p:spPr>
          <a:xfrm>
            <a:off x="1097280" y="2319454"/>
            <a:ext cx="10058400" cy="3549640"/>
          </a:xfrm>
        </p:spPr>
        <p:txBody>
          <a:bodyPr/>
          <a:lstStyle/>
          <a:p>
            <a:pPr algn="just"/>
            <a:r>
              <a:rPr lang="es-CL" sz="2400" dirty="0">
                <a:solidFill>
                  <a:schemeClr val="bg1">
                    <a:lumMod val="50000"/>
                  </a:schemeClr>
                </a:solidFill>
              </a:rPr>
              <a:t>Identificar los principios y pilares fundamentales en que debe basarse la gestión moderna de la carrera judicial en el siglo XXI, en la dimensión ética, normativa/institucional, tecnológica y técnica, a fin de </a:t>
            </a:r>
            <a:r>
              <a:rPr lang="es-CL" sz="2400" b="1" dirty="0">
                <a:solidFill>
                  <a:schemeClr val="bg1">
                    <a:lumMod val="50000"/>
                  </a:schemeClr>
                </a:solidFill>
              </a:rPr>
              <a:t>promover la implementación de medidas que permitan avanzar progresivamente en la modernización de la carrera con un enfoque de inclusión e </a:t>
            </a:r>
            <a:r>
              <a:rPr lang="es-CL" sz="2400" b="1" dirty="0" err="1">
                <a:solidFill>
                  <a:schemeClr val="bg1">
                    <a:lumMod val="50000"/>
                  </a:schemeClr>
                </a:solidFill>
              </a:rPr>
              <a:t>interseccionalidad</a:t>
            </a:r>
            <a:r>
              <a:rPr lang="es-CL" sz="2400" b="1" dirty="0">
                <a:solidFill>
                  <a:schemeClr val="bg1">
                    <a:lumMod val="50000"/>
                  </a:schemeClr>
                </a:solidFill>
              </a:rPr>
              <a:t>, y con ello en la mejora del servicio judicial, basado en la igualdad el mérito y la capacidad. </a:t>
            </a:r>
          </a:p>
          <a:p>
            <a:endParaRPr lang="es-CL" dirty="0"/>
          </a:p>
        </p:txBody>
      </p:sp>
    </p:spTree>
    <p:extLst>
      <p:ext uri="{BB962C8B-B14F-4D97-AF65-F5344CB8AC3E}">
        <p14:creationId xmlns:p14="http://schemas.microsoft.com/office/powerpoint/2010/main" val="4086105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l="19811" t="10206"/>
          <a:stretch/>
        </p:blipFill>
        <p:spPr>
          <a:xfrm>
            <a:off x="-159345" y="0"/>
            <a:ext cx="12707032" cy="7251700"/>
          </a:xfrm>
          <a:prstGeom prst="rect">
            <a:avLst/>
          </a:prstGeom>
        </p:spPr>
      </p:pic>
      <p:sp>
        <p:nvSpPr>
          <p:cNvPr id="76" name="Google Shape;76;p15"/>
          <p:cNvSpPr txBox="1">
            <a:spLocks noGrp="1"/>
          </p:cNvSpPr>
          <p:nvPr>
            <p:ph type="sldNum" idx="12"/>
          </p:nvPr>
        </p:nvSpPr>
        <p:spPr>
          <a:xfrm>
            <a:off x="5730200" y="5893117"/>
            <a:ext cx="731600" cy="524800"/>
          </a:xfrm>
          <a:prstGeom prst="rect">
            <a:avLst/>
          </a:prstGeom>
        </p:spPr>
        <p:txBody>
          <a:bodyPr spcFirstLastPara="1" wrap="square" lIns="121897" tIns="121897" rIns="121897" bIns="121897" anchor="b" anchorCtr="0">
            <a:noAutofit/>
          </a:bodyPr>
          <a:lstStyle/>
          <a:p>
            <a:fld id="{00000000-1234-1234-1234-123412341234}" type="slidenum">
              <a:rPr lang="en"/>
              <a:pPr/>
              <a:t>50</a:t>
            </a:fld>
            <a:endParaRPr/>
          </a:p>
        </p:txBody>
      </p:sp>
      <p:sp>
        <p:nvSpPr>
          <p:cNvPr id="9" name="Título 1"/>
          <p:cNvSpPr txBox="1">
            <a:spLocks/>
          </p:cNvSpPr>
          <p:nvPr/>
        </p:nvSpPr>
        <p:spPr>
          <a:xfrm>
            <a:off x="3297831" y="1429408"/>
            <a:ext cx="5944576" cy="2375336"/>
          </a:xfrm>
          <a:prstGeom prst="rect">
            <a:avLst/>
          </a:prstGeom>
          <a:solidFill>
            <a:schemeClr val="bg1"/>
          </a:solidFill>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Cumbre Judicial Iberoamericana XXI Edición</a:t>
            </a:r>
          </a:p>
          <a:p>
            <a:pPr algn="ctr"/>
            <a:r>
              <a:rPr lang="es-MX" sz="1800" spc="-50" dirty="0">
                <a:solidFill>
                  <a:srgbClr val="002060"/>
                </a:solidFill>
                <a:highlight>
                  <a:srgbClr val="F3F3F3"/>
                </a:highlight>
                <a:latin typeface="Bahnschrift SemiCondensed" panose="020B0502040204020203" pitchFamily="34" charset="0"/>
                <a:ea typeface="Playfair Display"/>
                <a:cs typeface="Playfair Display"/>
              </a:rPr>
              <a:t>Segunda reunión preparatoria</a:t>
            </a:r>
            <a:endParaRPr lang="es-CL" sz="1800" spc="-50" dirty="0">
              <a:solidFill>
                <a:srgbClr val="002060"/>
              </a:solidFill>
              <a:highlight>
                <a:srgbClr val="F3F3F3"/>
              </a:highlight>
              <a:latin typeface="Bahnschrift SemiCondensed" panose="020B0502040204020203" pitchFamily="34" charset="0"/>
              <a:ea typeface="Playfair Display"/>
              <a:cs typeface="Playfair Display"/>
            </a:endParaRP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 </a:t>
            </a:r>
            <a:r>
              <a:rPr lang="es-CL" sz="2800" b="1" dirty="0">
                <a:solidFill>
                  <a:srgbClr val="002060"/>
                </a:solidFill>
                <a:latin typeface="Bahnschrift Light Condensed" panose="020B0502040204020203" pitchFamily="34" charset="0"/>
              </a:rPr>
              <a:t/>
            </a:r>
            <a:br>
              <a:rPr lang="es-CL" sz="2800" b="1" dirty="0">
                <a:solidFill>
                  <a:srgbClr val="002060"/>
                </a:solidFill>
                <a:latin typeface="Bahnschrift Light Condensed" panose="020B0502040204020203" pitchFamily="34" charset="0"/>
              </a:rPr>
            </a:br>
            <a:r>
              <a:rPr lang="es-CL" sz="2800" spc="-50" dirty="0">
                <a:solidFill>
                  <a:srgbClr val="002060"/>
                </a:solidFill>
                <a:highlight>
                  <a:srgbClr val="F3F3F3"/>
                </a:highlight>
                <a:latin typeface="Bahnschrift SemiCondensed" panose="020B0502040204020203" pitchFamily="34" charset="0"/>
                <a:ea typeface="Playfair Display"/>
                <a:cs typeface="Playfair Display"/>
              </a:rPr>
              <a:t>Por una carrera judicial </a:t>
            </a:r>
          </a:p>
          <a:p>
            <a:pPr algn="ctr"/>
            <a:r>
              <a:rPr lang="es-CL" sz="2800" spc="-50" dirty="0">
                <a:solidFill>
                  <a:srgbClr val="00B0F0"/>
                </a:solidFill>
                <a:highlight>
                  <a:srgbClr val="F3F3F3"/>
                </a:highlight>
                <a:latin typeface="Bahnschrift SemiCondensed" panose="020B0502040204020203" pitchFamily="34" charset="0"/>
                <a:ea typeface="Playfair Display"/>
                <a:cs typeface="Playfair Display"/>
              </a:rPr>
              <a:t>independiente y eficaz</a:t>
            </a:r>
          </a:p>
          <a:p>
            <a:pPr algn="ctr"/>
            <a:endParaRPr lang="es-CL" sz="2800" spc="-50" dirty="0">
              <a:solidFill>
                <a:srgbClr val="00B0F0"/>
              </a:solidFill>
              <a:highlight>
                <a:srgbClr val="F3F3F3"/>
              </a:highlight>
              <a:latin typeface="Bahnschrift SemiCondensed" panose="020B0502040204020203" pitchFamily="34" charset="0"/>
              <a:ea typeface="Playfair Display"/>
              <a:cs typeface="Playfair Display"/>
            </a:endParaRPr>
          </a:p>
        </p:txBody>
      </p:sp>
      <p:sp>
        <p:nvSpPr>
          <p:cNvPr id="6" name="Título 1"/>
          <p:cNvSpPr txBox="1">
            <a:spLocks/>
          </p:cNvSpPr>
          <p:nvPr/>
        </p:nvSpPr>
        <p:spPr>
          <a:xfrm>
            <a:off x="3373898" y="6417916"/>
            <a:ext cx="5944576" cy="297973"/>
          </a:xfrm>
          <a:prstGeom prst="rect">
            <a:avLst/>
          </a:prstGeom>
          <a:noFill/>
          <a:effectLst/>
        </p:spPr>
        <p:txBody>
          <a:bodyPr vert="horz" lIns="91440" tIns="45720" rIns="91440" bIns="45720" rtlCol="0" anchor="b">
            <a:no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s-CL" sz="1800" spc="-50" dirty="0">
              <a:solidFill>
                <a:srgbClr val="002060"/>
              </a:solidFill>
              <a:highlight>
                <a:srgbClr val="F3F3F3"/>
              </a:highlight>
              <a:latin typeface="Bahnschrift SemiCondensed" panose="020B0502040204020203" pitchFamily="34" charset="0"/>
              <a:ea typeface="Playfair Display"/>
              <a:cs typeface="Playfair Display"/>
            </a:endParaRP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Santa cruz de la sierra, Bolivia</a:t>
            </a:r>
          </a:p>
          <a:p>
            <a:pPr algn="ctr"/>
            <a:r>
              <a:rPr lang="es-CL" sz="1800" spc="-50" dirty="0">
                <a:solidFill>
                  <a:srgbClr val="002060"/>
                </a:solidFill>
                <a:highlight>
                  <a:srgbClr val="F3F3F3"/>
                </a:highlight>
                <a:latin typeface="Bahnschrift SemiCondensed" panose="020B0502040204020203" pitchFamily="34" charset="0"/>
                <a:ea typeface="Playfair Display"/>
                <a:cs typeface="Playfair Display"/>
              </a:rPr>
              <a:t>28, 29 y 30 junio de 2023</a:t>
            </a:r>
          </a:p>
        </p:txBody>
      </p:sp>
    </p:spTree>
    <p:extLst>
      <p:ext uri="{BB962C8B-B14F-4D97-AF65-F5344CB8AC3E}">
        <p14:creationId xmlns:p14="http://schemas.microsoft.com/office/powerpoint/2010/main" val="3536055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Objetivos Específicos</a:t>
            </a:r>
            <a:endParaRPr lang="es-CL" dirty="0">
              <a:solidFill>
                <a:schemeClr val="bg2">
                  <a:lumMod val="75000"/>
                </a:schemeClr>
              </a:solidFill>
              <a:latin typeface="Impact" panose="020B0806030902050204" pitchFamily="34" charset="0"/>
            </a:endParaRPr>
          </a:p>
        </p:txBody>
      </p:sp>
      <p:sp>
        <p:nvSpPr>
          <p:cNvPr id="3" name="Marcador de contenido 2"/>
          <p:cNvSpPr>
            <a:spLocks noGrp="1"/>
          </p:cNvSpPr>
          <p:nvPr>
            <p:ph idx="1"/>
          </p:nvPr>
        </p:nvSpPr>
        <p:spPr>
          <a:xfrm>
            <a:off x="555331" y="1884556"/>
            <a:ext cx="11175752" cy="3549640"/>
          </a:xfrm>
        </p:spPr>
        <p:txBody>
          <a:bodyPr>
            <a:noAutofit/>
          </a:bodyPr>
          <a:lstStyle/>
          <a:p>
            <a:pPr marL="457200" lvl="0" indent="-457200" algn="just">
              <a:buFont typeface="+mj-lt"/>
              <a:buAutoNum type="arabicPeriod"/>
            </a:pPr>
            <a:r>
              <a:rPr lang="es-CL" sz="1800" dirty="0">
                <a:solidFill>
                  <a:schemeClr val="bg1">
                    <a:lumMod val="50000"/>
                  </a:schemeClr>
                </a:solidFill>
              </a:rPr>
              <a:t>Generar un </a:t>
            </a:r>
            <a:r>
              <a:rPr lang="es-CL" sz="1800" b="1" dirty="0">
                <a:solidFill>
                  <a:schemeClr val="bg1">
                    <a:lumMod val="50000"/>
                  </a:schemeClr>
                </a:solidFill>
              </a:rPr>
              <a:t>diagnóstico de los marcos normativos y orgánicos </a:t>
            </a:r>
            <a:r>
              <a:rPr lang="es-CL" sz="1800" dirty="0">
                <a:solidFill>
                  <a:schemeClr val="bg1">
                    <a:lumMod val="50000"/>
                  </a:schemeClr>
                </a:solidFill>
              </a:rPr>
              <a:t>y de las prácticas de existentes en los países en materia de selección, promoción y ascenso, formación profesional, control disciplinario y modos de baja de juezas y jueces, de acuerdo a las dimensiones identificadas en el proyecto (ética, normativa, tecnológica y técnica).</a:t>
            </a:r>
          </a:p>
          <a:p>
            <a:pPr marL="457200" lvl="0" indent="-457200" algn="just">
              <a:buFont typeface="+mj-lt"/>
              <a:buAutoNum type="arabicPeriod"/>
            </a:pPr>
            <a:r>
              <a:rPr lang="es-CL" sz="1800" dirty="0">
                <a:solidFill>
                  <a:schemeClr val="bg1">
                    <a:lumMod val="50000"/>
                  </a:schemeClr>
                </a:solidFill>
              </a:rPr>
              <a:t>Recopilar la </a:t>
            </a:r>
            <a:r>
              <a:rPr lang="es-CL" sz="1800" b="1" dirty="0">
                <a:solidFill>
                  <a:schemeClr val="bg1">
                    <a:lumMod val="50000"/>
                  </a:schemeClr>
                </a:solidFill>
              </a:rPr>
              <a:t>información producida por la Cumbre Judicial Iberoamericana en materia de acciones afirmativas y buenas prácticas en materia de inclusión e </a:t>
            </a:r>
            <a:r>
              <a:rPr lang="es-CL" sz="1800" b="1" dirty="0" err="1">
                <a:solidFill>
                  <a:schemeClr val="bg1">
                    <a:lumMod val="50000"/>
                  </a:schemeClr>
                </a:solidFill>
              </a:rPr>
              <a:t>interseccionalidad</a:t>
            </a:r>
            <a:r>
              <a:rPr lang="es-CL" sz="1800" b="1" dirty="0">
                <a:solidFill>
                  <a:schemeClr val="bg1">
                    <a:lumMod val="50000"/>
                  </a:schemeClr>
                </a:solidFill>
              </a:rPr>
              <a:t> </a:t>
            </a:r>
            <a:r>
              <a:rPr lang="es-CL" sz="1800" dirty="0">
                <a:solidFill>
                  <a:schemeClr val="bg1">
                    <a:lumMod val="50000"/>
                  </a:schemeClr>
                </a:solidFill>
              </a:rPr>
              <a:t>en la carrera judicial, para su posterior sistematización y elaboración de una Guía. </a:t>
            </a:r>
          </a:p>
          <a:p>
            <a:pPr marL="457200" lvl="0" indent="-457200" algn="just">
              <a:buFont typeface="+mj-lt"/>
              <a:buAutoNum type="arabicPeriod"/>
            </a:pPr>
            <a:r>
              <a:rPr lang="es-CL" sz="1800" dirty="0">
                <a:solidFill>
                  <a:schemeClr val="bg1">
                    <a:lumMod val="50000"/>
                  </a:schemeClr>
                </a:solidFill>
              </a:rPr>
              <a:t>Identificar los </a:t>
            </a:r>
            <a:r>
              <a:rPr lang="es-CL" sz="1800" b="1" dirty="0">
                <a:solidFill>
                  <a:schemeClr val="bg1">
                    <a:lumMod val="50000"/>
                  </a:schemeClr>
                </a:solidFill>
              </a:rPr>
              <a:t>principios y pilares fundamentales que deberían considerarse en la modernización de la carrera</a:t>
            </a:r>
            <a:r>
              <a:rPr lang="es-CL" sz="1800" dirty="0">
                <a:solidFill>
                  <a:schemeClr val="bg1">
                    <a:lumMod val="50000"/>
                  </a:schemeClr>
                </a:solidFill>
              </a:rPr>
              <a:t>, en las materias y dimensiones identificadas, estableciendo un catálogo de estándares o de principios en materia de selección y promoción profesional como desarrollo del Estatuto del Juez Iberoamericano.</a:t>
            </a:r>
          </a:p>
          <a:p>
            <a:pPr marL="457200" lvl="0" indent="-457200" algn="just">
              <a:buFont typeface="+mj-lt"/>
              <a:buAutoNum type="arabicPeriod"/>
            </a:pPr>
            <a:r>
              <a:rPr lang="es-CL" sz="1800" dirty="0">
                <a:solidFill>
                  <a:schemeClr val="bg1">
                    <a:lumMod val="50000"/>
                  </a:schemeClr>
                </a:solidFill>
              </a:rPr>
              <a:t>Dar a </a:t>
            </a:r>
            <a:r>
              <a:rPr lang="es-CL" sz="1800" b="1" dirty="0">
                <a:solidFill>
                  <a:schemeClr val="bg1">
                    <a:lumMod val="50000"/>
                  </a:schemeClr>
                </a:solidFill>
              </a:rPr>
              <a:t>conocer a los países las prácticas vigentes levantadas</a:t>
            </a:r>
            <a:r>
              <a:rPr lang="es-CL" sz="1800" dirty="0">
                <a:solidFill>
                  <a:schemeClr val="bg1">
                    <a:lumMod val="50000"/>
                  </a:schemeClr>
                </a:solidFill>
              </a:rPr>
              <a:t>, a fin identificar las más innovadoras para que puedan ser replicadas.  </a:t>
            </a:r>
          </a:p>
          <a:p>
            <a:pPr marL="457200" lvl="0" indent="-457200" algn="just">
              <a:buFont typeface="+mj-lt"/>
              <a:buAutoNum type="arabicPeriod"/>
            </a:pPr>
            <a:r>
              <a:rPr lang="es-CL" sz="1800" dirty="0">
                <a:solidFill>
                  <a:schemeClr val="bg1">
                    <a:lumMod val="50000"/>
                  </a:schemeClr>
                </a:solidFill>
              </a:rPr>
              <a:t>Elaborar un </a:t>
            </a:r>
            <a:r>
              <a:rPr lang="es-CL" sz="1800" b="1" dirty="0">
                <a:solidFill>
                  <a:schemeClr val="bg1">
                    <a:lumMod val="50000"/>
                  </a:schemeClr>
                </a:solidFill>
              </a:rPr>
              <a:t>documento que sea un aporte para guiar a los países miembros de la Cumbre en la implementación de mejoras y modernización en las materias estudiadas</a:t>
            </a:r>
            <a:r>
              <a:rPr lang="es-CL" sz="1800" dirty="0">
                <a:solidFill>
                  <a:schemeClr val="bg1">
                    <a:lumMod val="50000"/>
                  </a:schemeClr>
                </a:solidFill>
              </a:rPr>
              <a:t>, identificando principios y pilares fundamentales para el proceso modernizador. </a:t>
            </a:r>
          </a:p>
          <a:p>
            <a:endParaRPr lang="es-CL" sz="1800" dirty="0"/>
          </a:p>
        </p:txBody>
      </p:sp>
    </p:spTree>
    <p:extLst>
      <p:ext uri="{BB962C8B-B14F-4D97-AF65-F5344CB8AC3E}">
        <p14:creationId xmlns:p14="http://schemas.microsoft.com/office/powerpoint/2010/main" val="622228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Productos Comprometidos</a:t>
            </a:r>
            <a:endParaRPr lang="es-CL" dirty="0">
              <a:solidFill>
                <a:schemeClr val="bg2">
                  <a:lumMod val="75000"/>
                </a:schemeClr>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lgn="just">
              <a:buClr>
                <a:srgbClr val="1CADE4"/>
              </a:buClr>
              <a:buFont typeface="+mj-lt"/>
              <a:buAutoNum type="arabicPeriod"/>
            </a:pPr>
            <a:r>
              <a:rPr lang="es-ES" sz="2400" b="1" dirty="0">
                <a:solidFill>
                  <a:schemeClr val="bg1">
                    <a:lumMod val="50000"/>
                  </a:schemeClr>
                </a:solidFill>
                <a:latin typeface="Calibri" panose="020F0502020204030204"/>
              </a:rPr>
              <a:t>Bases para la selección de miembros de la carrera judicial </a:t>
            </a:r>
            <a:r>
              <a:rPr lang="es-MX" sz="2400" dirty="0">
                <a:solidFill>
                  <a:schemeClr val="bg1">
                    <a:lumMod val="50000"/>
                  </a:schemeClr>
                </a:solidFill>
                <a:latin typeface="Calibri" panose="020F0502020204030204"/>
              </a:rPr>
              <a:t>/ Responsable España.</a:t>
            </a:r>
            <a:endParaRPr lang="es-CL" sz="2400" dirty="0">
              <a:solidFill>
                <a:schemeClr val="bg1">
                  <a:lumMod val="50000"/>
                </a:schemeClr>
              </a:solidFill>
              <a:latin typeface="Calibri" panose="020F0502020204030204"/>
            </a:endParaRPr>
          </a:p>
          <a:p>
            <a:pPr marL="457200" indent="-457200" algn="just">
              <a:buClr>
                <a:srgbClr val="1CADE4"/>
              </a:buClr>
              <a:buFont typeface="+mj-lt"/>
              <a:buAutoNum type="arabicPeriod"/>
            </a:pPr>
            <a:r>
              <a:rPr lang="es-MX" sz="2400" b="1" dirty="0">
                <a:solidFill>
                  <a:schemeClr val="bg1">
                    <a:lumMod val="50000"/>
                  </a:schemeClr>
                </a:solidFill>
                <a:latin typeface="Calibri" panose="020F0502020204030204"/>
              </a:rPr>
              <a:t>Principios y pilares fundamentales </a:t>
            </a:r>
            <a:r>
              <a:rPr lang="es-MX" sz="2400" dirty="0">
                <a:solidFill>
                  <a:schemeClr val="bg1">
                    <a:lumMod val="50000"/>
                  </a:schemeClr>
                </a:solidFill>
                <a:latin typeface="Calibri" panose="020F0502020204030204"/>
              </a:rPr>
              <a:t>de una carrera judicial moderna y eficaz. / Responsable Chile.</a:t>
            </a:r>
          </a:p>
          <a:p>
            <a:pPr marL="457200" indent="-457200" algn="just">
              <a:buClr>
                <a:srgbClr val="1CADE4"/>
              </a:buClr>
              <a:buFont typeface="+mj-lt"/>
              <a:buAutoNum type="arabicPeriod"/>
            </a:pPr>
            <a:r>
              <a:rPr lang="es-CL" sz="2400" b="1" dirty="0">
                <a:solidFill>
                  <a:schemeClr val="bg1">
                    <a:lumMod val="50000"/>
                  </a:schemeClr>
                </a:solidFill>
                <a:latin typeface="Calibri" panose="020F0502020204030204"/>
              </a:rPr>
              <a:t>Guía de buenas prácticas </a:t>
            </a:r>
            <a:r>
              <a:rPr lang="es-CL" sz="2400" dirty="0">
                <a:solidFill>
                  <a:schemeClr val="bg1">
                    <a:lumMod val="50000"/>
                  </a:schemeClr>
                </a:solidFill>
                <a:latin typeface="Calibri" panose="020F0502020204030204"/>
              </a:rPr>
              <a:t>en materia de inclusión e </a:t>
            </a:r>
            <a:r>
              <a:rPr lang="es-CL" sz="2400" dirty="0" err="1">
                <a:solidFill>
                  <a:schemeClr val="bg1">
                    <a:lumMod val="50000"/>
                  </a:schemeClr>
                </a:solidFill>
                <a:latin typeface="Calibri" panose="020F0502020204030204"/>
              </a:rPr>
              <a:t>interseccionalidad</a:t>
            </a:r>
            <a:r>
              <a:rPr lang="es-CL" sz="2400" dirty="0">
                <a:solidFill>
                  <a:schemeClr val="bg1">
                    <a:lumMod val="50000"/>
                  </a:schemeClr>
                </a:solidFill>
                <a:latin typeface="Calibri" panose="020F0502020204030204"/>
              </a:rPr>
              <a:t> en la carrera judicial / Responsable México. </a:t>
            </a:r>
          </a:p>
          <a:p>
            <a:pPr marL="0" indent="0" algn="just">
              <a:buClr>
                <a:srgbClr val="1CADE4"/>
              </a:buClr>
              <a:buNone/>
            </a:pPr>
            <a:endParaRPr lang="es-CL" dirty="0">
              <a:solidFill>
                <a:sysClr val="windowText" lastClr="000000">
                  <a:lumMod val="75000"/>
                  <a:lumOff val="25000"/>
                </a:sysClr>
              </a:solidFill>
              <a:latin typeface="Calibri" panose="020F0502020204030204"/>
            </a:endParaRPr>
          </a:p>
        </p:txBody>
      </p:sp>
    </p:spTree>
    <p:extLst>
      <p:ext uri="{BB962C8B-B14F-4D97-AF65-F5344CB8AC3E}">
        <p14:creationId xmlns:p14="http://schemas.microsoft.com/office/powerpoint/2010/main" val="89224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5331" y="-226353"/>
            <a:ext cx="10058400" cy="1450757"/>
          </a:xfrm>
        </p:spPr>
        <p:txBody>
          <a:bodyPr/>
          <a:lstStyle/>
          <a:p>
            <a:r>
              <a:rPr lang="es-MX" dirty="0">
                <a:solidFill>
                  <a:schemeClr val="bg2">
                    <a:lumMod val="75000"/>
                  </a:schemeClr>
                </a:solidFill>
                <a:latin typeface="Impact" panose="020B0806030902050204" pitchFamily="34" charset="0"/>
              </a:rPr>
              <a:t>Definiciones</a:t>
            </a:r>
            <a:endParaRPr lang="es-CL" dirty="0">
              <a:solidFill>
                <a:schemeClr val="bg2">
                  <a:lumMod val="75000"/>
                </a:schemeClr>
              </a:solidFill>
              <a:latin typeface="Impact" panose="020B0806030902050204" pitchFamily="34" charset="0"/>
            </a:endParaRPr>
          </a:p>
        </p:txBody>
      </p:sp>
      <p:sp>
        <p:nvSpPr>
          <p:cNvPr id="5" name="Marcador de contenido 2"/>
          <p:cNvSpPr txBox="1">
            <a:spLocks/>
          </p:cNvSpPr>
          <p:nvPr/>
        </p:nvSpPr>
        <p:spPr>
          <a:xfrm>
            <a:off x="943276" y="2247656"/>
            <a:ext cx="10542480" cy="333198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Clr>
                <a:srgbClr val="1CADE4"/>
              </a:buClr>
              <a:buNone/>
            </a:pPr>
            <a:r>
              <a:rPr lang="es-MX" sz="2400" dirty="0"/>
              <a:t>En las definiciones técnicas del estudio, al inicio del mismo se acordó: </a:t>
            </a:r>
          </a:p>
          <a:p>
            <a:pPr marL="457200" indent="-457200" algn="just">
              <a:buClr>
                <a:srgbClr val="1CADE4"/>
              </a:buClr>
              <a:buFont typeface="+mj-lt"/>
              <a:buAutoNum type="arabicPeriod"/>
            </a:pPr>
            <a:r>
              <a:rPr lang="es-MX" sz="2400" b="1" dirty="0"/>
              <a:t>Excluir aspectos disciplinarios </a:t>
            </a:r>
            <a:r>
              <a:rPr lang="es-MX" sz="2400" dirty="0"/>
              <a:t>dado que está siendo abordado por otro grupo, sin perjuicio de considerar lo estrictamente necesario en caso de que se requiera al analizar sistemas de cese de la carrera. </a:t>
            </a:r>
          </a:p>
          <a:p>
            <a:pPr marL="457200" indent="-457200" algn="just">
              <a:buClr>
                <a:srgbClr val="1CADE4"/>
              </a:buClr>
              <a:buFont typeface="+mj-lt"/>
              <a:buAutoNum type="arabicPeriod"/>
            </a:pPr>
            <a:r>
              <a:rPr lang="es-MX" sz="2400" dirty="0"/>
              <a:t>El proyecto abordará </a:t>
            </a:r>
            <a:r>
              <a:rPr lang="es-MX" sz="2400" b="1" dirty="0"/>
              <a:t>sólo los cargos de juez o jueza</a:t>
            </a:r>
            <a:r>
              <a:rPr lang="es-MX" sz="2400" dirty="0"/>
              <a:t>.</a:t>
            </a:r>
            <a:endParaRPr lang="es-CL" dirty="0">
              <a:solidFill>
                <a:sysClr val="windowText" lastClr="000000">
                  <a:lumMod val="75000"/>
                  <a:lumOff val="25000"/>
                </a:sysClr>
              </a:solidFill>
              <a:latin typeface="Calibri" panose="020F0502020204030204"/>
            </a:endParaRPr>
          </a:p>
        </p:txBody>
      </p:sp>
    </p:spTree>
    <p:extLst>
      <p:ext uri="{BB962C8B-B14F-4D97-AF65-F5344CB8AC3E}">
        <p14:creationId xmlns:p14="http://schemas.microsoft.com/office/powerpoint/2010/main" val="287913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 Imagen"/>
          <p:cNvPicPr>
            <a:picLocks noChangeAspect="1"/>
          </p:cNvPicPr>
          <p:nvPr/>
        </p:nvPicPr>
        <p:blipFill rotWithShape="1">
          <a:blip r:embed="rId2" cstate="print">
            <a:extLst>
              <a:ext uri="{28A0092B-C50C-407E-A947-70E740481C1C}">
                <a14:useLocalDpi xmlns:a14="http://schemas.microsoft.com/office/drawing/2010/main" val="0"/>
              </a:ext>
            </a:extLst>
          </a:blip>
          <a:srcRect l="19811" t="10206"/>
          <a:stretch/>
        </p:blipFill>
        <p:spPr>
          <a:xfrm>
            <a:off x="0" y="-11993"/>
            <a:ext cx="4582633" cy="6869993"/>
          </a:xfrm>
          <a:prstGeom prst="rect">
            <a:avLst/>
          </a:prstGeom>
        </p:spPr>
      </p:pic>
      <p:sp>
        <p:nvSpPr>
          <p:cNvPr id="7" name="CuadroTexto 6"/>
          <p:cNvSpPr txBox="1"/>
          <p:nvPr/>
        </p:nvSpPr>
        <p:spPr>
          <a:xfrm>
            <a:off x="6088566" y="2715117"/>
            <a:ext cx="2999475" cy="707886"/>
          </a:xfrm>
          <a:prstGeom prst="rect">
            <a:avLst/>
          </a:prstGeom>
          <a:noFill/>
        </p:spPr>
        <p:txBody>
          <a:bodyPr wrap="none" rtlCol="0">
            <a:spAutoFit/>
          </a:bodyPr>
          <a:lstStyle/>
          <a:p>
            <a:r>
              <a:rPr lang="es-MX" sz="4000" dirty="0">
                <a:solidFill>
                  <a:schemeClr val="bg1">
                    <a:lumMod val="65000"/>
                  </a:schemeClr>
                </a:solidFill>
                <a:latin typeface="Impact" panose="020B0806030902050204" pitchFamily="34" charset="0"/>
              </a:rPr>
              <a:t>METODOLOGÍA</a:t>
            </a:r>
            <a:endParaRPr lang="es-CL" sz="4000" dirty="0">
              <a:solidFill>
                <a:schemeClr val="bg1">
                  <a:lumMod val="65000"/>
                </a:schemeClr>
              </a:solidFill>
              <a:latin typeface="Impact" panose="020B0806030902050204" pitchFamily="34" charset="0"/>
            </a:endParaRPr>
          </a:p>
        </p:txBody>
      </p:sp>
    </p:spTree>
    <p:extLst>
      <p:ext uri="{BB962C8B-B14F-4D97-AF65-F5344CB8AC3E}">
        <p14:creationId xmlns:p14="http://schemas.microsoft.com/office/powerpoint/2010/main" val="246426931"/>
      </p:ext>
    </p:extLst>
  </p:cSld>
  <p:clrMapOvr>
    <a:masterClrMapping/>
  </p:clrMapOvr>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Portia template">
  <a:themeElements>
    <a:clrScheme name="Custom 347">
      <a:dk1>
        <a:srgbClr val="000000"/>
      </a:dk1>
      <a:lt1>
        <a:srgbClr val="FFFFFF"/>
      </a:lt1>
      <a:dk2>
        <a:srgbClr val="000000"/>
      </a:dk2>
      <a:lt2>
        <a:srgbClr val="F3F3F3"/>
      </a:lt2>
      <a:accent1>
        <a:srgbClr val="434343"/>
      </a:accent1>
      <a:accent2>
        <a:srgbClr val="999999"/>
      </a:accent2>
      <a:accent3>
        <a:srgbClr val="CCCCCC"/>
      </a:accent3>
      <a:accent4>
        <a:srgbClr val="4D5F6D"/>
      </a:accent4>
      <a:accent5>
        <a:srgbClr val="7F98AC"/>
      </a:accent5>
      <a:accent6>
        <a:srgbClr val="BCCEDB"/>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3.xml><?xml version="1.0" encoding="utf-8"?>
<a:themeOverride xmlns:a="http://schemas.openxmlformats.org/drawingml/2006/main">
  <a:clrScheme name="Retrospección">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18777</TotalTime>
  <Words>3909</Words>
  <Application>Microsoft Office PowerPoint</Application>
  <PresentationFormat>Panorámica</PresentationFormat>
  <Paragraphs>470</Paragraphs>
  <Slides>50</Slides>
  <Notes>18</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50</vt:i4>
      </vt:variant>
    </vt:vector>
  </HeadingPairs>
  <TitlesOfParts>
    <vt:vector size="66" baseType="lpstr">
      <vt:lpstr>Arial</vt:lpstr>
      <vt:lpstr>Bahnschrift Light Condensed</vt:lpstr>
      <vt:lpstr>Bahnschrift SemiCondensed</vt:lpstr>
      <vt:lpstr>Calibri</vt:lpstr>
      <vt:lpstr>Calibri Light</vt:lpstr>
      <vt:lpstr>Gill Sans</vt:lpstr>
      <vt:lpstr>Impact</vt:lpstr>
      <vt:lpstr>League Spartan</vt:lpstr>
      <vt:lpstr>Open Sans Light</vt:lpstr>
      <vt:lpstr>Open Sans Semibold</vt:lpstr>
      <vt:lpstr>Playfair Display</vt:lpstr>
      <vt:lpstr>Poppins SemiBold</vt:lpstr>
      <vt:lpstr>PT Serif</vt:lpstr>
      <vt:lpstr>Wingdings</vt:lpstr>
      <vt:lpstr>Retrospección</vt:lpstr>
      <vt:lpstr>Portia template</vt:lpstr>
      <vt:lpstr>Presentación de PowerPoint</vt:lpstr>
      <vt:lpstr>Presentación de PowerPoint</vt:lpstr>
      <vt:lpstr>Presentación de PowerPoint</vt:lpstr>
      <vt:lpstr>Presentación de PowerPoint</vt:lpstr>
      <vt:lpstr>Objetivo General</vt:lpstr>
      <vt:lpstr>Objetivos Específicos</vt:lpstr>
      <vt:lpstr>Productos Comprometidos</vt:lpstr>
      <vt:lpstr>Definiciones</vt:lpstr>
      <vt:lpstr>Presentación de PowerPoint</vt:lpstr>
      <vt:lpstr>Presentación de PowerPoint</vt:lpstr>
      <vt:lpstr>Cuestionario</vt:lpstr>
      <vt:lpstr>1. SELECCIÓN INICIAL DE JUECES Y JUEZAS </vt:lpstr>
      <vt:lpstr>2. RATIFICACIÓN DE JUECES Y JUEZAS.   </vt:lpstr>
      <vt:lpstr>3. PROMOCIÓN Y ASCENSO DE JUECES Y JUEZAS.   </vt:lpstr>
      <vt:lpstr>Presentación de PowerPoint</vt:lpstr>
      <vt:lpstr>Resultados</vt:lpstr>
      <vt:lpstr>Presentación de PowerPoint</vt:lpstr>
      <vt:lpstr>Etapas generales identificadas</vt:lpstr>
      <vt:lpstr>Caracterización del ingreso</vt:lpstr>
      <vt:lpstr>Caracterización del ingreso</vt:lpstr>
      <vt:lpstr>Caracterización del ingreso</vt:lpstr>
      <vt:lpstr>Caracterización del ingreso</vt:lpstr>
      <vt:lpstr> Ejercicio DE LA FUNCIÓN</vt:lpstr>
      <vt:lpstr>Presentación de PowerPoint</vt:lpstr>
      <vt:lpstr>Presentación de PowerPoint</vt:lpstr>
      <vt:lpstr>Presentación de PowerPoint</vt:lpstr>
      <vt:lpstr>Presentación de PowerPoint</vt:lpstr>
      <vt:lpstr>Presentación de PowerPoint</vt:lpstr>
      <vt:lpstr>Presentación de PowerPoint</vt:lpstr>
      <vt:lpstr> RETIRO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PROPUESTAS </vt:lpstr>
      <vt:lpstr>Presentación de PowerPoint</vt:lpstr>
      <vt:lpstr>Objetivos</vt:lpstr>
      <vt:lpstr>Contenido</vt:lpstr>
      <vt:lpstr>Contenido</vt:lpstr>
      <vt:lpstr>Principales enfoques</vt:lpstr>
      <vt:lpstr>Recomendaciones internacionales para alcanzar judicaturas inclusivas e interseccionales</vt:lpstr>
      <vt:lpstr>Conclusiones</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Proyectos</dc:title>
  <dc:creator>Andreina Vittorina Olmo Marchetti</dc:creator>
  <cp:lastModifiedBy>Andreina Vittorina Olmo Marchetti</cp:lastModifiedBy>
  <cp:revision>780</cp:revision>
  <cp:lastPrinted>2022-09-12T18:54:23Z</cp:lastPrinted>
  <dcterms:created xsi:type="dcterms:W3CDTF">2021-01-19T14:03:46Z</dcterms:created>
  <dcterms:modified xsi:type="dcterms:W3CDTF">2023-06-26T14:38:45Z</dcterms:modified>
</cp:coreProperties>
</file>