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9" r:id="rId15"/>
    <p:sldId id="275" r:id="rId16"/>
    <p:sldId id="276" r:id="rId17"/>
    <p:sldId id="271" r:id="rId18"/>
    <p:sldId id="272" r:id="rId19"/>
    <p:sldId id="278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00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6213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5745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7981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4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8990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6599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1786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5408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2572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5827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2C9278-5622-4C31-A251-E7A113E16771}" type="datetimeFigureOut">
              <a:rPr lang="es-PA" smtClean="0"/>
              <a:t>06/26/2023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48E590-3277-406D-99C2-4A4230EF053B}" type="slidenum">
              <a:rPr lang="es-PA" smtClean="0"/>
              <a:t>‹Nº›</a:t>
            </a:fld>
            <a:endParaRPr lang="es-P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6ABA0AD-1F72-4E1D-819F-78FEA58C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106" y="6097814"/>
            <a:ext cx="29668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RÉGIMEN DISCIPLINARIO Y SUS GARANTÍAS</a:t>
            </a:r>
            <a:endParaRPr lang="es-PA" altLang="es-PA" sz="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dirty="0"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B6AA30-5D71-426D-A226-0EBA38C2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56" y="1722619"/>
            <a:ext cx="83958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DE TRABAJO N°3</a:t>
            </a:r>
            <a:endParaRPr lang="es-PA" altLang="es-PA" sz="2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RÉGIMEN DISCIPLINARIO Y SUS GARANTÍAS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2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PROPUESTA</a:t>
            </a:r>
            <a:endParaRPr lang="es-PA" altLang="es-PA" sz="2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 DE LA LEGISLACIÓN IBEROAMERICANA SOBRE</a:t>
            </a:r>
            <a:endParaRPr lang="es-PA" altLang="es-PA" sz="2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RÉGIMEN DISCIPLINARIO Y SUS GARANTIAS</a:t>
            </a:r>
            <a:endParaRPr lang="es-PA" altLang="es-PA" sz="2800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FDD8C9-66EC-481F-BC44-F43AA1EED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87" t="14691" r="10781" b="64859"/>
          <a:stretch/>
        </p:blipFill>
        <p:spPr>
          <a:xfrm>
            <a:off x="0" y="0"/>
            <a:ext cx="9143999" cy="122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5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C8A014-2E00-4355-99E2-84AC5040F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sz="2200" b="1" dirty="0"/>
              <a:t> Sujetos Disciplinables: </a:t>
            </a:r>
            <a:r>
              <a:rPr lang="es-ES" sz="2200" dirty="0"/>
              <a:t>Este componente de análisis persigue conocer las categorías y tipos concretos de sujetos que, según cada modelo disciplinario, están supeditados a algún tipo de control, proceso y sanción, según el ordenamiento jurídico de cada estado.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ES" sz="22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200" b="1" dirty="0"/>
              <a:t> Sanciones e Infracciones: </a:t>
            </a:r>
            <a:r>
              <a:rPr lang="es-ES" sz="2200" dirty="0"/>
              <a:t>Este componente persigue conocer los tipos, naturaleza y graduación de los regímenes disciplinarios en cuanto a infracción y sanciones aplicables, según lo determine cada legislación de la materia.</a:t>
            </a:r>
          </a:p>
          <a:p>
            <a:pPr marL="0" indent="0" algn="just">
              <a:buNone/>
            </a:pPr>
            <a:endParaRPr lang="es-ES" sz="22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200" b="1" dirty="0"/>
              <a:t> Garantías del Régimen Disciplinario: </a:t>
            </a:r>
            <a:r>
              <a:rPr lang="es-ES" sz="2200" dirty="0"/>
              <a:t>Este componente busca determinar la existencia o no de garantías legales en el marco de los procesos disciplinarios, catalogarlas según su tipo y hacer comparaciones entre los distintos países.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7310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D8E03-BB5D-4F05-86F9-F20C519C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COMENTARIOS FINALES Y 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4CA46A-E097-4A59-B85F-17A664FDE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65859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 Todos los países analizados cuentan con una estructura o régimen disciplinario sancionatorio por el ordenamiento jurídico formal y vigente en cada país.</a:t>
            </a:r>
          </a:p>
          <a:p>
            <a:pPr marL="0" indent="0" algn="just">
              <a:buNone/>
            </a:pPr>
            <a:endParaRPr lang="es-E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 De manera general, las funciones y potestades del régimen sancionatorio se encuentran administradas por los Poderes Judiciales de los países, con algunas pocas excepciones.</a:t>
            </a:r>
          </a:p>
          <a:p>
            <a:pPr marL="0" indent="0" algn="just">
              <a:buNone/>
            </a:pPr>
            <a:endParaRPr lang="es-E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 En los países estudiados, los procesos disciplinarios son regidos en su mayoría por dos modalidades, unos como parte del derecho administrativo y en otros casos funciona como una rama especializada o independiente. Hay una división casi equitativa entre estas modalidades, tomando en cuenta que países como Venezuela no expresan de manera conclusiva un modelo.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37083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FFC18-0AE4-4A96-ACB2-210973CE5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846730"/>
            <a:ext cx="7543801" cy="4303058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es-ES" sz="1900" dirty="0"/>
              <a:t>En lo que respecta a la estructura organizacional, puede observarse que predomina la intervención del Consejo de la Judicatura, los Consejos de Administración de la Carrera Judicial y los Tribunales Supremos respectivos, como organismo instructor y de juzgamiento de las causas disciplinarias.</a:t>
            </a:r>
          </a:p>
          <a:p>
            <a:pPr marL="0" lvl="0" indent="0" algn="just">
              <a:buNone/>
            </a:pPr>
            <a:endParaRPr lang="es-ES" sz="1900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ES" sz="1900" dirty="0"/>
              <a:t>Existe uniformidad notable en cuanto a los sujetos disciplinables, recayendo en los jueces, magistrados y otros servidores judiciales, siendo llamativo los casos de Costa Rica, Nicaragua y Paraguay que alcanza a notarios, abogados, peritos, auditores judiciales y otros auxiliares judiciales.</a:t>
            </a:r>
          </a:p>
          <a:p>
            <a:pPr marL="0" lvl="0" indent="0" algn="just">
              <a:buNone/>
            </a:pPr>
            <a:endParaRPr lang="es-ES" sz="19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1900" dirty="0"/>
              <a:t>En materia de principios comunes al proceso disciplinario, se observa unidad en lo que concierne al catálogo de principios fundamentales y garantías procesales, siendo notable los casos de Guatemala y Panamá por el mayor número de principios y reglas, mientras que Nicaragua los circunscribe a los principios constitucionales.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2907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23174A-3EB0-45C5-B2E2-D31EF3FB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41" y="1827805"/>
            <a:ext cx="7539317" cy="402336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PA" sz="1900" dirty="0"/>
              <a:t> La activación de la acción disciplinaria es común en todos los países, ya que inicia por denuncia o queja, o de oficio. </a:t>
            </a:r>
            <a:r>
              <a:rPr lang="es-ES" sz="1900" dirty="0"/>
              <a:t>También llama la atención que la mayoría de los procesos se surten en la forma escrita, siendo excepcional los casos del proceso oral como se observa en Panamá.</a:t>
            </a:r>
          </a:p>
          <a:p>
            <a:pPr marL="0" indent="0" algn="just">
              <a:buNone/>
            </a:pPr>
            <a:endParaRPr lang="es-ES" sz="19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900" dirty="0"/>
              <a:t> Sobre las infracciones, se ha podido apreciar la coexistencia de sistemas distintos, en la medida que unas legislaciones enuncian faltas genéricas, mientras que otros las tipifican de manera taxativa y otros las clasifican en faltas leves, graves o gravísimas.</a:t>
            </a:r>
          </a:p>
          <a:p>
            <a:pPr marL="0" indent="0" algn="just">
              <a:buNone/>
            </a:pPr>
            <a:endParaRPr lang="es-ES" sz="19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900" dirty="0"/>
              <a:t> En lo que respecta a las sanciones, puede concluirse que existe uniformidad, siendo que todos parten de la amonestación o la advertencia, pasando por la pena pecuniaria (multa), hasta llegar a la suspensión (por periodos distintos según la gravedad de la falta) y la destitución e inhabilitación. Sin embargo, no se observan criterios de dosificación de las sanciones, siendo notorio el caso de Colombia que contempla atenuantes y agravantes para la fijación de la sanción.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sz="1900" dirty="0"/>
          </a:p>
        </p:txBody>
      </p:sp>
    </p:spTree>
    <p:extLst>
      <p:ext uri="{BB962C8B-B14F-4D97-AF65-F5344CB8AC3E}">
        <p14:creationId xmlns:p14="http://schemas.microsoft.com/office/powerpoint/2010/main" val="373722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5B3C20-8DF9-4230-B98F-B4ACD5F9C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sz="1900" dirty="0"/>
              <a:t> Todos los países cuentan con las garantías legales, ya sea de tipo procesal, basadas en derechos humanos, garantías constitucionales mínimas o basadas en principios. Se observa que su naturaleza y rango normativo es muy amplio y en la mayoría de casos no son garantías exclusivas de los procesos disciplinarios.</a:t>
            </a:r>
          </a:p>
          <a:p>
            <a:pPr marL="0" indent="0" algn="just">
              <a:buNone/>
            </a:pPr>
            <a:endParaRPr lang="es-ES" sz="19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900" dirty="0"/>
              <a:t> La existencia de una impronta penal en los principios y garantías en los regímenes disciplinarios en todos los países es casi una regla general, se adoptan conceptos como: </a:t>
            </a:r>
            <a:r>
              <a:rPr lang="es-ES" sz="1900" i="1" dirty="0"/>
              <a:t>la tipicidad, legalidad, culpabilidad, proporcionalidad de las sanciones, presunción de inocencia, non bis in ídem, Derecho a No Declarar, de contradicción, de defensa proponiendo los medios de prueba pertinentes, interpretación restrictiva de los tipos, irretroactividad de las normas menos favorables.</a:t>
            </a:r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3904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506AB-961D-4D46-9939-7FF040DE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620BB6-EDB5-4733-A94E-096C4167AD0E}"/>
              </a:ext>
            </a:extLst>
          </p:cNvPr>
          <p:cNvPicPr/>
          <p:nvPr/>
        </p:nvPicPr>
        <p:blipFill rotWithShape="1">
          <a:blip r:embed="rId2"/>
          <a:srcRect l="46182" t="24841" r="20917" b="12883"/>
          <a:stretch/>
        </p:blipFill>
        <p:spPr bwMode="auto">
          <a:xfrm>
            <a:off x="822960" y="1887910"/>
            <a:ext cx="7621793" cy="4315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981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4D231-16D1-4965-A39F-032BBD15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4BD87A-E514-45BA-A0AD-3A4CA5AE4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32" t="24974" r="34118" b="17159"/>
          <a:stretch/>
        </p:blipFill>
        <p:spPr>
          <a:xfrm>
            <a:off x="1847178" y="1864657"/>
            <a:ext cx="5495364" cy="42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1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F1868-CC74-4C96-B7A0-2712DA8F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C1E07B-9A55-403E-9A03-911D6FAB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825158"/>
            <a:ext cx="8505825" cy="40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9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8380C-3368-43B9-BBBF-80D0796B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8766AF-E17F-418D-8AC8-7BB3682D9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710" y="1883374"/>
            <a:ext cx="3924300" cy="43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4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E4C44ED-923B-C641-8BE4-A95B203C2D4F}"/>
              </a:ext>
            </a:extLst>
          </p:cNvPr>
          <p:cNvSpPr/>
          <p:nvPr/>
        </p:nvSpPr>
        <p:spPr>
          <a:xfrm>
            <a:off x="1273628" y="2310727"/>
            <a:ext cx="6936377" cy="2604020"/>
          </a:xfrm>
          <a:prstGeom prst="rect">
            <a:avLst/>
          </a:prstGeom>
          <a:noFill/>
          <a:ln>
            <a:solidFill>
              <a:srgbClr val="3C3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708CA23-1510-7A49-987E-4FF593252522}"/>
              </a:ext>
            </a:extLst>
          </p:cNvPr>
          <p:cNvSpPr/>
          <p:nvPr/>
        </p:nvSpPr>
        <p:spPr>
          <a:xfrm>
            <a:off x="2282735" y="4498320"/>
            <a:ext cx="4908368" cy="754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A0A901E-E7BC-6149-BEA8-409987C25DB7}"/>
              </a:ext>
            </a:extLst>
          </p:cNvPr>
          <p:cNvSpPr/>
          <p:nvPr/>
        </p:nvSpPr>
        <p:spPr>
          <a:xfrm>
            <a:off x="2057400" y="2283746"/>
            <a:ext cx="5133704" cy="754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115112-AFEF-5B45-B45A-DBE2140EA050}"/>
              </a:ext>
            </a:extLst>
          </p:cNvPr>
          <p:cNvSpPr txBox="1"/>
          <p:nvPr/>
        </p:nvSpPr>
        <p:spPr>
          <a:xfrm>
            <a:off x="2117816" y="1914434"/>
            <a:ext cx="490836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Considerando la diversidad de Sistemas y Modelos de Control Disciplinario vigentes en los Poderes Judiciales de Iberoamérica desde un principio fue objeto de este </a:t>
            </a:r>
            <a:r>
              <a:rPr lang="es-EC" sz="16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</a:t>
            </a:r>
            <a:r>
              <a:rPr lang="es-EC" sz="1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8AB37A-5317-4443-BB87-2A14ADE2785F}"/>
              </a:ext>
            </a:extLst>
          </p:cNvPr>
          <p:cNvSpPr txBox="1"/>
          <p:nvPr/>
        </p:nvSpPr>
        <p:spPr>
          <a:xfrm>
            <a:off x="1704034" y="3793975"/>
            <a:ext cx="13719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250" b="1" dirty="0">
                <a:solidFill>
                  <a:srgbClr val="3C3084"/>
                </a:solidFill>
              </a:rPr>
              <a:t>CONOCER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F0C8E1-EAE8-E643-9CC8-B4834D42C35A}"/>
              </a:ext>
            </a:extLst>
          </p:cNvPr>
          <p:cNvSpPr txBox="1"/>
          <p:nvPr/>
        </p:nvSpPr>
        <p:spPr>
          <a:xfrm>
            <a:off x="3854420" y="3793975"/>
            <a:ext cx="158966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250" b="1" dirty="0">
                <a:solidFill>
                  <a:srgbClr val="3C3084"/>
                </a:solidFill>
              </a:rPr>
              <a:t>COMPARAR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05DCD8-BBF8-FB47-9633-0456518D0D8F}"/>
              </a:ext>
            </a:extLst>
          </p:cNvPr>
          <p:cNvSpPr txBox="1"/>
          <p:nvPr/>
        </p:nvSpPr>
        <p:spPr>
          <a:xfrm>
            <a:off x="6013615" y="3793975"/>
            <a:ext cx="184217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250" b="1" dirty="0">
                <a:solidFill>
                  <a:srgbClr val="3C3084"/>
                </a:solidFill>
              </a:rPr>
              <a:t>REFLEXIONAR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C1C02B7-DFF6-8145-940D-D45F0CA4D863}"/>
              </a:ext>
            </a:extLst>
          </p:cNvPr>
          <p:cNvCxnSpPr>
            <a:cxnSpLocks/>
          </p:cNvCxnSpPr>
          <p:nvPr/>
        </p:nvCxnSpPr>
        <p:spPr>
          <a:xfrm>
            <a:off x="3013171" y="4001724"/>
            <a:ext cx="826178" cy="0"/>
          </a:xfrm>
          <a:prstGeom prst="line">
            <a:avLst/>
          </a:prstGeom>
          <a:ln>
            <a:solidFill>
              <a:srgbClr val="3C3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883E097-8ED6-F54E-81A8-506DF5998592}"/>
              </a:ext>
            </a:extLst>
          </p:cNvPr>
          <p:cNvCxnSpPr/>
          <p:nvPr/>
        </p:nvCxnSpPr>
        <p:spPr>
          <a:xfrm>
            <a:off x="5329818" y="4001724"/>
            <a:ext cx="719669" cy="0"/>
          </a:xfrm>
          <a:prstGeom prst="line">
            <a:avLst/>
          </a:prstGeom>
          <a:ln>
            <a:solidFill>
              <a:srgbClr val="3C3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E9FA6660-25F8-344D-A95A-70AEC1DF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577" y="2947863"/>
            <a:ext cx="704345" cy="7043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353FA-2F67-C845-B6B7-A786CF36A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10" y="2993075"/>
            <a:ext cx="658561" cy="6585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943C2E8-1761-FE44-AE4D-8B72C1C72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320" y="2945555"/>
            <a:ext cx="677580" cy="70399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9244FAE-9F6B-CB4A-82CD-A243125CAE0B}"/>
              </a:ext>
            </a:extLst>
          </p:cNvPr>
          <p:cNvSpPr txBox="1"/>
          <p:nvPr/>
        </p:nvSpPr>
        <p:spPr>
          <a:xfrm>
            <a:off x="2263141" y="4525876"/>
            <a:ext cx="4908368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just">
              <a:lnSpc>
                <a:spcPct val="90000"/>
              </a:lnSpc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s-ES" sz="1650" dirty="0"/>
              <a:t>Sobre el Marco Normativo de los Regímenes Disciplinarios y sus Garantías, de los países miembros de la Cumbre Judicial Iberoamericana.</a:t>
            </a:r>
          </a:p>
        </p:txBody>
      </p:sp>
    </p:spTree>
    <p:extLst>
      <p:ext uri="{BB962C8B-B14F-4D97-AF65-F5344CB8AC3E}">
        <p14:creationId xmlns:p14="http://schemas.microsoft.com/office/powerpoint/2010/main" val="78923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EA6D7-21E7-4748-BA12-E58D8E74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  <a:endParaRPr lang="es-P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EC0B4-8C22-4054-B9EB-DF5EDD122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5625"/>
            <a:ext cx="7543800" cy="2764304"/>
          </a:xfrm>
        </p:spPr>
        <p:txBody>
          <a:bodyPr/>
          <a:lstStyle/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sz="2400" dirty="0"/>
              <a:t>Presentar un documento de consulta y referencia de los modelos de regímenes jurídicos </a:t>
            </a:r>
            <a:r>
              <a:rPr lang="es-ES" sz="2400" b="1" dirty="0"/>
              <a:t>en materia disciplinaria</a:t>
            </a:r>
            <a:r>
              <a:rPr lang="es-ES" sz="2400" dirty="0"/>
              <a:t>, existentes en los países integrantes de la Cumbre Judicial Iberoamericana.</a:t>
            </a:r>
          </a:p>
        </p:txBody>
      </p:sp>
    </p:spTree>
    <p:extLst>
      <p:ext uri="{BB962C8B-B14F-4D97-AF65-F5344CB8AC3E}">
        <p14:creationId xmlns:p14="http://schemas.microsoft.com/office/powerpoint/2010/main" val="36954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B9312-6E43-4621-96FF-C485E9B1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  <a:endParaRPr lang="es-P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C2BBFC-37B1-408C-99F2-2C3D25E9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85005"/>
            <a:ext cx="7543800" cy="314043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/>
              <a:t>Conocer y caracterizar de manera general, el régimen disciplinario de los Poderes Judiciales de los países integrantes de la Cumbre Judicial Iberoamericana.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/>
              <a:t>Recopilar información suficiente para comparar los regímenes jurídicos en materia disciplinaria de los países integrantes de la Cumbre Judicial Iberoamericana.</a:t>
            </a:r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9805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062EF-DD6A-4143-92B0-AB98C30D7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76" y="1880861"/>
            <a:ext cx="7593106" cy="330073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/>
              <a:t>Identificar a los sujetos disciplinables según el régimen de cada país.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/>
              <a:t>Describir los distintos modelos procesales en el ámbito disciplinario.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/>
              <a:t>Conocer las distintas tipificaciones y estructuras sancionatorias en los distintos regímenes disciplinarios.</a:t>
            </a:r>
          </a:p>
        </p:txBody>
      </p:sp>
    </p:spTree>
    <p:extLst>
      <p:ext uri="{BB962C8B-B14F-4D97-AF65-F5344CB8AC3E}">
        <p14:creationId xmlns:p14="http://schemas.microsoft.com/office/powerpoint/2010/main" val="137294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D15BF-FE9B-4979-B209-95943F64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del Tipo de Estudio</a:t>
            </a:r>
            <a:endParaRPr lang="es-P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ACEBEA-BB10-4777-9D9E-A4AE93F5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737361"/>
            <a:ext cx="7543801" cy="46006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400" b="1" dirty="0"/>
          </a:p>
          <a:p>
            <a:pPr marL="0" indent="0" algn="just">
              <a:buNone/>
            </a:pPr>
            <a:r>
              <a:rPr lang="es-ES" sz="2400" b="1" dirty="0"/>
              <a:t>Exploratorio: </a:t>
            </a:r>
            <a:r>
              <a:rPr lang="es-ES" sz="2400" dirty="0"/>
              <a:t>Sirve para proporcionar una visión general, de tipo aproximativo, respecto a una determinada realidad.</a:t>
            </a:r>
          </a:p>
          <a:p>
            <a:pPr marL="0" indent="0" algn="just">
              <a:buNone/>
            </a:pPr>
            <a:r>
              <a:rPr lang="es-ES" sz="2400" dirty="0"/>
              <a:t>Este tipo de investigación se realiza especialmente cuando el tema elegido ha sido poco explorado y reconocido.</a:t>
            </a:r>
          </a:p>
          <a:p>
            <a:pPr marL="0" indent="0" algn="just">
              <a:buNone/>
            </a:pPr>
            <a:r>
              <a:rPr lang="es-ES" sz="2400" dirty="0"/>
              <a:t>En el caso concreto, no se tienen antecedentes documentados de un análisis sobre los regímenes disciplinarios con estos alcances y características.</a:t>
            </a:r>
          </a:p>
          <a:p>
            <a:pPr marL="0" indent="0" algn="just">
              <a:buNone/>
            </a:pPr>
            <a:r>
              <a:rPr lang="es-ES" sz="2400" dirty="0"/>
              <a:t>Este estudio permitiría la identificación de tópicos y enfoque de análisis y desarrollo más profundo, basados en los hallazgos.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315392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6D9432-F35D-44E1-AB61-C7FF2D353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sz="2400" dirty="0"/>
          </a:p>
          <a:p>
            <a:pPr marL="0" indent="0" algn="just">
              <a:buNone/>
            </a:pPr>
            <a:r>
              <a:rPr lang="es-ES" sz="2400" b="1" dirty="0"/>
              <a:t>Cualitativo:</a:t>
            </a:r>
            <a:r>
              <a:rPr lang="es-ES" sz="2400" dirty="0"/>
              <a:t> la investigación de tipo cualitativo se basa en una estrategia de investigación flexible e interactiva. Es un método de investigación más descriptivo que se centra en las interpretaciones, las experiencias y su significado.</a:t>
            </a:r>
          </a:p>
          <a:p>
            <a:pPr marL="0" indent="0" algn="just">
              <a:buNone/>
            </a:pPr>
            <a:r>
              <a:rPr lang="es-ES" sz="2400" dirty="0"/>
              <a:t>Los datos derivados de este tipo de investigación no son estadísticamente mensurables, deben ser interpretados subjetivamente.</a:t>
            </a:r>
          </a:p>
          <a:p>
            <a:pPr algn="just"/>
            <a:endParaRPr lang="es-ES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86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51293A-1FEC-41E7-9689-B7E943B69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/>
          </a:p>
          <a:p>
            <a:pPr marL="0" indent="0" algn="just">
              <a:buNone/>
            </a:pPr>
            <a:r>
              <a:rPr lang="es-ES" sz="2400" b="1" dirty="0"/>
              <a:t>Método de Derecho Comparado: </a:t>
            </a:r>
            <a:r>
              <a:rPr lang="es-ES" sz="2400" dirty="0"/>
              <a:t>se utiliza esta técnica como enfoque primario de recopilación y análisis, ya que es la que mejor se adecúa al fenómeno o unidad de análisis, en los siguientes aspectos: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/>
              <a:t> es un problema jurídico;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/>
              <a:t> no hay una homogeneidad entre las unidades de observación;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/>
              <a:t> permite el cotejo de rasgos comunes y diferencias.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31614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C572C-05DF-4CC7-ACB4-F5C809A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DEL ANÁLISIS DE INFORMACIÓN POR COMPONENTE</a:t>
            </a:r>
            <a:endParaRPr lang="es-P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482FB5-EE5A-49A4-9AC4-62489927D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dirty="0"/>
          </a:p>
          <a:p>
            <a:pPr algn="just"/>
            <a:r>
              <a:rPr lang="es-ES" sz="2400" dirty="0"/>
              <a:t>Los países que participaron de manera activa en el proceso de estudio mediante el llenado y sistematización del cuestionario de recopilación de datos, fueron: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Brasil, Chile, Colombia, Costa Rica, Cuba, Ecuador, El Salvador, España, Guatemala, Honduras, México, Nicaragua, Panamá, Paraguay, Perú, Portugal, Puerto Rico, República Dominicana, Uruguay, Venezuela.</a:t>
            </a:r>
          </a:p>
        </p:txBody>
      </p:sp>
    </p:spTree>
    <p:extLst>
      <p:ext uri="{BB962C8B-B14F-4D97-AF65-F5344CB8AC3E}">
        <p14:creationId xmlns:p14="http://schemas.microsoft.com/office/powerpoint/2010/main" val="29155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86AAA-84E4-4494-BB7E-44380319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Alcances del Estudio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E451B1-B181-4DD3-A842-BB8F8751E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s-E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b="1" dirty="0"/>
              <a:t> Estructuras del Régimen Disciplinario: </a:t>
            </a:r>
            <a:r>
              <a:rPr lang="es-ES" dirty="0"/>
              <a:t>Este componente persigue la identificación y caracterización de la existencia o no de un régimen jurídico disciplinario entre los países entre los países miembros, así como la identificación de sus modalidades y características, a fin de realizar comparaciones y análisis de interés en el marco de los objetivos de la cumbre.</a:t>
            </a:r>
          </a:p>
          <a:p>
            <a:pPr marL="0" indent="0" algn="just">
              <a:buNone/>
            </a:pPr>
            <a:endParaRPr lang="es-E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b="1" dirty="0"/>
              <a:t> Procedimiento del Régimen Disciplinario: </a:t>
            </a:r>
            <a:r>
              <a:rPr lang="es-ES" dirty="0"/>
              <a:t>Este componente de análisis busca indagar y describir los distintos modelos procesales en materia disciplinaria entre los países miembros de la cumbre, permitiendo la comparación y el análisis de los mismos.</a:t>
            </a:r>
          </a:p>
          <a:p>
            <a:endParaRPr lang="es-ES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0760082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469</TotalTime>
  <Words>1284</Words>
  <Application>Microsoft Office PowerPoint</Application>
  <PresentationFormat>Presentación en pantalla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Retrospección</vt:lpstr>
      <vt:lpstr>Presentación de PowerPoint</vt:lpstr>
      <vt:lpstr>Objetivo General</vt:lpstr>
      <vt:lpstr>Objetivos Específicos</vt:lpstr>
      <vt:lpstr>Presentación de PowerPoint</vt:lpstr>
      <vt:lpstr>Definición del Tipo de Estudio</vt:lpstr>
      <vt:lpstr>Presentación de PowerPoint</vt:lpstr>
      <vt:lpstr>Presentación de PowerPoint</vt:lpstr>
      <vt:lpstr>DESARROLLO DEL ANÁLISIS DE INFORMACIÓN POR COMPONENTE</vt:lpstr>
      <vt:lpstr>Alcances del Estudio</vt:lpstr>
      <vt:lpstr>Presentación de PowerPoint</vt:lpstr>
      <vt:lpstr>COMENTARIOS FINALES Y CONCLUSIONES</vt:lpstr>
      <vt:lpstr>Presentación de PowerPoint</vt:lpstr>
      <vt:lpstr>Presentación de PowerPoint</vt:lpstr>
      <vt:lpstr>Presentación de PowerPoint</vt:lpstr>
      <vt:lpstr>Estructura</vt:lpstr>
      <vt:lpstr>Normativas</vt:lpstr>
      <vt:lpstr>Procedimientos</vt:lpstr>
      <vt:lpstr>Principios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Marisol Del Carmen Hernández Chérigo</dc:creator>
  <cp:lastModifiedBy>Mireya Margarita Montenegro Paredes</cp:lastModifiedBy>
  <cp:revision>39</cp:revision>
  <cp:lastPrinted>2023-06-26T16:49:54Z</cp:lastPrinted>
  <dcterms:created xsi:type="dcterms:W3CDTF">2023-06-20T13:41:10Z</dcterms:created>
  <dcterms:modified xsi:type="dcterms:W3CDTF">2023-06-26T17:11:59Z</dcterms:modified>
</cp:coreProperties>
</file>