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0" r:id="rId2"/>
    <p:sldId id="390" r:id="rId3"/>
    <p:sldId id="271" r:id="rId4"/>
    <p:sldId id="391" r:id="rId5"/>
    <p:sldId id="395" r:id="rId6"/>
    <p:sldId id="396" r:id="rId7"/>
    <p:sldId id="398" r:id="rId8"/>
    <p:sldId id="397" r:id="rId9"/>
    <p:sldId id="392" r:id="rId10"/>
    <p:sldId id="404" r:id="rId11"/>
    <p:sldId id="400" r:id="rId12"/>
    <p:sldId id="393" r:id="rId13"/>
    <p:sldId id="401" r:id="rId14"/>
    <p:sldId id="394" r:id="rId15"/>
    <p:sldId id="386" r:id="rId16"/>
    <p:sldId id="402" r:id="rId17"/>
    <p:sldId id="403" r:id="rId18"/>
    <p:sldId id="371" r:id="rId19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767"/>
    <a:srgbClr val="67603B"/>
    <a:srgbClr val="5A5434"/>
    <a:srgbClr val="0087E2"/>
    <a:srgbClr val="009A00"/>
    <a:srgbClr val="009900"/>
    <a:srgbClr val="0099FF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howGuides="1">
      <p:cViewPr varScale="1">
        <p:scale>
          <a:sx n="83" d="100"/>
          <a:sy n="83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7344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7D5752-1447-494D-8F7B-D0BC37E3D1C8}" type="datetimeFigureOut">
              <a:rPr lang="es-ES"/>
              <a:pPr>
                <a:defRPr/>
              </a:pPr>
              <a:t>04/08/2014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D3B1E9-E863-46E2-B5FD-2A57A55542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4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60A422-7939-4741-A239-C1993C6CF223}" type="datetimeFigureOut">
              <a:rPr lang="es-ES"/>
              <a:pPr>
                <a:defRPr/>
              </a:pPr>
              <a:t>04/08/2014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FF7331-1C40-4813-BE75-4EB9F50586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776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 algn="just">
              <a:buNone/>
            </a:pPr>
            <a:r>
              <a:rPr lang="es-MX" sz="2000" dirty="0" smtClean="0"/>
              <a:t>(Aquí se incluirá el </a:t>
            </a:r>
            <a:r>
              <a:rPr lang="es-MX" sz="2000" b="1" dirty="0" err="1" smtClean="0"/>
              <a:t>Dommie</a:t>
            </a:r>
            <a:r>
              <a:rPr lang="es-MX" sz="2000" b="1" dirty="0" smtClean="0"/>
              <a:t> – Funcionalidades </a:t>
            </a:r>
            <a:r>
              <a:rPr lang="es-MX" sz="2000" dirty="0" smtClean="0"/>
              <a:t>donde se destaque:</a:t>
            </a:r>
          </a:p>
          <a:p>
            <a:pPr lvl="2" algn="just"/>
            <a:r>
              <a:rPr lang="es-MX" sz="2000" dirty="0" smtClean="0"/>
              <a:t>- Dominio</a:t>
            </a:r>
          </a:p>
          <a:p>
            <a:pPr lvl="2" algn="just"/>
            <a:r>
              <a:rPr lang="es-MX" sz="2000" dirty="0" smtClean="0"/>
              <a:t>- Estadística (Nuevo nombre: </a:t>
            </a:r>
            <a:r>
              <a:rPr lang="es-MX" sz="2000" dirty="0" err="1" smtClean="0"/>
              <a:t>Numeralia</a:t>
            </a:r>
            <a:r>
              <a:rPr lang="es-MX" sz="2000" dirty="0" smtClean="0"/>
              <a:t> general)</a:t>
            </a:r>
          </a:p>
          <a:p>
            <a:pPr lvl="2" algn="just"/>
            <a:r>
              <a:rPr lang="es-MX" sz="2000" dirty="0" smtClean="0"/>
              <a:t>- Íconos actualizados</a:t>
            </a:r>
          </a:p>
          <a:p>
            <a:pPr lvl="2" algn="just"/>
            <a:r>
              <a:rPr lang="es-MX" sz="2000" dirty="0" smtClean="0"/>
              <a:t>- Foto actualizada</a:t>
            </a:r>
          </a:p>
          <a:p>
            <a:pPr lvl="2" algn="just"/>
            <a:r>
              <a:rPr lang="es-MX" sz="2000" dirty="0" smtClean="0"/>
              <a:t>- Nuevos íconos carrusel manteniendo visible el de ícono de BJDH</a:t>
            </a:r>
          </a:p>
          <a:p>
            <a:pPr lvl="2" algn="just"/>
            <a:r>
              <a:rPr lang="es-MX" sz="2000" dirty="0" smtClean="0"/>
              <a:t>- Agregar señalamientos / efectos de movimiento</a:t>
            </a:r>
          </a:p>
          <a:p>
            <a:pPr marL="0" lvl="1" indent="0" algn="just">
              <a:buNone/>
            </a:pPr>
            <a:r>
              <a:rPr lang="es-MX" sz="2000" dirty="0" smtClean="0"/>
              <a:t>)</a:t>
            </a:r>
          </a:p>
          <a:p>
            <a:pPr marL="0" lvl="1" indent="0" algn="just">
              <a:buNone/>
            </a:pPr>
            <a:endParaRPr lang="es-MX" sz="2000" dirty="0" smtClean="0"/>
          </a:p>
          <a:p>
            <a:pPr marL="0" lvl="1" indent="0" algn="just">
              <a:buNone/>
            </a:pPr>
            <a:r>
              <a:rPr lang="es-MX" sz="2000" dirty="0" smtClean="0">
                <a:solidFill>
                  <a:srgbClr val="FFC000"/>
                </a:solidFill>
              </a:rPr>
              <a:t>Si no es posible que se ejemplifique en una imagen, agregar en todo caso 2 imágenes.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7331-1C40-4813-BE75-4EB9F50586DB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1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SCJN_PPT_Títul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2139034"/>
            <a:ext cx="6697117" cy="1370583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3860800"/>
            <a:ext cx="5936704" cy="1778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1835150" y="6003925"/>
            <a:ext cx="5940425" cy="252413"/>
          </a:xfrm>
        </p:spPr>
        <p:txBody>
          <a:bodyPr/>
          <a:lstStyle>
            <a:lvl1pPr>
              <a:defRPr sz="1600" dirty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con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SCJN_PPT_Texto.pn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2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131" b="131"/>
          <a:stretch/>
        </p:blipFill>
        <p:spPr bwMode="auto">
          <a:xfrm>
            <a:off x="0" y="586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23608"/>
            <a:ext cx="8532440" cy="423862"/>
          </a:xfrm>
          <a:solidFill>
            <a:srgbClr val="0087E2"/>
          </a:solidFill>
        </p:spPr>
        <p:txBody>
          <a:bodyPr anchor="ctr" anchorCtr="0">
            <a:noAutofit/>
          </a:bodyPr>
          <a:lstStyle>
            <a:lvl1pPr marL="182563" indent="0"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887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con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SCJN_PPT_Texto.pn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2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131" b="1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2122" y="412850"/>
            <a:ext cx="8491878" cy="423862"/>
          </a:xfrm>
          <a:solidFill>
            <a:srgbClr val="A50021"/>
          </a:solidFill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659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gráfica de bar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SCJN_PPT_Text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gráfico"/>
          <p:cNvSpPr>
            <a:spLocks noGrp="1"/>
          </p:cNvSpPr>
          <p:nvPr>
            <p:ph type="chart" sz="quarter" idx="13"/>
          </p:nvPr>
        </p:nvSpPr>
        <p:spPr>
          <a:xfrm>
            <a:off x="1331913" y="1484784"/>
            <a:ext cx="7200900" cy="4752528"/>
          </a:xfrm>
        </p:spPr>
        <p:txBody>
          <a:bodyPr rtlCol="0">
            <a:normAutofit/>
          </a:bodyPr>
          <a:lstStyle/>
          <a:p>
            <a:pPr lv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913" y="1484784"/>
            <a:ext cx="2303983" cy="237601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6D28A-E797-478F-8336-55300B2E9FD1}" type="datetimeFigureOut">
              <a:rPr lang="es-ES"/>
              <a:pPr>
                <a:defRPr/>
              </a:pPr>
              <a:t>04/08/2014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735F-5241-4AE9-ADCA-21059B1115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s v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SCJN_PPT_Text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ador de contenido"/>
          <p:cNvSpPr>
            <a:spLocks noGrp="1"/>
          </p:cNvSpPr>
          <p:nvPr>
            <p:ph sz="quarter" idx="15"/>
          </p:nvPr>
        </p:nvSpPr>
        <p:spPr>
          <a:xfrm>
            <a:off x="1331913" y="1484784"/>
            <a:ext cx="7200900" cy="475252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8653-AF36-4B98-8C77-5A56438A849E}" type="datetimeFigureOut">
              <a:rPr lang="es-ES"/>
              <a:pPr>
                <a:defRPr/>
              </a:pPr>
              <a:t>04/08/2014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07B6-9100-4372-99B2-D57F01BE98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tografía págin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8685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mgrajedav\Desktop\portadas ppt\Portada_bco_linea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2139034"/>
            <a:ext cx="6697117" cy="1370583"/>
          </a:xfrm>
        </p:spPr>
        <p:txBody>
          <a:bodyPr>
            <a:noAutofit/>
          </a:bodyPr>
          <a:lstStyle>
            <a:lvl1pPr>
              <a:defRPr sz="3000" baseline="0">
                <a:solidFill>
                  <a:srgbClr val="172A34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3860800"/>
            <a:ext cx="5936704" cy="177800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172934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1835150" y="6003925"/>
            <a:ext cx="5940425" cy="252413"/>
          </a:xfrm>
        </p:spPr>
        <p:txBody>
          <a:bodyPr/>
          <a:lstStyle>
            <a:lvl1pPr>
              <a:defRPr sz="1600" dirty="0">
                <a:solidFill>
                  <a:srgbClr val="172934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dirty="0" smtClean="0"/>
              <a:t>Fecha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grajedav\Desktop\portadas ppt\Portada_go_linea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2139034"/>
            <a:ext cx="6697117" cy="1370583"/>
          </a:xfrm>
        </p:spPr>
        <p:txBody>
          <a:bodyPr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3860800"/>
            <a:ext cx="5936704" cy="177800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1835150" y="6003925"/>
            <a:ext cx="5940425" cy="252413"/>
          </a:xfrm>
        </p:spPr>
        <p:txBody>
          <a:bodyPr/>
          <a:lstStyle>
            <a:lvl1pPr>
              <a:defRPr sz="1600" dirty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dirty="0" smtClean="0"/>
              <a:t>Fecha</a:t>
            </a: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SCJN_PPT_Capítulo_blanc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2139034"/>
            <a:ext cx="6697117" cy="1370583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3860800"/>
            <a:ext cx="5936704" cy="1778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1835150" y="6003925"/>
            <a:ext cx="5940425" cy="252413"/>
          </a:xfrm>
        </p:spPr>
        <p:txBody>
          <a:bodyPr/>
          <a:lstStyle>
            <a:lvl1pPr>
              <a:defRPr sz="160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dirty="0" smtClean="0"/>
              <a:t>Fecha</a:t>
            </a:r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ítul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SCJN_PPT_Capítulo_blanc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2139034"/>
            <a:ext cx="6697117" cy="1370583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3860800"/>
            <a:ext cx="5936704" cy="1778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SCJN_PPT_Text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D33E-C8D3-4385-B5D9-C3BD7A50D850}" type="datetimeFigureOut">
              <a:rPr lang="es-ES"/>
              <a:pPr>
                <a:defRPr/>
              </a:pPr>
              <a:t>04/08/2014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6333-7B27-44E5-981F-32E8950FD8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o ang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SCJN_PPT_Text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913" y="1484784"/>
            <a:ext cx="4752256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7155-883C-472A-90E6-69BB6C613E75}" type="datetimeFigureOut">
              <a:rPr lang="es-ES"/>
              <a:pPr>
                <a:defRPr/>
              </a:pPr>
              <a:t>04/08/2014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FBEAD-5979-4082-9CD7-5756F1E48D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frase a desta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SCJN_PPT_Text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913" y="1484784"/>
            <a:ext cx="4752256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8" name="2 Marcador de contenido"/>
          <p:cNvSpPr>
            <a:spLocks noGrp="1"/>
          </p:cNvSpPr>
          <p:nvPr>
            <p:ph idx="13"/>
          </p:nvPr>
        </p:nvSpPr>
        <p:spPr>
          <a:xfrm>
            <a:off x="1331913" y="3429000"/>
            <a:ext cx="7200900" cy="295232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l">
              <a:buFontTx/>
              <a:buNone/>
              <a:defRPr sz="2400">
                <a:solidFill>
                  <a:schemeClr val="tx2"/>
                </a:solidFill>
                <a:latin typeface="+mj-lt"/>
              </a:defRPr>
            </a:lvl2pPr>
            <a:lvl3pPr marL="0" indent="0" algn="l">
              <a:buFontTx/>
              <a:buNone/>
              <a:defRPr sz="2400">
                <a:solidFill>
                  <a:schemeClr val="tx2"/>
                </a:solidFill>
                <a:latin typeface="+mj-lt"/>
              </a:defRPr>
            </a:lvl3pPr>
            <a:lvl4pPr marL="0" indent="0" algn="l">
              <a:buFontTx/>
              <a:buNone/>
              <a:defRPr sz="2400">
                <a:solidFill>
                  <a:schemeClr val="tx2"/>
                </a:solidFill>
                <a:latin typeface="+mj-lt"/>
              </a:defRPr>
            </a:lvl4pPr>
            <a:lvl5pPr marL="0" indent="0" algn="l">
              <a:buFontTx/>
              <a:buNone/>
              <a:defRPr sz="2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00748-EACB-457D-8DE1-B4D4A2F4E2F2}" type="datetimeFigureOut">
              <a:rPr lang="es-ES"/>
              <a:pPr>
                <a:defRPr/>
              </a:pPr>
              <a:t>04/08/2014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D8D1C-8CC4-4738-9353-9A323FCF1A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SCJN_PPT_Texto.pn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2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131" b="1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2122" y="412850"/>
            <a:ext cx="8491878" cy="423862"/>
          </a:xfrm>
          <a:solidFill>
            <a:srgbClr val="009A00"/>
          </a:solidFill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331913" y="160338"/>
            <a:ext cx="72009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1331913" y="1484313"/>
            <a:ext cx="72009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331913" y="6597650"/>
            <a:ext cx="1258887" cy="2524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B7BDBCF-82AC-45F3-B438-2C5E0DBF75D8}" type="datetimeFigureOut">
              <a:rPr lang="es-ES"/>
              <a:pPr>
                <a:defRPr/>
              </a:pPr>
              <a:t>04/08/2014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27313" y="6597650"/>
            <a:ext cx="5329237" cy="2524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56550" y="6597650"/>
            <a:ext cx="576263" cy="2524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B8A07EE-C5BA-4D74-8B1B-C0727E1392F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0" r:id="rId2"/>
    <p:sldLayoutId id="2147483701" r:id="rId3"/>
    <p:sldLayoutId id="2147483687" r:id="rId4"/>
    <p:sldLayoutId id="2147483702" r:id="rId5"/>
    <p:sldLayoutId id="2147483689" r:id="rId6"/>
    <p:sldLayoutId id="2147483690" r:id="rId7"/>
    <p:sldLayoutId id="2147483691" r:id="rId8"/>
    <p:sldLayoutId id="2147483692" r:id="rId9"/>
    <p:sldLayoutId id="2147483704" r:id="rId10"/>
    <p:sldLayoutId id="2147483705" r:id="rId11"/>
    <p:sldLayoutId id="2147483693" r:id="rId12"/>
    <p:sldLayoutId id="2147483694" r:id="rId13"/>
    <p:sldLayoutId id="2147483695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9pPr>
    </p:titleStyle>
    <p:bodyStyle>
      <a:lvl1pPr marL="1588" indent="-1588" algn="just" rtl="0" eaLnBrk="1" fontAlgn="base" hangingPunct="1"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40000"/>
        <a:buFont typeface="Arial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40000"/>
        <a:buFont typeface="Arial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40000"/>
        <a:buFont typeface="Arial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9388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40000"/>
        <a:buFont typeface="Arial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itios.scjn.gob.mx/portaliberoamericano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_PICJ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2348880"/>
            <a:ext cx="8209831" cy="18722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s-ES" sz="5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Portal Iberoamericano del Conocimiento Jurídico </a:t>
            </a:r>
          </a:p>
        </p:txBody>
      </p:sp>
      <p:sp>
        <p:nvSpPr>
          <p:cNvPr id="3" name="3 Marcador de fecha"/>
          <p:cNvSpPr txBox="1">
            <a:spLocks/>
          </p:cNvSpPr>
          <p:nvPr/>
        </p:nvSpPr>
        <p:spPr>
          <a:xfrm>
            <a:off x="3419872" y="4869160"/>
            <a:ext cx="5003775" cy="1224136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Primera Reunión Preparatoria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,</a:t>
            </a:r>
          </a:p>
          <a:p>
            <a:pPr algn="r">
              <a:defRPr/>
            </a:pPr>
            <a:endParaRPr lang="es-E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r">
              <a:defRPr/>
            </a:pP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Montevideo, Uruguay </a:t>
            </a:r>
          </a:p>
          <a:p>
            <a:pPr algn="r">
              <a:defRPr/>
            </a:pP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Agosto5,  2014</a:t>
            </a:r>
            <a:endParaRPr lang="es-E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1026" name="Picture 11" descr="Descripción: cum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98463"/>
            <a:ext cx="698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1352" y="591345"/>
            <a:ext cx="717918" cy="86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27784" y="105273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XVIII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Cumbre Judicial Iberoamericana</a:t>
            </a:r>
          </a:p>
        </p:txBody>
      </p:sp>
    </p:spTree>
    <p:extLst>
      <p:ext uri="{BB962C8B-B14F-4D97-AF65-F5344CB8AC3E}">
        <p14:creationId xmlns:p14="http://schemas.microsoft.com/office/powerpoint/2010/main" val="13743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1043608" y="1628800"/>
            <a:ext cx="74888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es-MX" sz="2400" dirty="0" smtClean="0">
              <a:latin typeface="Franklin Gothic Demi Cond" pitchFamily="34" charset="0"/>
            </a:endParaRPr>
          </a:p>
          <a:p>
            <a:pPr marL="177800" lvl="1" indent="0">
              <a:buNone/>
            </a:pPr>
            <a:endParaRPr lang="es-MX" sz="5400" dirty="0" smtClean="0">
              <a:latin typeface="Franklin Gothic Demi Cond" pitchFamily="34" charset="0"/>
            </a:endParaRPr>
          </a:p>
          <a:p>
            <a:pPr marL="177800" lvl="1" indent="0" algn="ctr">
              <a:buNone/>
            </a:pPr>
            <a:r>
              <a:rPr lang="es-MX" sz="5400" dirty="0" smtClean="0">
                <a:latin typeface="Franklin Gothic Demi Cond" pitchFamily="34" charset="0"/>
              </a:rPr>
              <a:t>III. REQUERIMIENTOS NECESARIOS</a:t>
            </a:r>
          </a:p>
          <a:p>
            <a:pPr marL="635000" lvl="1" indent="-457200">
              <a:buFont typeface="+mj-lt"/>
              <a:buAutoNum type="alphaUcPeriod" startAt="3"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0273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11560" y="188640"/>
            <a:ext cx="8532440" cy="423862"/>
          </a:xfrm>
        </p:spPr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26075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27584" y="90071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r>
              <a:rPr lang="es-MX" sz="3000" dirty="0">
                <a:solidFill>
                  <a:srgbClr val="FF0000"/>
                </a:solidFill>
                <a:latin typeface="Franklin Gothic Demi Cond" pitchFamily="34" charset="0"/>
              </a:rPr>
              <a:t>Requerimientos necesarios </a:t>
            </a:r>
            <a:r>
              <a:rPr lang="es-MX" sz="3000" dirty="0" smtClean="0">
                <a:solidFill>
                  <a:srgbClr val="FF0000"/>
                </a:solidFill>
                <a:latin typeface="Franklin Gothic Demi Cond" pitchFamily="34" charset="0"/>
              </a:rPr>
              <a:t> </a:t>
            </a:r>
          </a:p>
          <a:p>
            <a:pPr marL="177800" lvl="1" indent="0" algn="ctr">
              <a:buNone/>
            </a:pPr>
            <a:r>
              <a:rPr lang="es-MX" sz="3000" dirty="0" smtClean="0">
                <a:latin typeface="Franklin Gothic Demi Cond" pitchFamily="34" charset="0"/>
              </a:rPr>
              <a:t>I. Derecho comparado </a:t>
            </a:r>
          </a:p>
          <a:p>
            <a:pPr marL="177800" lvl="1" indent="0" algn="just">
              <a:buNone/>
            </a:pPr>
            <a:r>
              <a:rPr lang="es-MX" sz="1700" dirty="0" smtClean="0"/>
              <a:t>Al </a:t>
            </a:r>
            <a:r>
              <a:rPr lang="es-MX" sz="1700" dirty="0"/>
              <a:t>realizar derecho comparado y lograr que la información se visualice conforme al ejemplo que se indica a continuación, es necesario que la misma se proporcione conforme a </a:t>
            </a:r>
            <a:r>
              <a:rPr lang="es-MX" sz="1700" dirty="0" smtClean="0"/>
              <a:t>lo señalado en la tabla siguiente, en </a:t>
            </a:r>
            <a:r>
              <a:rPr lang="es-MX" sz="1700" dirty="0"/>
              <a:t>la inteligencia de que la información remitida en un formato distinto </a:t>
            </a:r>
            <a:r>
              <a:rPr lang="es-MX" sz="1700" i="1" dirty="0"/>
              <a:t>(PDF sin </a:t>
            </a:r>
            <a:r>
              <a:rPr lang="es-MX" sz="1700" i="1" dirty="0" smtClean="0"/>
              <a:t>OCR o </a:t>
            </a:r>
            <a:r>
              <a:rPr lang="es-MX" sz="1700" i="1" dirty="0"/>
              <a:t>IMAGEN, entre otros</a:t>
            </a:r>
            <a:r>
              <a:rPr lang="es-MX" sz="1700" i="1" dirty="0" smtClean="0"/>
              <a:t>)</a:t>
            </a:r>
            <a:r>
              <a:rPr lang="es-MX" sz="1700" dirty="0" smtClean="0"/>
              <a:t>, </a:t>
            </a:r>
            <a:r>
              <a:rPr lang="es-MX" sz="1700" b="1" dirty="0"/>
              <a:t>ha impedido </a:t>
            </a:r>
            <a:r>
              <a:rPr lang="es-MX" sz="1700" dirty="0"/>
              <a:t>la presentación correcta de la información, así como la finalidad propuesta de comparar las resoluciones emitidas por los distintos países miembros.</a:t>
            </a:r>
          </a:p>
          <a:p>
            <a:endParaRPr lang="es-MX" sz="2000" dirty="0"/>
          </a:p>
          <a:p>
            <a:pPr lvl="2"/>
            <a:endParaRPr lang="es-MX" dirty="0"/>
          </a:p>
          <a:p>
            <a:pPr marL="177800" lvl="1" indent="0">
              <a:buNone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61781"/>
              </p:ext>
            </p:extLst>
          </p:nvPr>
        </p:nvGraphicFramePr>
        <p:xfrm>
          <a:off x="827585" y="3702701"/>
          <a:ext cx="8136902" cy="3102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587"/>
                <a:gridCol w="1278587"/>
                <a:gridCol w="1884375"/>
                <a:gridCol w="1884375"/>
                <a:gridCol w="1810978"/>
              </a:tblGrid>
              <a:tr h="87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</a:rPr>
                        <a:t>Atributo 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o campo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</a:rPr>
                        <a:t>Modo 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de envío, ya sea por Servicio Web o Plataforma Común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</a:rPr>
                        <a:t>Formato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</a:rPr>
                        <a:t>Preferencia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, propósito de realizar procesos de indexación y búsqueda sobre el atributo o campo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</a:rPr>
                        <a:t>Observaciones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/>
                </a:tc>
              </a:tr>
              <a:tr h="48072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Texto completo de la resolución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1. Texto de la resolución</a:t>
                      </a:r>
                      <a:endParaRPr lang="es-MX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1" dirty="0">
                          <a:solidFill>
                            <a:srgbClr val="FF0000"/>
                          </a:solidFill>
                          <a:effectLst/>
                        </a:rPr>
                        <a:t>Texto plano</a:t>
                      </a:r>
                      <a:endParaRPr lang="es-MX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0000"/>
                          </a:solidFill>
                          <a:effectLst/>
                        </a:rPr>
                        <a:t>Mayor preferencia</a:t>
                      </a:r>
                      <a:endParaRPr lang="es-MX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</a:rPr>
                        <a:t> </a:t>
                      </a:r>
                      <a:endParaRPr lang="es-MX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</a:tr>
              <a:tr h="873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2. Archivo </a:t>
                      </a:r>
                      <a:r>
                        <a:rPr lang="es-MX" sz="1000" dirty="0">
                          <a:effectLst/>
                        </a:rPr>
                        <a:t>electrónico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00" dirty="0">
                          <a:effectLst/>
                        </a:rPr>
                        <a:t>HTML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00" dirty="0" smtClean="0">
                          <a:effectLst/>
                        </a:rPr>
                        <a:t>PDF</a:t>
                      </a:r>
                      <a:r>
                        <a:rPr lang="es-MX" sz="1000" baseline="0" dirty="0" smtClean="0">
                          <a:effectLst/>
                        </a:rPr>
                        <a:t> </a:t>
                      </a:r>
                      <a:r>
                        <a:rPr lang="es-MX" sz="1000" dirty="0" smtClean="0">
                          <a:effectLst/>
                        </a:rPr>
                        <a:t>con </a:t>
                      </a:r>
                      <a:r>
                        <a:rPr lang="es-MX" sz="1000" dirty="0">
                          <a:effectLst/>
                        </a:rPr>
                        <a:t>OCR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00" dirty="0">
                          <a:effectLst/>
                        </a:rPr>
                        <a:t>WORD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Media preferencia.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Para el caso de los PDF con OCR, no se garantiza una búsqueda al 100% sobre el texto del documento.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</a:tr>
              <a:tr h="873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3. Ruta </a:t>
                      </a:r>
                      <a:r>
                        <a:rPr lang="es-MX" sz="1000" dirty="0">
                          <a:effectLst/>
                        </a:rPr>
                        <a:t>de archivo electrónico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00" dirty="0">
                          <a:effectLst/>
                        </a:rPr>
                        <a:t>HTML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00" dirty="0">
                          <a:effectLst/>
                        </a:rPr>
                        <a:t>PDF con OCR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00" dirty="0">
                          <a:effectLst/>
                        </a:rPr>
                        <a:t>WORD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Media preferencia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Para el caso de los PDF con OCR, no se garantiza una búsqueda al 100% sobre el texto del documento.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8" marR="596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8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27584" y="98072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r>
              <a:rPr lang="es-MX" sz="3200" dirty="0">
                <a:solidFill>
                  <a:srgbClr val="FF0000"/>
                </a:solidFill>
                <a:latin typeface="Franklin Gothic Demi Cond" pitchFamily="34" charset="0"/>
              </a:rPr>
              <a:t>Requerimientos necesarios </a:t>
            </a:r>
            <a:r>
              <a:rPr lang="es-MX" sz="3200" dirty="0" smtClean="0">
                <a:solidFill>
                  <a:srgbClr val="FF0000"/>
                </a:solidFill>
                <a:latin typeface="Franklin Gothic Demi Cond" pitchFamily="34" charset="0"/>
              </a:rPr>
              <a:t> </a:t>
            </a:r>
          </a:p>
          <a:p>
            <a:pPr marL="177800" lvl="1" indent="0" algn="ctr">
              <a:buNone/>
            </a:pPr>
            <a:r>
              <a:rPr lang="es-MX" sz="3200" dirty="0" smtClean="0">
                <a:latin typeface="Franklin Gothic Demi Cond" pitchFamily="34" charset="0"/>
              </a:rPr>
              <a:t>Derecho </a:t>
            </a:r>
            <a:r>
              <a:rPr lang="es-MX" sz="3200" dirty="0">
                <a:latin typeface="Franklin Gothic Demi Cond" pitchFamily="34" charset="0"/>
              </a:rPr>
              <a:t>comparado</a:t>
            </a:r>
          </a:p>
          <a:p>
            <a:pPr marL="0" lvl="1" indent="0">
              <a:buNone/>
            </a:pPr>
            <a:endParaRPr lang="es-MX" dirty="0" smtClean="0"/>
          </a:p>
          <a:p>
            <a:pPr marL="0" lvl="1" indent="0" algn="just">
              <a:buNone/>
            </a:pPr>
            <a:r>
              <a:rPr lang="es-MX" sz="2400" dirty="0" smtClean="0"/>
              <a:t>(Aquí se incluirá el </a:t>
            </a:r>
            <a:r>
              <a:rPr lang="es-MX" sz="2400" b="1" dirty="0"/>
              <a:t>DOMMIE - </a:t>
            </a:r>
            <a:r>
              <a:rPr lang="es-MX" sz="2400" b="1" dirty="0" smtClean="0"/>
              <a:t>Comparado</a:t>
            </a:r>
            <a:r>
              <a:rPr lang="es-MX" sz="2400" dirty="0" smtClean="0"/>
              <a:t>)</a:t>
            </a:r>
            <a:endParaRPr lang="es-MX" sz="2400" dirty="0"/>
          </a:p>
          <a:p>
            <a:pPr lvl="2"/>
            <a:endParaRPr lang="es-MX" dirty="0"/>
          </a:p>
          <a:p>
            <a:pPr marL="177800" lvl="1" indent="0">
              <a:buNone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2" y="868707"/>
            <a:ext cx="8131316" cy="58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27584" y="98072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r>
              <a:rPr lang="es-MX" sz="3200" dirty="0">
                <a:solidFill>
                  <a:srgbClr val="FF0000"/>
                </a:solidFill>
                <a:latin typeface="Franklin Gothic Demi Cond" pitchFamily="34" charset="0"/>
              </a:rPr>
              <a:t>Requerimientos necesarios </a:t>
            </a:r>
            <a:r>
              <a:rPr lang="es-MX" sz="3200" dirty="0" smtClean="0">
                <a:solidFill>
                  <a:srgbClr val="FF0000"/>
                </a:solidFill>
                <a:latin typeface="Franklin Gothic Demi Cond" pitchFamily="34" charset="0"/>
              </a:rPr>
              <a:t> </a:t>
            </a:r>
          </a:p>
          <a:p>
            <a:pPr marL="177800" lvl="1" indent="0" algn="ctr">
              <a:buNone/>
            </a:pPr>
            <a:r>
              <a:rPr lang="es-MX" sz="3200" dirty="0" smtClean="0">
                <a:latin typeface="Franklin Gothic Demi Cond" pitchFamily="34" charset="0"/>
              </a:rPr>
              <a:t>II. Totalidad </a:t>
            </a:r>
            <a:r>
              <a:rPr lang="es-MX" sz="3200" dirty="0">
                <a:latin typeface="Franklin Gothic Demi Cond" pitchFamily="34" charset="0"/>
              </a:rPr>
              <a:t>de atributos</a:t>
            </a:r>
          </a:p>
          <a:p>
            <a:pPr marL="177800" lvl="1" indent="0" algn="just">
              <a:buNone/>
            </a:pPr>
            <a:endParaRPr lang="es-MX" sz="800" dirty="0"/>
          </a:p>
          <a:p>
            <a:pPr marL="0" lvl="1" indent="0" algn="just">
              <a:buNone/>
            </a:pPr>
            <a:r>
              <a:rPr lang="es-MX" sz="2000" dirty="0"/>
              <a:t>Es necesario que la información relativa a las resoluciones de cada país </a:t>
            </a:r>
            <a:r>
              <a:rPr lang="es-MX" sz="2000" dirty="0" smtClean="0"/>
              <a:t>miembro, </a:t>
            </a:r>
            <a:r>
              <a:rPr lang="es-MX" sz="2000" dirty="0"/>
              <a:t>contenga la totalidad de los </a:t>
            </a:r>
            <a:r>
              <a:rPr lang="es-MX" sz="2000" b="1" u="sng" dirty="0"/>
              <a:t>atributos obligatorios </a:t>
            </a:r>
            <a:r>
              <a:rPr lang="es-MX" sz="2000" dirty="0"/>
              <a:t>especificados en el </a:t>
            </a:r>
            <a:r>
              <a:rPr lang="es-MX" sz="2000" i="1" dirty="0" smtClean="0"/>
              <a:t>Catálogo</a:t>
            </a:r>
            <a:r>
              <a:rPr lang="es-MX" sz="2000" dirty="0" smtClean="0"/>
              <a:t> </a:t>
            </a:r>
            <a:r>
              <a:rPr lang="es-MX" sz="2000" dirty="0"/>
              <a:t>aprobado por el grupo de trabajo en la </a:t>
            </a:r>
            <a:r>
              <a:rPr lang="es-MX" sz="2000" i="1" dirty="0"/>
              <a:t>XVII </a:t>
            </a:r>
            <a:r>
              <a:rPr lang="es-MX" sz="2000" i="1" dirty="0" smtClean="0"/>
              <a:t>Cumbre Judicial Iberoamericana</a:t>
            </a:r>
            <a:r>
              <a:rPr lang="es-MX" sz="2000" dirty="0" smtClean="0"/>
              <a:t>, </a:t>
            </a:r>
            <a:r>
              <a:rPr lang="es-MX" sz="2000" dirty="0"/>
              <a:t>conforme al listado siguiente:</a:t>
            </a:r>
          </a:p>
          <a:p>
            <a:pPr marL="0" lvl="1" indent="0" algn="just">
              <a:buNone/>
            </a:pPr>
            <a:endParaRPr lang="es-MX" sz="2000" dirty="0"/>
          </a:p>
          <a:p>
            <a:pPr marL="179387" lvl="2" indent="0" algn="just">
              <a:buNone/>
            </a:pPr>
            <a:endParaRPr lang="es-MX" sz="2400" dirty="0"/>
          </a:p>
          <a:p>
            <a:pPr marL="177800" lvl="1" indent="0">
              <a:buNone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36243"/>
              </p:ext>
            </p:extLst>
          </p:nvPr>
        </p:nvGraphicFramePr>
        <p:xfrm>
          <a:off x="971600" y="3429001"/>
          <a:ext cx="7992888" cy="3312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9645"/>
                <a:gridCol w="2443243"/>
              </a:tblGrid>
              <a:tr h="2459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 smtClean="0">
                          <a:effectLst/>
                        </a:rPr>
                        <a:t>Campo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Obligatorio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 smtClean="0">
                          <a:effectLst/>
                        </a:rPr>
                        <a:t>Materia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Organo Judicial Emisor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Tipo de </a:t>
                      </a:r>
                      <a:r>
                        <a:rPr lang="pt-BR" sz="1050" u="none" strike="noStrike" dirty="0" err="1">
                          <a:effectLst/>
                        </a:rPr>
                        <a:t>Asunto</a:t>
                      </a:r>
                      <a:r>
                        <a:rPr lang="pt-BR" sz="1050" u="none" strike="noStrike" dirty="0">
                          <a:effectLst/>
                        </a:rPr>
                        <a:t> o Título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Número de Expediente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Resumén o Encabezamiento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Ponente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Secretarios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Fecha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Promovente del Juicio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Sanciones Aplicadas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Pruebas Relevantes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Tipo de Resolución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Sentido de la Resolución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2256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Cuerpo de la Resolución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4255" marR="4255" marT="4255" marB="0" anchor="ctr"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Archivo Electrónico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9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Archivo Electrónico en Web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55" marR="4255" marT="4255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3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27584" y="98072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r>
              <a:rPr lang="es-MX" sz="3200" dirty="0">
                <a:solidFill>
                  <a:srgbClr val="FF0000"/>
                </a:solidFill>
                <a:latin typeface="Franklin Gothic Demi Cond" pitchFamily="34" charset="0"/>
              </a:rPr>
              <a:t>Requerimientos necesarios </a:t>
            </a:r>
            <a:r>
              <a:rPr lang="es-MX" sz="3200" dirty="0" smtClean="0">
                <a:solidFill>
                  <a:srgbClr val="FF0000"/>
                </a:solidFill>
                <a:latin typeface="Franklin Gothic Demi Cond" pitchFamily="34" charset="0"/>
              </a:rPr>
              <a:t> </a:t>
            </a:r>
          </a:p>
          <a:p>
            <a:pPr marL="177800" lvl="1" indent="0" algn="ctr">
              <a:buNone/>
            </a:pPr>
            <a:r>
              <a:rPr lang="es-MX" sz="3200" dirty="0">
                <a:latin typeface="Franklin Gothic Demi Cond" pitchFamily="34" charset="0"/>
              </a:rPr>
              <a:t>Totalidad de atributos</a:t>
            </a:r>
          </a:p>
          <a:p>
            <a:pPr marL="177800" lvl="1" indent="0" algn="just">
              <a:buNone/>
            </a:pPr>
            <a:endParaRPr lang="es-MX" sz="2400" dirty="0"/>
          </a:p>
          <a:p>
            <a:pPr marL="0" lvl="1" indent="0" algn="just">
              <a:buNone/>
            </a:pPr>
            <a:r>
              <a:rPr lang="es-MX" sz="2400" dirty="0" smtClean="0"/>
              <a:t> (</a:t>
            </a:r>
            <a:r>
              <a:rPr lang="es-MX" sz="2400" dirty="0"/>
              <a:t>Aquí se incluirá el </a:t>
            </a:r>
            <a:r>
              <a:rPr lang="es-MX" sz="2400" b="1" dirty="0"/>
              <a:t>DOMMIE - </a:t>
            </a:r>
            <a:r>
              <a:rPr lang="es-MX" sz="2400" b="1" dirty="0" smtClean="0"/>
              <a:t>tesauro</a:t>
            </a:r>
            <a:r>
              <a:rPr lang="es-MX" sz="2400" dirty="0" smtClean="0"/>
              <a:t>)</a:t>
            </a:r>
            <a:endParaRPr lang="es-MX" sz="2400" dirty="0"/>
          </a:p>
          <a:p>
            <a:pPr lvl="2"/>
            <a:endParaRPr lang="es-MX" dirty="0"/>
          </a:p>
          <a:p>
            <a:pPr lvl="2" algn="just"/>
            <a:endParaRPr lang="es-MX" sz="2400" dirty="0"/>
          </a:p>
          <a:p>
            <a:pPr marL="177800" lvl="1" indent="0">
              <a:buNone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5" y="925927"/>
            <a:ext cx="8198622" cy="57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27584" y="98072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r>
              <a:rPr lang="es-MX" sz="3200" dirty="0">
                <a:solidFill>
                  <a:srgbClr val="FF0000"/>
                </a:solidFill>
                <a:latin typeface="Franklin Gothic Demi Cond" pitchFamily="34" charset="0"/>
              </a:rPr>
              <a:t>Requerimientos necesarios </a:t>
            </a:r>
            <a:r>
              <a:rPr lang="es-MX" sz="3200" dirty="0" smtClean="0">
                <a:solidFill>
                  <a:srgbClr val="FF0000"/>
                </a:solidFill>
                <a:latin typeface="Franklin Gothic Demi Cond" pitchFamily="34" charset="0"/>
              </a:rPr>
              <a:t> </a:t>
            </a:r>
          </a:p>
          <a:p>
            <a:pPr marL="177800" lvl="1" indent="0" algn="ctr">
              <a:buNone/>
            </a:pPr>
            <a:r>
              <a:rPr lang="es-MX" sz="3200" dirty="0" smtClean="0">
                <a:latin typeface="Franklin Gothic Demi Cond" pitchFamily="34" charset="0"/>
              </a:rPr>
              <a:t>III. Contenidos publicados</a:t>
            </a:r>
            <a:endParaRPr lang="es-MX" sz="3200" dirty="0">
              <a:latin typeface="Franklin Gothic Demi Cond" pitchFamily="34" charset="0"/>
            </a:endParaRPr>
          </a:p>
          <a:p>
            <a:pPr marL="177800" lvl="1" indent="0" algn="ctr">
              <a:buNone/>
            </a:pPr>
            <a:endParaRPr lang="es-MX" sz="2400" dirty="0"/>
          </a:p>
          <a:p>
            <a:pPr marL="0" lvl="1" indent="0" algn="just">
              <a:buNone/>
            </a:pPr>
            <a:r>
              <a:rPr lang="es-MX" sz="4800" b="1" dirty="0"/>
              <a:t>Revisión y validación </a:t>
            </a:r>
            <a:r>
              <a:rPr lang="es-MX" sz="4800" dirty="0"/>
              <a:t>en su caso, de los contenidos publicados en el apartado de </a:t>
            </a:r>
            <a:r>
              <a:rPr lang="es-MX" sz="4800" i="1" dirty="0">
                <a:solidFill>
                  <a:srgbClr val="00B050"/>
                </a:solidFill>
              </a:rPr>
              <a:t>Recursos Jurídicos</a:t>
            </a:r>
            <a:r>
              <a:rPr lang="es-MX" sz="4800" dirty="0"/>
              <a:t>.</a:t>
            </a:r>
          </a:p>
          <a:p>
            <a:pPr marL="177800" lvl="1" indent="0">
              <a:buNone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048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27584" y="98072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r>
              <a:rPr lang="es-MX" sz="3200" dirty="0">
                <a:latin typeface="Franklin Gothic Demi Cond" pitchFamily="34" charset="0"/>
              </a:rPr>
              <a:t>Materia Constitucional y </a:t>
            </a:r>
            <a:r>
              <a:rPr lang="es-MX" sz="3200" dirty="0" smtClean="0">
                <a:latin typeface="Franklin Gothic Demi Cond" pitchFamily="34" charset="0"/>
              </a:rPr>
              <a:t>Resoluciones de otros </a:t>
            </a:r>
            <a:r>
              <a:rPr lang="es-MX" sz="3200" dirty="0">
                <a:latin typeface="Franklin Gothic Demi Cond" pitchFamily="34" charset="0"/>
              </a:rPr>
              <a:t>Tribunales</a:t>
            </a:r>
          </a:p>
          <a:p>
            <a:pPr marL="177800" lvl="1" indent="0" algn="ctr">
              <a:buNone/>
            </a:pPr>
            <a:endParaRPr lang="es-MX" sz="2400" dirty="0"/>
          </a:p>
          <a:p>
            <a:pPr marL="342900" lvl="1" indent="-342900" algn="just">
              <a:buFont typeface="+mj-lt"/>
              <a:buAutoNum type="arabicPeriod"/>
            </a:pPr>
            <a:r>
              <a:rPr lang="es-MX" sz="2000" b="1" dirty="0"/>
              <a:t>Recopilación de información y conclusión </a:t>
            </a:r>
            <a:r>
              <a:rPr lang="es-MX" sz="2000" b="1" dirty="0" smtClean="0"/>
              <a:t>en </a:t>
            </a:r>
            <a:r>
              <a:rPr lang="es-MX" sz="2000" b="1" u="sng" dirty="0" smtClean="0"/>
              <a:t>Materia </a:t>
            </a:r>
            <a:r>
              <a:rPr lang="es-MX" sz="2000" b="1" u="sng" dirty="0"/>
              <a:t>Penal</a:t>
            </a:r>
            <a:r>
              <a:rPr lang="es-MX" sz="2000" b="1" dirty="0"/>
              <a:t>.</a:t>
            </a:r>
          </a:p>
          <a:p>
            <a:pPr lvl="2" algn="just"/>
            <a:r>
              <a:rPr lang="es-MX" sz="2000" dirty="0" smtClean="0"/>
              <a:t>Se </a:t>
            </a:r>
            <a:r>
              <a:rPr lang="es-MX" sz="2000" dirty="0"/>
              <a:t>publicará el </a:t>
            </a:r>
            <a:r>
              <a:rPr lang="es-MX" sz="2000" dirty="0" smtClean="0"/>
              <a:t>Tesauro </a:t>
            </a:r>
            <a:r>
              <a:rPr lang="es-MX" sz="2000" dirty="0"/>
              <a:t>para efectos de revisión y actualización por parte de los países miembros de la </a:t>
            </a:r>
            <a:r>
              <a:rPr lang="es-MX" sz="2000" dirty="0" smtClean="0"/>
              <a:t>CJI, en el vínculo siguiente:</a:t>
            </a:r>
          </a:p>
          <a:p>
            <a:pPr lvl="3" algn="just"/>
            <a:r>
              <a:rPr lang="es-MX" sz="2000" dirty="0">
                <a:solidFill>
                  <a:srgbClr val="FFC000"/>
                </a:solidFill>
              </a:rPr>
              <a:t>http://</a:t>
            </a:r>
            <a:r>
              <a:rPr lang="es-MX" sz="2000" dirty="0" smtClean="0">
                <a:solidFill>
                  <a:srgbClr val="FFC000"/>
                </a:solidFill>
              </a:rPr>
              <a:t>www.sitios.scjn.gob.mx/sites/default/files/PICJ_Tesauro.xls</a:t>
            </a:r>
          </a:p>
          <a:p>
            <a:pPr lvl="3" algn="just"/>
            <a:r>
              <a:rPr lang="es-MX" sz="2000" dirty="0" smtClean="0"/>
              <a:t>Se remitirá archivo de Excel a la SCJN vía correo con los ajustes realizados por cada país.</a:t>
            </a:r>
          </a:p>
          <a:p>
            <a:pPr marL="522287" lvl="2" indent="-342900" algn="just">
              <a:buFont typeface="+mj-lt"/>
              <a:buAutoNum type="arabicPeriod"/>
            </a:pPr>
            <a:endParaRPr lang="es-MX" sz="2000" dirty="0"/>
          </a:p>
          <a:p>
            <a:pPr marL="342900" lvl="1" indent="-342900" algn="just">
              <a:buFont typeface="+mj-lt"/>
              <a:buAutoNum type="arabicPeriod"/>
            </a:pPr>
            <a:r>
              <a:rPr lang="es-MX" sz="2000" b="1" dirty="0"/>
              <a:t>Bases y recopilación de información para la elaboración del </a:t>
            </a:r>
            <a:r>
              <a:rPr lang="es-MX" sz="2000" b="1" dirty="0" smtClean="0"/>
              <a:t>Tesauro </a:t>
            </a:r>
            <a:r>
              <a:rPr lang="es-MX" sz="2000" b="1" dirty="0"/>
              <a:t>en </a:t>
            </a:r>
            <a:r>
              <a:rPr lang="es-MX" sz="2000" b="1" u="sng" dirty="0" smtClean="0"/>
              <a:t>Materia </a:t>
            </a:r>
            <a:r>
              <a:rPr lang="es-MX" sz="2000" b="1" u="sng" dirty="0"/>
              <a:t>Constitucional</a:t>
            </a:r>
            <a:r>
              <a:rPr lang="es-MX" sz="2000" b="1" dirty="0"/>
              <a:t>, a partir del T</a:t>
            </a:r>
            <a:r>
              <a:rPr lang="es-MX" sz="2000" b="1" dirty="0" smtClean="0"/>
              <a:t>esauro </a:t>
            </a:r>
            <a:r>
              <a:rPr lang="es-MX" sz="2000" b="1" dirty="0"/>
              <a:t>en </a:t>
            </a:r>
            <a:r>
              <a:rPr lang="es-MX" sz="2000" b="1" dirty="0" smtClean="0"/>
              <a:t>Materia </a:t>
            </a:r>
            <a:r>
              <a:rPr lang="es-MX" sz="2000" b="1" dirty="0"/>
              <a:t>P</a:t>
            </a:r>
            <a:r>
              <a:rPr lang="es-MX" sz="2000" b="1" dirty="0" smtClean="0"/>
              <a:t>enal.</a:t>
            </a:r>
          </a:p>
          <a:p>
            <a:pPr marL="342900" lvl="1" indent="-342900" algn="just">
              <a:buFont typeface="+mj-lt"/>
              <a:buAutoNum type="arabicPeriod"/>
            </a:pPr>
            <a:endParaRPr lang="es-MX" sz="2000" b="1" dirty="0"/>
          </a:p>
          <a:p>
            <a:pPr marL="342900" lvl="1" indent="-342900" algn="just">
              <a:buFont typeface="+mj-lt"/>
              <a:buAutoNum type="arabicPeriod"/>
            </a:pPr>
            <a:r>
              <a:rPr lang="es-MX" sz="2000" b="1" dirty="0"/>
              <a:t>Recopilación de información de </a:t>
            </a:r>
            <a:r>
              <a:rPr lang="es-MX" sz="2000" b="1" dirty="0" smtClean="0"/>
              <a:t>Resoluciones de otros </a:t>
            </a:r>
            <a:r>
              <a:rPr lang="es-MX" sz="2000" b="1" dirty="0"/>
              <a:t>Tribunales.</a:t>
            </a:r>
          </a:p>
          <a:p>
            <a:pPr marL="177800" lvl="1" indent="0">
              <a:buNone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41034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27584" y="98072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endParaRPr lang="es-MX" sz="800" dirty="0" smtClean="0">
              <a:solidFill>
                <a:srgbClr val="199767"/>
              </a:solidFill>
              <a:latin typeface="Franklin Gothic Demi Cond" pitchFamily="34" charset="0"/>
            </a:endParaRPr>
          </a:p>
          <a:p>
            <a:pPr marL="177800" lvl="1" indent="0" algn="ctr">
              <a:buNone/>
            </a:pPr>
            <a:r>
              <a:rPr lang="es-MX" sz="3200" dirty="0" smtClean="0">
                <a:solidFill>
                  <a:srgbClr val="199767"/>
                </a:solidFill>
                <a:latin typeface="Franklin Gothic Demi Cond" pitchFamily="34" charset="0"/>
              </a:rPr>
              <a:t>OTROS PROYECTOS DE VINCULACIÓN EN EL APARTADO RESPECTIVO DEL PICJ</a:t>
            </a:r>
            <a:endParaRPr lang="es-MX" sz="3200" dirty="0">
              <a:solidFill>
                <a:srgbClr val="199767"/>
              </a:solidFill>
              <a:latin typeface="Franklin Gothic Demi Cond" pitchFamily="34" charset="0"/>
            </a:endParaRPr>
          </a:p>
          <a:p>
            <a:pPr marL="177800" lvl="1" indent="0" algn="ctr">
              <a:buNone/>
            </a:pPr>
            <a:endParaRPr lang="es-MX" dirty="0"/>
          </a:p>
          <a:p>
            <a:pPr marL="342900" lvl="1" indent="-342900" algn="just">
              <a:buFont typeface="+mj-lt"/>
              <a:buAutoNum type="arabicPeriod"/>
            </a:pPr>
            <a:r>
              <a:rPr lang="es-MX" sz="3000" b="1" i="1" dirty="0">
                <a:solidFill>
                  <a:schemeClr val="accent2">
                    <a:lumMod val="50000"/>
                  </a:schemeClr>
                </a:solidFill>
              </a:rPr>
              <a:t>"Compendio de la Información relevante de fallos de la sala especializada de lo contencioso tributario de la Corte Nacional de Justicia de </a:t>
            </a:r>
            <a:r>
              <a:rPr lang="es-MX" sz="3000" b="1" i="1" dirty="0" smtClean="0">
                <a:solidFill>
                  <a:schemeClr val="accent2">
                    <a:lumMod val="50000"/>
                  </a:schemeClr>
                </a:solidFill>
              </a:rPr>
              <a:t>Ecuador" (Ecuador)</a:t>
            </a:r>
            <a:r>
              <a:rPr lang="es-MX" sz="3000" dirty="0" smtClean="0">
                <a:solidFill>
                  <a:schemeClr val="accent2">
                    <a:lumMod val="50000"/>
                  </a:schemeClr>
                </a:solidFill>
              </a:rPr>
              <a:t>, y</a:t>
            </a:r>
          </a:p>
          <a:p>
            <a:pPr marL="342900" lvl="1" indent="-342900" algn="just">
              <a:buFont typeface="+mj-lt"/>
              <a:buAutoNum type="arabicPeriod"/>
            </a:pPr>
            <a:endParaRPr lang="es-MX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MX" sz="3000" b="1" i="1" dirty="0">
                <a:solidFill>
                  <a:schemeClr val="accent2">
                    <a:lumMod val="50000"/>
                  </a:schemeClr>
                </a:solidFill>
              </a:rPr>
              <a:t>"Portal sobre sentencias en materia de derechos económicos, sociales y </a:t>
            </a:r>
            <a:r>
              <a:rPr lang="es-MX" sz="3000" b="1" i="1" dirty="0" smtClean="0">
                <a:solidFill>
                  <a:schemeClr val="accent2">
                    <a:lumMod val="50000"/>
                  </a:schemeClr>
                </a:solidFill>
              </a:rPr>
              <a:t>culturales" (México).</a:t>
            </a:r>
            <a:endParaRPr lang="es-MX" sz="3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77800" lvl="1" indent="0">
              <a:buNone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8881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1844824"/>
            <a:ext cx="8209831" cy="18722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 eaLnBrk="1" hangingPunct="1">
              <a:defRPr sz="5000" b="1" i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+mj-ea"/>
                <a:cs typeface="+mj-cs"/>
              </a:defRPr>
            </a:lvl1pPr>
            <a:lvl2pPr eaLnBrk="1" hangingPunct="1">
              <a:defRPr sz="2000">
                <a:latin typeface="Georgia" pitchFamily="18" charset="0"/>
              </a:defRPr>
            </a:lvl2pPr>
            <a:lvl3pPr eaLnBrk="1" hangingPunct="1">
              <a:defRPr sz="2000">
                <a:latin typeface="Georgia" pitchFamily="18" charset="0"/>
              </a:defRPr>
            </a:lvl3pPr>
            <a:lvl4pPr eaLnBrk="1" hangingPunct="1">
              <a:defRPr sz="2000">
                <a:latin typeface="Georgia" pitchFamily="18" charset="0"/>
              </a:defRPr>
            </a:lvl4pPr>
            <a:lvl5pPr eaLnBrk="1" hangingPunct="1">
              <a:defRPr sz="2000"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Georgia" pitchFamily="18" charset="0"/>
              </a:defRPr>
            </a:lvl9pPr>
          </a:lstStyle>
          <a:p>
            <a:r>
              <a:rPr lang="es-ES" dirty="0"/>
              <a:t>SE DISPUSO EL ACCESO SIGUIENTE</a:t>
            </a:r>
          </a:p>
        </p:txBody>
      </p:sp>
      <p:sp>
        <p:nvSpPr>
          <p:cNvPr id="3" name="3 Marcador de fecha"/>
          <p:cNvSpPr txBox="1">
            <a:spLocks/>
          </p:cNvSpPr>
          <p:nvPr/>
        </p:nvSpPr>
        <p:spPr>
          <a:xfrm>
            <a:off x="-108520" y="4077072"/>
            <a:ext cx="9252520" cy="201622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Portal: </a:t>
            </a:r>
            <a:r>
              <a:rPr lang="es-MX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hlinkClick r:id="rId2"/>
              </a:rPr>
              <a:t>http</a:t>
            </a:r>
            <a:r>
              <a:rPr lang="es-MX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hlinkClick r:id="rId2"/>
              </a:rPr>
              <a:t>://www.sitios.scjn.gob.mx/portaliberoamericano</a:t>
            </a:r>
            <a:r>
              <a:rPr lang="es-MX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hlinkClick r:id="rId2"/>
              </a:rPr>
              <a:t>/</a:t>
            </a:r>
            <a:endParaRPr lang="es-MX" sz="31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ctr">
              <a:defRPr/>
            </a:pPr>
            <a:endParaRPr lang="es-E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ctr">
              <a:defRPr/>
            </a:pPr>
            <a:r>
              <a:rPr lang="es-ES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Contacto:</a:t>
            </a: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gacastillot@mail.scjn.gob.mx</a:t>
            </a:r>
          </a:p>
        </p:txBody>
      </p:sp>
      <p:pic>
        <p:nvPicPr>
          <p:cNvPr id="1026" name="Picture 11" descr="Descripción: cum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98463"/>
            <a:ext cx="698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27784" y="105273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XVIII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Cumbre Judicial Iberoamericana</a:t>
            </a:r>
          </a:p>
        </p:txBody>
      </p:sp>
      <p:pic>
        <p:nvPicPr>
          <p:cNvPr id="7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9457" y="398463"/>
            <a:ext cx="717918" cy="86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1259632" y="1628800"/>
            <a:ext cx="74888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es-MX" sz="2400" dirty="0" smtClean="0">
              <a:latin typeface="Franklin Gothic Demi Cond" pitchFamily="34" charset="0"/>
            </a:endParaRPr>
          </a:p>
          <a:p>
            <a:pPr marL="177800" lvl="1" indent="0">
              <a:buNone/>
            </a:pPr>
            <a:endParaRPr lang="es-MX" sz="5400" dirty="0" smtClean="0">
              <a:latin typeface="Franklin Gothic Demi Cond" pitchFamily="34" charset="0"/>
            </a:endParaRPr>
          </a:p>
          <a:p>
            <a:pPr marL="177800" lvl="1" indent="0" algn="ctr">
              <a:buNone/>
            </a:pPr>
            <a:r>
              <a:rPr lang="es-MX" sz="5400" dirty="0" smtClean="0">
                <a:latin typeface="Franklin Gothic Demi Cond" pitchFamily="34" charset="0"/>
              </a:rPr>
              <a:t>I. ANTECEDENTES INMEDIATOS </a:t>
            </a:r>
            <a:br>
              <a:rPr lang="es-MX" sz="5400" dirty="0" smtClean="0">
                <a:latin typeface="Franklin Gothic Demi Cond" pitchFamily="34" charset="0"/>
              </a:rPr>
            </a:br>
            <a:r>
              <a:rPr lang="es-MX" sz="5400" dirty="0" smtClean="0">
                <a:latin typeface="Franklin Gothic Demi Cond" pitchFamily="34" charset="0"/>
              </a:rPr>
              <a:t>(SANTIAGO DE CHILE)</a:t>
            </a:r>
          </a:p>
          <a:p>
            <a:pPr marL="635000" lvl="1" indent="-457200">
              <a:buFont typeface="+mj-lt"/>
              <a:buAutoNum type="alphaUcPeriod" startAt="3"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1567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09328" y="98072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r>
              <a:rPr lang="es-MX" sz="3200" dirty="0" smtClean="0">
                <a:latin typeface="Franklin Gothic Demi Cond" pitchFamily="34" charset="0"/>
              </a:rPr>
              <a:t>Antecedentes (ACTA FINAL)</a:t>
            </a:r>
            <a:endParaRPr lang="es-MX" sz="2400" dirty="0">
              <a:latin typeface="Franklin Gothic Demi Cond" pitchFamily="34" charset="0"/>
            </a:endParaRPr>
          </a:p>
          <a:p>
            <a:pPr marL="177800" lvl="1" indent="0">
              <a:buNone/>
            </a:pPr>
            <a:endParaRPr lang="es-MX" sz="1000" dirty="0">
              <a:latin typeface="Franklin Gothic Demi Cond" pitchFamily="34" charset="0"/>
            </a:endParaRPr>
          </a:p>
          <a:p>
            <a:r>
              <a:rPr lang="es-ES" i="1" dirty="0" smtClean="0"/>
              <a:t>«</a:t>
            </a:r>
            <a:r>
              <a:rPr lang="es-ES" b="1" i="1" dirty="0" smtClean="0"/>
              <a:t>(…) Proyecto </a:t>
            </a:r>
            <a:r>
              <a:rPr lang="es-ES" b="1" i="1" dirty="0"/>
              <a:t>Portal Iberoamericano del Conocimiento Jurídico</a:t>
            </a:r>
            <a:endParaRPr lang="es-MX" b="1" i="1" dirty="0"/>
          </a:p>
          <a:p>
            <a:r>
              <a:rPr lang="es-ES" i="1" dirty="0"/>
              <a:t>	</a:t>
            </a:r>
            <a:endParaRPr lang="es-MX" sz="1400" i="1" dirty="0"/>
          </a:p>
          <a:p>
            <a:pPr lvl="0"/>
            <a:r>
              <a:rPr lang="es-ES" i="1" dirty="0" smtClean="0"/>
              <a:t>42. Afirmando </a:t>
            </a:r>
            <a:r>
              <a:rPr lang="es-ES" i="1" dirty="0"/>
              <a:t>que el desarrollo del conocimiento es responsabilidad de todos, su efectiva difusión y acceso permitirá integrar los esfuerzos destinados a participar de la evolución del pensamiento en general y del jurídico en particular, por lo que </a:t>
            </a:r>
            <a:r>
              <a:rPr lang="es-ES" b="1" i="1" u="sng" dirty="0">
                <a:solidFill>
                  <a:srgbClr val="FF0000"/>
                </a:solidFill>
              </a:rPr>
              <a:t>aprobamos en definitiva</a:t>
            </a:r>
            <a:r>
              <a:rPr lang="es-ES" b="1" i="1" u="sng" dirty="0"/>
              <a:t> el Portal Iberoamericano del Conocimiento Jurídico</a:t>
            </a:r>
            <a:r>
              <a:rPr lang="es-ES" i="1" dirty="0"/>
              <a:t>, conscientes de los beneficios que brindará al interior y al exterior de la Cumbre Judicial Iberoamericana</a:t>
            </a:r>
            <a:r>
              <a:rPr lang="es-ES" i="1" dirty="0" smtClean="0"/>
              <a:t>.</a:t>
            </a:r>
          </a:p>
          <a:p>
            <a:pPr lvl="0"/>
            <a:endParaRPr lang="es-MX" sz="1000" i="1" dirty="0"/>
          </a:p>
          <a:p>
            <a:pPr lvl="0"/>
            <a:r>
              <a:rPr lang="es-ES" i="1" dirty="0" smtClean="0"/>
              <a:t>43. Acordamos </a:t>
            </a:r>
            <a:r>
              <a:rPr lang="es-ES" b="1" i="1" u="sng" dirty="0"/>
              <a:t>mantener el compromiso de </a:t>
            </a:r>
            <a:r>
              <a:rPr lang="es-ES" b="1" i="1" u="sng" dirty="0">
                <a:solidFill>
                  <a:srgbClr val="FF0000"/>
                </a:solidFill>
              </a:rPr>
              <a:t>alimentación </a:t>
            </a:r>
            <a:r>
              <a:rPr lang="es-ES" b="1" i="1" u="sng" dirty="0"/>
              <a:t>de los contenidos del Portal Iberoamericano del Conocimiento Jurídico</a:t>
            </a:r>
            <a:r>
              <a:rPr lang="es-ES" i="1" dirty="0"/>
              <a:t>, que está operativo plenamente bajo las funcionalidades desarrolladas bajo la administración de la Suprema Corte de Justicia de la Nación (México</a:t>
            </a:r>
            <a:r>
              <a:rPr lang="es-ES" i="1" dirty="0" smtClean="0"/>
              <a:t>).</a:t>
            </a:r>
          </a:p>
          <a:p>
            <a:pPr lvl="0"/>
            <a:endParaRPr lang="es-MX" sz="1000" i="1" dirty="0"/>
          </a:p>
          <a:p>
            <a:pPr lvl="0"/>
            <a:r>
              <a:rPr lang="es-ES" i="1" dirty="0" smtClean="0"/>
              <a:t>44. </a:t>
            </a:r>
            <a:r>
              <a:rPr lang="es-ES" b="1" i="1" u="sng" dirty="0"/>
              <a:t>Aprobamos la </a:t>
            </a:r>
            <a:r>
              <a:rPr lang="es-ES" b="1" i="1" u="sng" dirty="0">
                <a:solidFill>
                  <a:srgbClr val="FF0000"/>
                </a:solidFill>
              </a:rPr>
              <a:t>continuidad</a:t>
            </a:r>
            <a:r>
              <a:rPr lang="es-ES" b="1" i="1" u="sng" dirty="0"/>
              <a:t> del Portal Iberoamericano del Conocimiento Jurídico</a:t>
            </a:r>
            <a:r>
              <a:rPr lang="es-ES" i="1" dirty="0"/>
              <a:t>, con el propósito de concluir con los contenidos relativos a las resoluciones en materia penal, e iniciar con los contenidos inherentes a la materia constitucional, así como respecto de resoluciones de otros tribunales que conforman la estructura judicial de cada uno de los países miembros de la Cumbre Judicial Iberoamericana</a:t>
            </a:r>
            <a:r>
              <a:rPr lang="es-ES" i="1" dirty="0" smtClean="0"/>
              <a:t>.</a:t>
            </a:r>
          </a:p>
          <a:p>
            <a:pPr lvl="0"/>
            <a:endParaRPr lang="es-MX" sz="1000" i="1" dirty="0"/>
          </a:p>
          <a:p>
            <a:pPr lvl="0"/>
            <a:r>
              <a:rPr lang="es-ES" i="1" dirty="0" smtClean="0"/>
              <a:t>45. Aprobamos</a:t>
            </a:r>
            <a:r>
              <a:rPr lang="es-ES" i="1" dirty="0"/>
              <a:t>, con la redacción definitiva que se incorpora como Anexo VIII de esta declaración, el documento presentado por el grupo de trabajo constituido al efecto</a:t>
            </a:r>
            <a:r>
              <a:rPr lang="es-ES" i="1" dirty="0" smtClean="0"/>
              <a:t>. (…)»</a:t>
            </a:r>
            <a:endParaRPr lang="es-MX" sz="2400" i="1" dirty="0"/>
          </a:p>
          <a:p>
            <a:pPr marL="177800" lvl="1" indent="0">
              <a:buNone/>
            </a:pPr>
            <a:endParaRPr lang="es-ES" sz="2000" dirty="0">
              <a:latin typeface="Franklin Gothic Demi Cond" pitchFamily="34" charset="0"/>
            </a:endParaRPr>
          </a:p>
          <a:p>
            <a:pPr marL="520700" lvl="1" indent="-342900"/>
            <a:r>
              <a:rPr lang="es-MX" sz="2000" dirty="0" smtClean="0"/>
              <a:t>..</a:t>
            </a:r>
            <a:endParaRPr lang="es-MX" sz="2000" dirty="0"/>
          </a:p>
          <a:p>
            <a:pPr marL="635000" lvl="1" indent="-457200">
              <a:buFont typeface="+mj-lt"/>
              <a:buAutoNum type="alphaUcPeriod" startAt="3"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0694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1259632" y="1628800"/>
            <a:ext cx="74888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es-MX" sz="2400" dirty="0" smtClean="0">
              <a:latin typeface="Franklin Gothic Demi Cond" pitchFamily="34" charset="0"/>
            </a:endParaRPr>
          </a:p>
          <a:p>
            <a:pPr marL="177800" lvl="1" indent="0">
              <a:buNone/>
            </a:pPr>
            <a:endParaRPr lang="es-MX" sz="5400" dirty="0" smtClean="0">
              <a:latin typeface="Franklin Gothic Demi Cond" pitchFamily="34" charset="0"/>
            </a:endParaRPr>
          </a:p>
          <a:p>
            <a:pPr marL="177800" lvl="1" indent="0" algn="ctr">
              <a:buNone/>
            </a:pPr>
            <a:endParaRPr lang="es-MX" sz="1800" dirty="0">
              <a:latin typeface="Franklin Gothic Demi Cond" pitchFamily="34" charset="0"/>
            </a:endParaRPr>
          </a:p>
          <a:p>
            <a:pPr marL="177800" lvl="1" indent="0" algn="ctr">
              <a:buNone/>
            </a:pPr>
            <a:r>
              <a:rPr lang="es-MX" sz="5400" dirty="0" smtClean="0">
                <a:latin typeface="Franklin Gothic Demi Cond" pitchFamily="34" charset="0"/>
              </a:rPr>
              <a:t>II. CONTINUIDAD</a:t>
            </a:r>
          </a:p>
          <a:p>
            <a:pPr marL="635000" lvl="1" indent="-457200">
              <a:buFont typeface="+mj-lt"/>
              <a:buAutoNum type="alphaUcPeriod" startAt="3"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8557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11560" y="404664"/>
            <a:ext cx="8532440" cy="423862"/>
          </a:xfrm>
        </p:spPr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27584" y="98072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r>
              <a:rPr lang="es-MX" sz="3200" dirty="0" smtClean="0">
                <a:latin typeface="Franklin Gothic Demi Cond" pitchFamily="34" charset="0"/>
              </a:rPr>
              <a:t>Continuidad</a:t>
            </a:r>
            <a:endParaRPr lang="es-MX" sz="2400" dirty="0">
              <a:latin typeface="Franklin Gothic Demi Cond" pitchFamily="34" charset="0"/>
            </a:endParaRPr>
          </a:p>
          <a:p>
            <a:pPr marL="177800" lvl="1" indent="0">
              <a:buNone/>
            </a:pPr>
            <a:endParaRPr lang="es-MX" sz="1000" dirty="0">
              <a:latin typeface="Franklin Gothic Demi Cond" pitchFamily="34" charset="0"/>
            </a:endParaRPr>
          </a:p>
          <a:p>
            <a:pPr marL="177800" lvl="1" indent="0">
              <a:buNone/>
            </a:pPr>
            <a:r>
              <a:rPr lang="es-ES" sz="2000" dirty="0" smtClean="0"/>
              <a:t>Estado de la situación respecto al modelo adquirido para recopilación de información e integración al buscador </a:t>
            </a:r>
            <a:r>
              <a:rPr lang="es-ES" sz="2000" b="1" i="1" dirty="0">
                <a:solidFill>
                  <a:srgbClr val="FF0000"/>
                </a:solidFill>
              </a:rPr>
              <a:t>(al 1 de agosto de 2014)</a:t>
            </a:r>
            <a:r>
              <a:rPr lang="es-ES" sz="2000" dirty="0" smtClean="0"/>
              <a:t>:</a:t>
            </a:r>
          </a:p>
          <a:p>
            <a:pPr marL="177800" lvl="1" indent="0">
              <a:buNone/>
            </a:pPr>
            <a:endParaRPr lang="es-ES" sz="2000" dirty="0" smtClean="0"/>
          </a:p>
          <a:p>
            <a:pPr marL="177800" lvl="1" indent="0">
              <a:buNone/>
            </a:pPr>
            <a:endParaRPr lang="es-ES" sz="2000" dirty="0"/>
          </a:p>
          <a:p>
            <a:pPr marL="177800" lvl="1" indent="0">
              <a:buNone/>
            </a:pPr>
            <a:endParaRPr lang="es-ES" sz="2000" dirty="0" smtClean="0"/>
          </a:p>
          <a:p>
            <a:pPr marL="177800" lvl="1" indent="0">
              <a:buNone/>
            </a:pPr>
            <a:endParaRPr lang="es-ES" sz="2000" dirty="0">
              <a:latin typeface="Franklin Gothic Demi Cond" pitchFamily="34" charset="0"/>
            </a:endParaRPr>
          </a:p>
          <a:p>
            <a:pPr marL="177800" lvl="1" indent="0">
              <a:buNone/>
            </a:pPr>
            <a:endParaRPr lang="es-MX" sz="2000" dirty="0"/>
          </a:p>
          <a:p>
            <a:pPr marL="635000" lvl="1" indent="-457200">
              <a:buFont typeface="+mj-lt"/>
              <a:buAutoNum type="alphaUcPeriod" startAt="3"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699919"/>
              </p:ext>
            </p:extLst>
          </p:nvPr>
        </p:nvGraphicFramePr>
        <p:xfrm>
          <a:off x="1043608" y="2420888"/>
          <a:ext cx="7632847" cy="4104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/>
                <a:gridCol w="1732166"/>
                <a:gridCol w="2980814"/>
                <a:gridCol w="1839747"/>
              </a:tblGrid>
              <a:tr h="3535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1" u="none" strike="noStrike" dirty="0">
                          <a:effectLst/>
                        </a:rPr>
                        <a:t>País</a:t>
                      </a:r>
                      <a:endParaRPr lang="es-MX" sz="15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1" u="none" strike="noStrike" dirty="0">
                          <a:effectLst/>
                        </a:rPr>
                        <a:t>Modelo</a:t>
                      </a:r>
                      <a:endParaRPr lang="es-MX" sz="15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1" u="none" strike="noStrike" dirty="0">
                          <a:effectLst/>
                        </a:rPr>
                        <a:t>Estatus</a:t>
                      </a:r>
                      <a:endParaRPr lang="es-MX" sz="15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1" u="none" strike="noStrike" dirty="0">
                          <a:effectLst/>
                        </a:rPr>
                        <a:t>En línea</a:t>
                      </a:r>
                      <a:endParaRPr lang="es-MX" sz="15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28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México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Servicio Web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Integrado a la plataforma y con documentos incorporados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Si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28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Ecuador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Servicio Web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Integrado a la plataforma y con documentos incorporados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 no disponible</a:t>
                      </a:r>
                      <a:endParaRPr lang="es-MX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228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Costa Rica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Servicio Web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Integrado a la plataforma y con documentos incorporados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Si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28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Nicaragua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Servicio Web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Integrado a la plataforma y con documentos incorporados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Servicio no disponible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28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Uruguay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Servicio Web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</a:rPr>
                        <a:t>Integrado a la plataforma y con documentos incorporados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Si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2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Guatemala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Plataforma común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</a:rPr>
                        <a:t>Ningún documento registrado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</a:rPr>
                        <a:t>N/A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2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Honduras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Plataforma común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</a:rPr>
                        <a:t>Ningún documento registrado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N/A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7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27584" y="98072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r>
              <a:rPr lang="es-MX" sz="3200" dirty="0" smtClean="0">
                <a:latin typeface="Franklin Gothic Demi Cond" pitchFamily="34" charset="0"/>
              </a:rPr>
              <a:t>Continuidad</a:t>
            </a:r>
            <a:endParaRPr lang="es-MX" sz="2400" dirty="0">
              <a:latin typeface="Franklin Gothic Demi Cond" pitchFamily="34" charset="0"/>
            </a:endParaRPr>
          </a:p>
          <a:p>
            <a:pPr marL="177800" lvl="1" indent="0">
              <a:buNone/>
            </a:pPr>
            <a:endParaRPr lang="es-MX" sz="1000" dirty="0">
              <a:latin typeface="Franklin Gothic Demi Cond" pitchFamily="34" charset="0"/>
            </a:endParaRPr>
          </a:p>
          <a:p>
            <a:pPr marL="177800" lvl="1" indent="0" algn="just">
              <a:buNone/>
            </a:pPr>
            <a:r>
              <a:rPr lang="es-ES" sz="2000" dirty="0" smtClean="0"/>
              <a:t>Estado de la situación respecto a las actualizaciones de contenidos en las diferentes secciones del portal:</a:t>
            </a:r>
          </a:p>
          <a:p>
            <a:pPr marL="177800" lvl="1" indent="0" algn="just">
              <a:buNone/>
            </a:pPr>
            <a:endParaRPr lang="es-ES" sz="2000" dirty="0"/>
          </a:p>
          <a:p>
            <a:pPr marL="177800" lvl="1" indent="0" algn="just">
              <a:buNone/>
            </a:pPr>
            <a:endParaRPr lang="es-ES" sz="2000" dirty="0" smtClean="0"/>
          </a:p>
          <a:p>
            <a:pPr marL="177800" lvl="1" indent="0">
              <a:buNone/>
            </a:pPr>
            <a:endParaRPr lang="es-MX" sz="2000" dirty="0"/>
          </a:p>
          <a:p>
            <a:pPr marL="635000" lvl="1" indent="-457200">
              <a:buFont typeface="+mj-lt"/>
              <a:buAutoNum type="alphaUcPeriod" startAt="3"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69375"/>
              </p:ext>
            </p:extLst>
          </p:nvPr>
        </p:nvGraphicFramePr>
        <p:xfrm>
          <a:off x="1043608" y="2420889"/>
          <a:ext cx="7848872" cy="4176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7768"/>
                <a:gridCol w="4681104"/>
              </a:tblGrid>
              <a:tr h="62021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País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Apartado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79936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España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Recursos Jurídicos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965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Portugal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Acervo destacado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7533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Guatemala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Acervo destacado y Recursos Jurídicos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504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Ecuador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Recursos Jurídicos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26274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Republica Dominicana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Acervo destacado y Recursos Jurídicos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27584" y="98072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r>
              <a:rPr lang="es-MX" sz="3200" dirty="0" smtClean="0">
                <a:latin typeface="Franklin Gothic Demi Cond" pitchFamily="34" charset="0"/>
              </a:rPr>
              <a:t>Avances –Portal y Buscador-</a:t>
            </a:r>
            <a:endParaRPr lang="es-MX" sz="2400" dirty="0">
              <a:latin typeface="Franklin Gothic Demi Cond" pitchFamily="34" charset="0"/>
            </a:endParaRPr>
          </a:p>
          <a:p>
            <a:pPr marL="177800" lvl="1" indent="0">
              <a:buNone/>
            </a:pPr>
            <a:endParaRPr lang="es-MX" sz="1000" dirty="0" smtClean="0">
              <a:latin typeface="Franklin Gothic Demi Cond" pitchFamily="34" charset="0"/>
            </a:endParaRPr>
          </a:p>
          <a:p>
            <a:pPr marL="177800" lvl="1" indent="0">
              <a:buNone/>
            </a:pPr>
            <a:endParaRPr lang="es-MX" sz="1000" dirty="0">
              <a:latin typeface="Franklin Gothic Demi Cond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MX" b="1" dirty="0" smtClean="0"/>
              <a:t>Avances en la consulta de información para México</a:t>
            </a:r>
            <a:endParaRPr lang="es-MX" b="1" dirty="0"/>
          </a:p>
          <a:p>
            <a:pPr lvl="2" algn="just"/>
            <a:r>
              <a:rPr lang="es-MX" dirty="0"/>
              <a:t>Consulta de tesis y jurisprudencia en materia Penal.</a:t>
            </a:r>
          </a:p>
          <a:p>
            <a:pPr lvl="2" algn="just"/>
            <a:r>
              <a:rPr lang="es-MX" dirty="0"/>
              <a:t>Al consultar detalle de la tesis, se podrá </a:t>
            </a:r>
            <a:r>
              <a:rPr lang="es-MX" dirty="0" smtClean="0"/>
              <a:t>consultar, en su caso, la </a:t>
            </a:r>
            <a:r>
              <a:rPr lang="es-MX" dirty="0"/>
              <a:t>ejecutoria </a:t>
            </a:r>
            <a:r>
              <a:rPr lang="es-MX" dirty="0" smtClean="0"/>
              <a:t>o ejecutorias respectivas.</a:t>
            </a:r>
          </a:p>
          <a:p>
            <a:pPr lvl="2" algn="just"/>
            <a:endParaRPr lang="es-MX" dirty="0"/>
          </a:p>
          <a:p>
            <a:pPr marL="342900" lvl="1" indent="-342900" algn="just">
              <a:buFont typeface="+mj-lt"/>
              <a:buAutoNum type="arabicPeriod"/>
            </a:pPr>
            <a:r>
              <a:rPr lang="es-MX" b="1" dirty="0"/>
              <a:t>En funcionalidad general</a:t>
            </a:r>
          </a:p>
          <a:p>
            <a:pPr lvl="2" algn="just"/>
            <a:r>
              <a:rPr lang="es-MX" dirty="0"/>
              <a:t>Funcionalidad para mantener visible la barra de búsqueda en todo momento.</a:t>
            </a:r>
          </a:p>
          <a:p>
            <a:pPr lvl="2" algn="just"/>
            <a:r>
              <a:rPr lang="es-MX" dirty="0"/>
              <a:t>Posibilidad de realizar filtros en la búsqueda por medio de los atributos especificados en el catálogo.</a:t>
            </a:r>
          </a:p>
          <a:p>
            <a:pPr lvl="2" algn="just"/>
            <a:r>
              <a:rPr lang="es-MX" dirty="0"/>
              <a:t>Registro de resoluciones por medio de Plataforma Común</a:t>
            </a:r>
            <a:r>
              <a:rPr lang="es-MX" dirty="0" smtClean="0"/>
              <a:t>.</a:t>
            </a:r>
          </a:p>
          <a:p>
            <a:pPr lvl="2" algn="just"/>
            <a:r>
              <a:rPr lang="es-MX" dirty="0" smtClean="0"/>
              <a:t>Cambio del ícono de Estadística –gráfica de barras- y el nombre por el de “</a:t>
            </a:r>
            <a:r>
              <a:rPr lang="es-MX" dirty="0" err="1" smtClean="0"/>
              <a:t>Numeralia</a:t>
            </a:r>
            <a:r>
              <a:rPr lang="es-MX" dirty="0" smtClean="0"/>
              <a:t> General”.</a:t>
            </a:r>
          </a:p>
          <a:p>
            <a:pPr lvl="2" algn="just"/>
            <a:r>
              <a:rPr lang="es-MX" dirty="0" smtClean="0"/>
              <a:t>Funcionalidad para el movimiento del carrusel.</a:t>
            </a:r>
          </a:p>
          <a:p>
            <a:pPr lvl="2" algn="just"/>
            <a:r>
              <a:rPr lang="es-MX" dirty="0" smtClean="0"/>
              <a:t>Se agregaron portales de tribunales constitucionales de otros países en el carrusel.</a:t>
            </a:r>
          </a:p>
          <a:p>
            <a:pPr lvl="2" algn="just"/>
            <a:r>
              <a:rPr lang="es-MX" dirty="0" smtClean="0"/>
              <a:t>Actualización de fotografías, logo y datos relacionados con la XVIII Cumbre Judicial Iberoamericana.</a:t>
            </a:r>
          </a:p>
          <a:p>
            <a:pPr lvl="2" algn="just"/>
            <a:r>
              <a:rPr lang="es-MX" dirty="0" smtClean="0"/>
              <a:t>Se agregó fondo de agua para reconocimiento del Portal Iberoamericano como PICJ.</a:t>
            </a:r>
          </a:p>
          <a:p>
            <a:pPr lvl="2" algn="just"/>
            <a:r>
              <a:rPr lang="es-MX" dirty="0" smtClean="0"/>
              <a:t>Creación de la página de </a:t>
            </a:r>
            <a:r>
              <a:rPr lang="es-MX" dirty="0"/>
              <a:t>F</a:t>
            </a:r>
            <a:r>
              <a:rPr lang="es-MX" dirty="0" smtClean="0"/>
              <a:t>acebook del Portal (antes aparecía como persona física).</a:t>
            </a:r>
          </a:p>
          <a:p>
            <a:pPr lvl="2" algn="just"/>
            <a:r>
              <a:rPr lang="es-MX" dirty="0" smtClean="0"/>
              <a:t>Cambio del nombre del </a:t>
            </a:r>
            <a:r>
              <a:rPr lang="es-MX" dirty="0" err="1"/>
              <a:t>T</a:t>
            </a:r>
            <a:r>
              <a:rPr lang="es-MX" dirty="0" err="1" smtClean="0"/>
              <a:t>witter</a:t>
            </a:r>
            <a:r>
              <a:rPr lang="es-MX" dirty="0" smtClean="0"/>
              <a:t> </a:t>
            </a:r>
            <a:r>
              <a:rPr lang="es-MX" dirty="0"/>
              <a:t>del Portal: </a:t>
            </a:r>
            <a:r>
              <a:rPr lang="es-MX" dirty="0">
                <a:hlinkClick r:id="rId2"/>
              </a:rPr>
              <a:t>https://twitter.com/_</a:t>
            </a:r>
            <a:r>
              <a:rPr lang="es-MX" dirty="0" smtClean="0">
                <a:hlinkClick r:id="rId2"/>
              </a:rPr>
              <a:t>PICJ</a:t>
            </a:r>
            <a:r>
              <a:rPr lang="es-MX" dirty="0" smtClean="0"/>
              <a:t>  </a:t>
            </a:r>
          </a:p>
          <a:p>
            <a:pPr lvl="2" algn="just"/>
            <a:endParaRPr lang="es-MX" sz="1800" dirty="0" smtClean="0"/>
          </a:p>
          <a:p>
            <a:pPr marL="0" lvl="1" indent="0">
              <a:buNone/>
            </a:pPr>
            <a:endParaRPr lang="es-MX" dirty="0"/>
          </a:p>
          <a:p>
            <a:pPr lvl="2"/>
            <a:endParaRPr lang="es-MX" dirty="0"/>
          </a:p>
          <a:p>
            <a:pPr marL="177800" lvl="1" indent="0">
              <a:buNone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4601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27584" y="836712"/>
            <a:ext cx="81369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r>
              <a:rPr lang="es-MX" sz="3200" dirty="0" smtClean="0">
                <a:latin typeface="Franklin Gothic Demi Cond" pitchFamily="34" charset="0"/>
              </a:rPr>
              <a:t>Avances -Funcionalidades Portal</a:t>
            </a:r>
            <a:endParaRPr lang="es-MX" sz="2400" dirty="0">
              <a:latin typeface="Franklin Gothic Demi Cond" pitchFamily="34" charset="0"/>
            </a:endParaRPr>
          </a:p>
          <a:p>
            <a:pPr marL="177800" lvl="1" indent="0">
              <a:buNone/>
            </a:pPr>
            <a:endParaRPr lang="es-MX" sz="1000" dirty="0">
              <a:latin typeface="Franklin Gothic Demi Cond" pitchFamily="34" charset="0"/>
            </a:endParaRPr>
          </a:p>
          <a:p>
            <a:pPr marL="0" lvl="1" indent="0" algn="just">
              <a:buNone/>
            </a:pPr>
            <a:endParaRPr lang="es-MX" dirty="0" smtClean="0"/>
          </a:p>
          <a:p>
            <a:pPr marL="0" lvl="1" indent="0" algn="just">
              <a:buNone/>
            </a:pPr>
            <a:endParaRPr lang="es-MX" sz="2000" dirty="0"/>
          </a:p>
          <a:p>
            <a:pPr lvl="2"/>
            <a:endParaRPr lang="es-MX" dirty="0"/>
          </a:p>
          <a:p>
            <a:pPr marL="177800" lvl="1" indent="0">
              <a:buNone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  <p:pic>
        <p:nvPicPr>
          <p:cNvPr id="1026" name="Picture 2" descr="C:\Users\gacastillot\AppData\Local\Microsoft\Windows\Temporary Internet Files\Content.Outlook\ZYNREFWQ\picj-1agosto diapositiva camb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7476"/>
            <a:ext cx="8280920" cy="54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" algn="ctr"/>
            <a:r>
              <a:rPr lang="es-ES" sz="1600" b="1" dirty="0" smtClean="0">
                <a:latin typeface="Franklin Gothic Book" pitchFamily="34" charset="0"/>
              </a:rPr>
              <a:t>Portal Iberoamericano del Conocimiento Jurídico - PICJ</a:t>
            </a:r>
            <a:endParaRPr lang="es-MX" sz="16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1043608" y="1340768"/>
            <a:ext cx="7920880" cy="4608959"/>
          </a:xfrm>
        </p:spPr>
        <p:txBody>
          <a:bodyPr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827584" y="98072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just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ctr">
              <a:buNone/>
            </a:pPr>
            <a:r>
              <a:rPr lang="es-MX" sz="3200" dirty="0" smtClean="0">
                <a:latin typeface="Franklin Gothic Demi Cond" pitchFamily="34" charset="0"/>
              </a:rPr>
              <a:t>Avances – Documentación de apoyo</a:t>
            </a:r>
            <a:endParaRPr lang="es-MX" sz="2400" dirty="0">
              <a:latin typeface="Franklin Gothic Demi Cond" pitchFamily="34" charset="0"/>
            </a:endParaRPr>
          </a:p>
          <a:p>
            <a:pPr marL="177800" lvl="1" indent="0">
              <a:buNone/>
            </a:pPr>
            <a:endParaRPr lang="es-MX" sz="1000" dirty="0">
              <a:latin typeface="Franklin Gothic Demi Cond" pitchFamily="34" charset="0"/>
            </a:endParaRPr>
          </a:p>
          <a:p>
            <a:pPr marL="0" lvl="1" indent="0" algn="just">
              <a:buNone/>
            </a:pPr>
            <a:endParaRPr lang="es-MX" dirty="0" smtClean="0"/>
          </a:p>
          <a:p>
            <a:pPr marL="0" lvl="1" indent="0" algn="just">
              <a:buNone/>
            </a:pPr>
            <a:r>
              <a:rPr lang="es-MX" sz="1800" dirty="0" smtClean="0"/>
              <a:t>Generación </a:t>
            </a:r>
            <a:r>
              <a:rPr lang="es-MX" sz="1800" dirty="0"/>
              <a:t>de documentación de </a:t>
            </a:r>
            <a:r>
              <a:rPr lang="es-MX" sz="1800" dirty="0" smtClean="0"/>
              <a:t>apoyo:</a:t>
            </a:r>
          </a:p>
          <a:p>
            <a:pPr lvl="1" algn="just"/>
            <a:endParaRPr lang="es-MX" sz="1800" dirty="0" smtClean="0"/>
          </a:p>
          <a:p>
            <a:pPr marL="342900" lvl="1" indent="-342900" algn="just">
              <a:buFont typeface="+mj-lt"/>
              <a:buAutoNum type="arabicPeriod"/>
            </a:pPr>
            <a:r>
              <a:rPr lang="es-MX" b="1" dirty="0" smtClean="0"/>
              <a:t>Manual </a:t>
            </a:r>
            <a:r>
              <a:rPr lang="es-MX" b="1" dirty="0"/>
              <a:t>de </a:t>
            </a:r>
            <a:r>
              <a:rPr lang="es-MX" b="1" dirty="0" smtClean="0"/>
              <a:t>operación</a:t>
            </a:r>
          </a:p>
          <a:p>
            <a:pPr lvl="2" algn="just"/>
            <a:r>
              <a:rPr lang="es-MX" dirty="0" smtClean="0"/>
              <a:t>Donde </a:t>
            </a:r>
            <a:r>
              <a:rPr lang="es-MX" dirty="0"/>
              <a:t>se describen </a:t>
            </a:r>
            <a:r>
              <a:rPr lang="es-MX" dirty="0" smtClean="0"/>
              <a:t>el </a:t>
            </a:r>
            <a:r>
              <a:rPr lang="es-MX" dirty="0"/>
              <a:t>modo de acceso, procesos para registro, consulta, edición y eliminación de </a:t>
            </a:r>
            <a:r>
              <a:rPr lang="es-MX" dirty="0" smtClean="0"/>
              <a:t>contenidos en </a:t>
            </a:r>
            <a:r>
              <a:rPr lang="es-MX" dirty="0"/>
              <a:t>las diferentes secciones del Portal.</a:t>
            </a:r>
          </a:p>
          <a:p>
            <a:pPr lvl="2" algn="just"/>
            <a:endParaRPr lang="es-MX" dirty="0" smtClean="0"/>
          </a:p>
          <a:p>
            <a:pPr marL="342900" lvl="1" indent="-342900" algn="just">
              <a:buFont typeface="+mj-lt"/>
              <a:buAutoNum type="arabicPeriod"/>
            </a:pPr>
            <a:r>
              <a:rPr lang="es-MX" b="1" dirty="0" smtClean="0"/>
              <a:t>Registro </a:t>
            </a:r>
            <a:r>
              <a:rPr lang="es-MX" b="1" dirty="0"/>
              <a:t>de resoluciones (Plataforma común</a:t>
            </a:r>
            <a:r>
              <a:rPr lang="es-MX" b="1" dirty="0" smtClean="0"/>
              <a:t>)</a:t>
            </a:r>
          </a:p>
          <a:p>
            <a:pPr lvl="2" algn="just"/>
            <a:r>
              <a:rPr lang="es-MX" dirty="0"/>
              <a:t>Donde se describen los pasos a seguir para </a:t>
            </a:r>
            <a:r>
              <a:rPr lang="es-MX" dirty="0" smtClean="0"/>
              <a:t>registrar información relativa a las resoluciones y legislación a través del Portal.</a:t>
            </a:r>
          </a:p>
          <a:p>
            <a:pPr marL="179387" lvl="2" indent="0">
              <a:buNone/>
            </a:pPr>
            <a:endParaRPr lang="es-MX" dirty="0"/>
          </a:p>
          <a:p>
            <a:pPr marL="177800" lvl="1" indent="0">
              <a:buNone/>
            </a:pPr>
            <a:endParaRPr lang="es-MX" sz="2400" dirty="0">
              <a:latin typeface="Franklin Gothic Demi Cond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 smtClean="0">
              <a:latin typeface="Franklin Gothic Book" pitchFamily="34" charset="0"/>
            </a:endParaRPr>
          </a:p>
          <a:p>
            <a:pPr marL="879475" lvl="3" indent="-342900">
              <a:buFont typeface="Franklin Gothic Book" pitchFamily="34" charset="0"/>
              <a:buChar char="›"/>
            </a:pPr>
            <a:endParaRPr lang="es-MX" sz="1800" dirty="0">
              <a:latin typeface="Franklin Gothic Book" pitchFamily="34" charset="0"/>
            </a:endParaRPr>
          </a:p>
          <a:p>
            <a:pPr marL="536575" lvl="3" indent="0">
              <a:buNone/>
            </a:pPr>
            <a:endParaRPr lang="es-MX" sz="1800" dirty="0" smtClean="0">
              <a:latin typeface="Franklin Gothic Book" pitchFamily="34" charset="0"/>
            </a:endParaRPr>
          </a:p>
          <a:p>
            <a:pPr marL="879475" lvl="3" indent="-342900">
              <a:buFont typeface="+mj-lt"/>
              <a:buAutoNum type="arabicPeriod"/>
            </a:pPr>
            <a:endParaRPr lang="es-MX" sz="18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 marL="457200" indent="-457200">
              <a:buFontTx/>
              <a:buAutoNum type="arabicParenR" startAt="4"/>
            </a:pPr>
            <a:endParaRPr lang="es-MX" dirty="0" smtClean="0"/>
          </a:p>
          <a:p>
            <a:pPr marL="720725" indent="-184150">
              <a:buFont typeface="+mj-lt"/>
              <a:buAutoNum type="arabicParenR" startAt="4"/>
            </a:pPr>
            <a:endParaRPr lang="es-MX" dirty="0" smtClean="0"/>
          </a:p>
          <a:p>
            <a:pPr marL="263525"/>
            <a:endParaRPr lang="es-MX" sz="1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194659"/>
            <a:ext cx="2088232" cy="23199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193140"/>
            <a:ext cx="2141568" cy="23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JN PPT Plantilla">
  <a:themeElements>
    <a:clrScheme name="Personalizado 1">
      <a:dk1>
        <a:srgbClr val="0F243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entes SCJ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SCJN PPT Plantilla</Template>
  <TotalTime>14907</TotalTime>
  <Words>1145</Words>
  <Application>Microsoft Office PowerPoint</Application>
  <PresentationFormat>Presentación en pantalla (4:3)</PresentationFormat>
  <Paragraphs>384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SCJN PPT Plantilla</vt:lpstr>
      <vt:lpstr>Presentación de PowerPoint</vt:lpstr>
      <vt:lpstr>Portal Iberoamericano del Conocimiento Jurídico</vt:lpstr>
      <vt:lpstr>Portal Iberoamericano del Conocimiento Jurídico - PICJ</vt:lpstr>
      <vt:lpstr>Portal Iberoamericano del Conocimiento Jurídico</vt:lpstr>
      <vt:lpstr>Portal Iberoamericano del Conocimiento Jurídico - PICJ</vt:lpstr>
      <vt:lpstr>Portal Iberoamericano del Conocimiento Jurídico - PICJ</vt:lpstr>
      <vt:lpstr>Portal Iberoamericano del Conocimiento Jurídico - PICJ</vt:lpstr>
      <vt:lpstr>Portal Iberoamericano del Conocimiento Jurídico - PICJ</vt:lpstr>
      <vt:lpstr>Portal Iberoamericano del Conocimiento Jurídico - PICJ</vt:lpstr>
      <vt:lpstr>Portal Iberoamericano del Conocimiento Jurídico</vt:lpstr>
      <vt:lpstr>Portal Iberoamericano del Conocimiento Jurídico - PICJ</vt:lpstr>
      <vt:lpstr>Portal Iberoamericano del Conocimiento Jurídico - PICJ</vt:lpstr>
      <vt:lpstr>Portal Iberoamericano del Conocimiento Jurídico - PICJ</vt:lpstr>
      <vt:lpstr>Portal Iberoamericano del Conocimiento Jurídico - PICJ</vt:lpstr>
      <vt:lpstr>Portal Iberoamericano del Conocimiento Jurídico - PICJ</vt:lpstr>
      <vt:lpstr>Portal Iberoamericano del Conocimiento Jurídico - PICJ</vt:lpstr>
      <vt:lpstr>Portal Iberoamericano del Conocimiento Jurídico - PICJ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presentación,  en Georgia de 30 puntos</dc:title>
  <dc:creator>pjhmarlp</dc:creator>
  <cp:lastModifiedBy>Pascual Lausin Aceña</cp:lastModifiedBy>
  <cp:revision>365</cp:revision>
  <cp:lastPrinted>2014-03-13T17:43:06Z</cp:lastPrinted>
  <dcterms:created xsi:type="dcterms:W3CDTF">2012-01-30T19:41:12Z</dcterms:created>
  <dcterms:modified xsi:type="dcterms:W3CDTF">2014-08-04T07:30:26Z</dcterms:modified>
</cp:coreProperties>
</file>