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9F77-8C52-43E2-8933-FCA550B411C9}" type="datetimeFigureOut">
              <a:rPr lang="es-MX" smtClean="0"/>
              <a:t>28/08/2018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871D-E22E-4DCB-B72B-67925B9DB5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9617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9F77-8C52-43E2-8933-FCA550B411C9}" type="datetimeFigureOut">
              <a:rPr lang="es-MX" smtClean="0"/>
              <a:t>28/08/2018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871D-E22E-4DCB-B72B-67925B9DB5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379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9F77-8C52-43E2-8933-FCA550B411C9}" type="datetimeFigureOut">
              <a:rPr lang="es-MX" smtClean="0"/>
              <a:t>28/08/2018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871D-E22E-4DCB-B72B-67925B9DB5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31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9F77-8C52-43E2-8933-FCA550B411C9}" type="datetimeFigureOut">
              <a:rPr lang="es-MX" smtClean="0"/>
              <a:t>28/08/2018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871D-E22E-4DCB-B72B-67925B9DB508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7677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9F77-8C52-43E2-8933-FCA550B411C9}" type="datetimeFigureOut">
              <a:rPr lang="es-MX" smtClean="0"/>
              <a:t>28/08/2018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871D-E22E-4DCB-B72B-67925B9DB5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26672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9F77-8C52-43E2-8933-FCA550B411C9}" type="datetimeFigureOut">
              <a:rPr lang="es-MX" smtClean="0"/>
              <a:t>28/08/2018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871D-E22E-4DCB-B72B-67925B9DB5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75404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9F77-8C52-43E2-8933-FCA550B411C9}" type="datetimeFigureOut">
              <a:rPr lang="es-MX" smtClean="0"/>
              <a:t>28/08/2018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871D-E22E-4DCB-B72B-67925B9DB5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4409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9F77-8C52-43E2-8933-FCA550B411C9}" type="datetimeFigureOut">
              <a:rPr lang="es-MX" smtClean="0"/>
              <a:t>28/08/2018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871D-E22E-4DCB-B72B-67925B9DB5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20454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9F77-8C52-43E2-8933-FCA550B411C9}" type="datetimeFigureOut">
              <a:rPr lang="es-MX" smtClean="0"/>
              <a:t>28/08/2018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871D-E22E-4DCB-B72B-67925B9DB5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223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9F77-8C52-43E2-8933-FCA550B411C9}" type="datetimeFigureOut">
              <a:rPr lang="es-MX" smtClean="0"/>
              <a:t>28/08/2018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871D-E22E-4DCB-B72B-67925B9DB5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6490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9F77-8C52-43E2-8933-FCA550B411C9}" type="datetimeFigureOut">
              <a:rPr lang="es-MX" smtClean="0"/>
              <a:t>28/08/2018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871D-E22E-4DCB-B72B-67925B9DB5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5235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9F77-8C52-43E2-8933-FCA550B411C9}" type="datetimeFigureOut">
              <a:rPr lang="es-MX" smtClean="0"/>
              <a:t>28/08/2018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871D-E22E-4DCB-B72B-67925B9DB5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8068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9F77-8C52-43E2-8933-FCA550B411C9}" type="datetimeFigureOut">
              <a:rPr lang="es-MX" smtClean="0"/>
              <a:t>28/08/2018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871D-E22E-4DCB-B72B-67925B9DB5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0331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9F77-8C52-43E2-8933-FCA550B411C9}" type="datetimeFigureOut">
              <a:rPr lang="es-MX" smtClean="0"/>
              <a:t>28/08/2018</a:t>
            </a:fld>
            <a:endParaRPr lang="es-MX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871D-E22E-4DCB-B72B-67925B9DB5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6413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9F77-8C52-43E2-8933-FCA550B411C9}" type="datetimeFigureOut">
              <a:rPr lang="es-MX" smtClean="0"/>
              <a:t>28/08/2018</a:t>
            </a:fld>
            <a:endParaRPr lang="es-MX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871D-E22E-4DCB-B72B-67925B9DB5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5024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9F77-8C52-43E2-8933-FCA550B411C9}" type="datetimeFigureOut">
              <a:rPr lang="es-MX" smtClean="0"/>
              <a:t>28/08/2018</a:t>
            </a:fld>
            <a:endParaRPr lang="es-MX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871D-E22E-4DCB-B72B-67925B9DB5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1897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9F77-8C52-43E2-8933-FCA550B411C9}" type="datetimeFigureOut">
              <a:rPr lang="es-MX" smtClean="0"/>
              <a:t>28/08/2018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871D-E22E-4DCB-B72B-67925B9DB5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4246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D819F77-8C52-43E2-8933-FCA550B411C9}" type="datetimeFigureOut">
              <a:rPr lang="es-MX" smtClean="0"/>
              <a:t>28/08/2018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E871D-E22E-4DCB-B72B-67925B9DB5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02583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399245"/>
            <a:ext cx="9144000" cy="1506828"/>
          </a:xfrm>
        </p:spPr>
        <p:txBody>
          <a:bodyPr>
            <a:normAutofit/>
          </a:bodyPr>
          <a:lstStyle/>
          <a:p>
            <a:pPr algn="ctr"/>
            <a:r>
              <a:rPr lang="es-MX" sz="2000" dirty="0" smtClean="0">
                <a:latin typeface="Baskerville Old Face" panose="02020602080505020303" pitchFamily="18" charset="0"/>
              </a:rPr>
              <a:t/>
            </a:r>
            <a:br>
              <a:rPr lang="es-MX" sz="2000" dirty="0" smtClean="0">
                <a:latin typeface="Baskerville Old Face" panose="02020602080505020303" pitchFamily="18" charset="0"/>
              </a:rPr>
            </a:br>
            <a:r>
              <a:rPr lang="es-MX" sz="2000" dirty="0" smtClean="0">
                <a:latin typeface="Baskerville Old Face" panose="02020602080505020303" pitchFamily="18" charset="0"/>
              </a:rPr>
              <a:t>NOMBRE </a:t>
            </a:r>
            <a:r>
              <a:rPr lang="es-MX" sz="2000" dirty="0" smtClean="0">
                <a:latin typeface="Baskerville Old Face" panose="02020602080505020303" pitchFamily="18" charset="0"/>
              </a:rPr>
              <a:t>DEL PROYECTO:</a:t>
            </a:r>
            <a:br>
              <a:rPr lang="es-MX" sz="2000" dirty="0" smtClean="0">
                <a:latin typeface="Baskerville Old Face" panose="02020602080505020303" pitchFamily="18" charset="0"/>
              </a:rPr>
            </a:br>
            <a:r>
              <a:rPr lang="es-MX" sz="2000" dirty="0" smtClean="0">
                <a:latin typeface="Baskerville Old Face" panose="02020602080505020303" pitchFamily="18" charset="0"/>
              </a:rPr>
              <a:t>“CREACION DE UNA RED DE INTEGRIDAD JUDICIAL”</a:t>
            </a:r>
            <a:endParaRPr lang="es-MX" sz="2000" dirty="0">
              <a:latin typeface="Baskerville Old Face" panose="02020602080505020303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6518" y="2434107"/>
            <a:ext cx="11243257" cy="3747751"/>
          </a:xfrm>
        </p:spPr>
        <p:txBody>
          <a:bodyPr>
            <a:normAutofit/>
          </a:bodyPr>
          <a:lstStyle/>
          <a:p>
            <a:pPr algn="l"/>
            <a:r>
              <a:rPr lang="es-MX" sz="2300" dirty="0" smtClean="0">
                <a:latin typeface="Baskerville Old Face" panose="02020602080505020303" pitchFamily="18" charset="0"/>
              </a:rPr>
              <a:t>NOMBRE DEL PROYECTO: “CREACION DE LA RED IBEROMERICANA DE INTEGRIDAD JUDICIAL”</a:t>
            </a:r>
          </a:p>
          <a:p>
            <a:pPr algn="l"/>
            <a:r>
              <a:rPr lang="es-MX" sz="2300" b="1" dirty="0" smtClean="0">
                <a:latin typeface="Baskerville Old Face" panose="02020602080505020303" pitchFamily="18" charset="0"/>
              </a:rPr>
              <a:t>COORDINAN: BASIL-COLOMBIA-PARAGUAY</a:t>
            </a:r>
            <a:endParaRPr lang="es-MX" sz="2300" b="1" dirty="0">
              <a:latin typeface="Baskerville Old Face" panose="02020602080505020303" pitchFamily="18" charset="0"/>
            </a:endParaRPr>
          </a:p>
          <a:p>
            <a:pPr algn="ctr"/>
            <a:r>
              <a:rPr lang="es-MX" sz="2300" b="1" dirty="0" smtClean="0">
                <a:latin typeface="Baskerville Old Face" panose="02020602080505020303" pitchFamily="18" charset="0"/>
              </a:rPr>
              <a:t>INTRODUCCION: COLOMBIA</a:t>
            </a:r>
          </a:p>
          <a:p>
            <a:pPr algn="just"/>
            <a:r>
              <a:rPr lang="es-MX" sz="2300" b="1" dirty="0" smtClean="0">
                <a:latin typeface="Baskerville Old Face" panose="02020602080505020303" pitchFamily="18" charset="0"/>
              </a:rPr>
              <a:t>Tomando en cuenta lo previsto en la Convención de Nacionales Unidas contra la corrupción (At. 11) y teniendo presente el rol fundamental de los Poderes Judiciales en la lucha contra la corrupción, </a:t>
            </a:r>
            <a:r>
              <a:rPr lang="es-MX" sz="2300" b="1" dirty="0" smtClean="0">
                <a:latin typeface="Baskerville Old Face" panose="02020602080505020303" pitchFamily="18" charset="0"/>
              </a:rPr>
              <a:t>respetando la independencia de cada estado; se propone las siguientes acciones.</a:t>
            </a:r>
            <a:endParaRPr lang="es-MX" sz="2300" b="1" dirty="0" smtClean="0">
              <a:latin typeface="Baskerville Old Face" panose="02020602080505020303" pitchFamily="18" charset="0"/>
            </a:endParaRPr>
          </a:p>
          <a:p>
            <a:pPr algn="just"/>
            <a:endParaRPr lang="es-MX" sz="2300" b="1" dirty="0" smtClean="0">
              <a:latin typeface="Baskerville Old Face" panose="02020602080505020303" pitchFamily="18" charset="0"/>
            </a:endParaRPr>
          </a:p>
          <a:p>
            <a:pPr algn="just"/>
            <a:endParaRPr lang="es-MX" sz="2000" dirty="0" smtClean="0">
              <a:latin typeface="Baskerville Old Face" panose="02020602080505020303" pitchFamily="18" charset="0"/>
            </a:endParaRPr>
          </a:p>
          <a:p>
            <a:pPr algn="l"/>
            <a:endParaRPr lang="es-MX" sz="2000" dirty="0">
              <a:latin typeface="Baskerville Old Face" panose="02020602080505020303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217" y="399246"/>
            <a:ext cx="9620518" cy="1609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813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75763"/>
            <a:ext cx="10515600" cy="1725770"/>
          </a:xfrm>
        </p:spPr>
        <p:txBody>
          <a:bodyPr>
            <a:normAutofit fontScale="90000"/>
          </a:bodyPr>
          <a:lstStyle/>
          <a:p>
            <a:pPr algn="ctr"/>
            <a:r>
              <a:rPr lang="es-MX" sz="2400" dirty="0" smtClean="0">
                <a:latin typeface="Baskerville Old Face" panose="02020602080505020303" pitchFamily="18" charset="0"/>
              </a:rPr>
              <a:t>OBJETIVO </a:t>
            </a:r>
            <a:r>
              <a:rPr lang="es-MX" sz="2400" dirty="0" smtClean="0">
                <a:latin typeface="Baskerville Old Face" panose="02020602080505020303" pitchFamily="18" charset="0"/>
              </a:rPr>
              <a:t>GENERAL</a:t>
            </a:r>
            <a:r>
              <a:rPr lang="es-MX" sz="2400" dirty="0" smtClean="0">
                <a:latin typeface="Baskerville Old Face" panose="02020602080505020303" pitchFamily="18" charset="0"/>
              </a:rPr>
              <a:t/>
            </a:r>
            <a:br>
              <a:rPr lang="es-MX" sz="2400" dirty="0" smtClean="0">
                <a:latin typeface="Baskerville Old Face" panose="02020602080505020303" pitchFamily="18" charset="0"/>
              </a:rPr>
            </a:br>
            <a:r>
              <a:rPr lang="es-MX" sz="2400" dirty="0">
                <a:latin typeface="Baskerville Old Face" panose="02020602080505020303" pitchFamily="18" charset="0"/>
              </a:rPr>
              <a:t/>
            </a:r>
            <a:br>
              <a:rPr lang="es-MX" sz="2400" dirty="0">
                <a:latin typeface="Baskerville Old Face" panose="02020602080505020303" pitchFamily="18" charset="0"/>
              </a:rPr>
            </a:br>
            <a:r>
              <a:rPr lang="es-MX" sz="2400" dirty="0" smtClean="0">
                <a:latin typeface="Baskerville Old Face" panose="02020602080505020303" pitchFamily="18" charset="0"/>
              </a:rPr>
              <a:t>La creación de una Red Iberoamericana de Integridad Judicial, como plataforma para la promoción, definición y ejecución de políticas publicas relativas a la integridad de los Poderes Judiciales</a:t>
            </a:r>
            <a:br>
              <a:rPr lang="es-MX" sz="2400" dirty="0" smtClean="0">
                <a:latin typeface="Baskerville Old Face" panose="02020602080505020303" pitchFamily="18" charset="0"/>
              </a:rPr>
            </a:br>
            <a:endParaRPr lang="es-MX" sz="2400" dirty="0">
              <a:latin typeface="Baskerville Old Face" panose="020206020805050203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794715"/>
            <a:ext cx="10515600" cy="3382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000" dirty="0" smtClean="0">
                <a:latin typeface="Baskerville Old Face" panose="02020602080505020303" pitchFamily="18" charset="0"/>
              </a:rPr>
              <a:t>OBJETIVOS </a:t>
            </a:r>
            <a:r>
              <a:rPr lang="es-MX" sz="2000" dirty="0" smtClean="0">
                <a:latin typeface="Baskerville Old Face" panose="02020602080505020303" pitchFamily="18" charset="0"/>
              </a:rPr>
              <a:t>ESPECIFICOS </a:t>
            </a:r>
            <a:endParaRPr lang="es-MX" sz="2000" dirty="0">
              <a:latin typeface="Baskerville Old Face" panose="02020602080505020303" pitchFamily="18" charset="0"/>
            </a:endParaRPr>
          </a:p>
          <a:p>
            <a:r>
              <a:rPr lang="es-MX" sz="2000" dirty="0" smtClean="0">
                <a:latin typeface="Baskerville Old Face" panose="02020602080505020303" pitchFamily="18" charset="0"/>
              </a:rPr>
              <a:t>Analizar el contenido de las normas axiológicas y documentos normativos  generados por la Cumbre Judicial Iberoamérica, a luz de la legislación internacional vigente en la materia</a:t>
            </a:r>
            <a:r>
              <a:rPr lang="es-MX" sz="2000" dirty="0" smtClean="0">
                <a:latin typeface="Baskerville Old Face" panose="02020602080505020303" pitchFamily="18" charset="0"/>
              </a:rPr>
              <a:t>.</a:t>
            </a:r>
            <a:endParaRPr lang="es-MX" sz="2000" dirty="0" smtClean="0">
              <a:latin typeface="Baskerville Old Face" panose="02020602080505020303" pitchFamily="18" charset="0"/>
            </a:endParaRPr>
          </a:p>
          <a:p>
            <a:r>
              <a:rPr lang="es-MX" sz="2000" dirty="0" smtClean="0">
                <a:latin typeface="Baskerville Old Face" panose="02020602080505020303" pitchFamily="18" charset="0"/>
              </a:rPr>
              <a:t>Realizar un estudio de viabilidad sobre las exigencias mínimas de su funcionamiento. (estructurales, financieras y operativas) </a:t>
            </a:r>
          </a:p>
          <a:p>
            <a:r>
              <a:rPr lang="es-MX" sz="2000" dirty="0" smtClean="0">
                <a:latin typeface="Baskerville Old Face" panose="02020602080505020303" pitchFamily="18" charset="0"/>
              </a:rPr>
              <a:t>Diseño de una plataforma informática en donde se aloje toda la información de la Red.</a:t>
            </a:r>
            <a:endParaRPr lang="es-MX" sz="2000" dirty="0" smtClean="0">
              <a:latin typeface="Baskerville Old Face" panose="02020602080505020303" pitchFamily="18" charset="0"/>
            </a:endParaRPr>
          </a:p>
          <a:p>
            <a:r>
              <a:rPr lang="es-MX" sz="2000" dirty="0" smtClean="0">
                <a:latin typeface="Baskerville Old Face" panose="02020602080505020303" pitchFamily="18" charset="0"/>
              </a:rPr>
              <a:t>La aprobación del marco normativo de la Red, que prevea la conformación de una Secretaria gestora de la Red.</a:t>
            </a:r>
            <a:endParaRPr lang="es-MX" sz="2000" dirty="0" smtClean="0">
              <a:latin typeface="Baskerville Old Face" panose="02020602080505020303" pitchFamily="18" charset="0"/>
            </a:endParaRPr>
          </a:p>
          <a:p>
            <a:endParaRPr lang="es-MX" sz="2000" dirty="0" smtClean="0">
              <a:latin typeface="Baskerville Old Face" panose="02020602080505020303" pitchFamily="18" charset="0"/>
            </a:endParaRPr>
          </a:p>
          <a:p>
            <a:endParaRPr lang="es-MX" sz="20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921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13610"/>
            <a:ext cx="10515600" cy="729579"/>
          </a:xfrm>
        </p:spPr>
        <p:txBody>
          <a:bodyPr>
            <a:normAutofit/>
          </a:bodyPr>
          <a:lstStyle/>
          <a:p>
            <a:pPr algn="ctr"/>
            <a:r>
              <a:rPr lang="es-MX" sz="2800" dirty="0" smtClean="0">
                <a:latin typeface="Baskerville Old Face" panose="02020602080505020303" pitchFamily="18" charset="0"/>
              </a:rPr>
              <a:t>ANTECEDENTE INMEDIATO. PARAGUAY</a:t>
            </a:r>
            <a:endParaRPr lang="es-MX" sz="2800" dirty="0">
              <a:latin typeface="Baskerville Old Face" panose="020206020805050203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3962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 smtClean="0">
                <a:latin typeface="Baskerville Old Face" panose="02020602080505020303" pitchFamily="18" charset="0"/>
              </a:rPr>
              <a:t>La Comisión </a:t>
            </a:r>
            <a:r>
              <a:rPr lang="es-MX" sz="2800" dirty="0" smtClean="0">
                <a:latin typeface="Baskerville Old Face" panose="02020602080505020303" pitchFamily="18" charset="0"/>
              </a:rPr>
              <a:t>Permanente de Coordinación y Seguimiento, </a:t>
            </a:r>
            <a:r>
              <a:rPr lang="es-MX" sz="2800" dirty="0" smtClean="0">
                <a:latin typeface="Baskerville Old Face" panose="02020602080505020303" pitchFamily="18" charset="0"/>
              </a:rPr>
              <a:t>recomendó </a:t>
            </a:r>
            <a:r>
              <a:rPr lang="es-MX" sz="2800" dirty="0" smtClean="0">
                <a:latin typeface="Baskerville Old Face" panose="02020602080505020303" pitchFamily="18" charset="0"/>
              </a:rPr>
              <a:t>la creación de </a:t>
            </a:r>
            <a:r>
              <a:rPr lang="es-MX" sz="2800" dirty="0">
                <a:latin typeface="Baskerville Old Face" panose="02020602080505020303" pitchFamily="18" charset="0"/>
              </a:rPr>
              <a:t>c</a:t>
            </a:r>
            <a:r>
              <a:rPr lang="es-MX" sz="2800" dirty="0" smtClean="0">
                <a:latin typeface="Baskerville Old Face" panose="02020602080505020303" pitchFamily="18" charset="0"/>
              </a:rPr>
              <a:t>rear </a:t>
            </a:r>
            <a:r>
              <a:rPr lang="es-MX" sz="2800" dirty="0" smtClean="0">
                <a:latin typeface="Baskerville Old Face" panose="02020602080505020303" pitchFamily="18" charset="0"/>
              </a:rPr>
              <a:t>un </a:t>
            </a:r>
            <a:r>
              <a:rPr lang="es-MX" sz="2800" dirty="0" smtClean="0">
                <a:latin typeface="Baskerville Old Face" panose="02020602080505020303" pitchFamily="18" charset="0"/>
              </a:rPr>
              <a:t>grupo </a:t>
            </a:r>
            <a:r>
              <a:rPr lang="es-MX" sz="2800" dirty="0" smtClean="0">
                <a:latin typeface="Baskerville Old Face" panose="02020602080505020303" pitchFamily="18" charset="0"/>
              </a:rPr>
              <a:t>para desarrollar </a:t>
            </a:r>
            <a:r>
              <a:rPr lang="es-MX" sz="2800" dirty="0" smtClean="0">
                <a:latin typeface="Baskerville Old Face" panose="02020602080505020303" pitchFamily="18" charset="0"/>
              </a:rPr>
              <a:t>las propuesta </a:t>
            </a:r>
            <a:r>
              <a:rPr lang="es-MX" sz="2800" dirty="0" smtClean="0">
                <a:latin typeface="Baskerville Old Face" panose="02020602080505020303" pitchFamily="18" charset="0"/>
              </a:rPr>
              <a:t>presentadas por </a:t>
            </a:r>
            <a:r>
              <a:rPr lang="es-MX" sz="2800" b="1" dirty="0" smtClean="0">
                <a:latin typeface="Baskerville Old Face" panose="02020602080505020303" pitchFamily="18" charset="0"/>
              </a:rPr>
              <a:t>Paraguay:</a:t>
            </a:r>
            <a:r>
              <a:rPr lang="es-MX" sz="2800" dirty="0" smtClean="0">
                <a:latin typeface="Baskerville Old Face" panose="02020602080505020303" pitchFamily="18" charset="0"/>
              </a:rPr>
              <a:t> Caja Iberoamericana de Integridad Judicial;  </a:t>
            </a:r>
            <a:r>
              <a:rPr lang="es-MX" sz="2800" b="1" dirty="0" smtClean="0">
                <a:latin typeface="Baskerville Old Face" panose="02020602080505020303" pitchFamily="18" charset="0"/>
              </a:rPr>
              <a:t>Colombia:</a:t>
            </a:r>
            <a:r>
              <a:rPr lang="es-MX" sz="2800" dirty="0" smtClean="0">
                <a:latin typeface="Baskerville Old Face" panose="02020602080505020303" pitchFamily="18" charset="0"/>
              </a:rPr>
              <a:t> Apoyo a la creación de una Red Iberoamericana de Integridad Judicial  y </a:t>
            </a:r>
            <a:r>
              <a:rPr lang="es-MX" sz="2800" b="1" dirty="0" smtClean="0">
                <a:latin typeface="Baskerville Old Face" panose="02020602080505020303" pitchFamily="18" charset="0"/>
              </a:rPr>
              <a:t>Brasil: </a:t>
            </a:r>
            <a:r>
              <a:rPr lang="es-MX" sz="2800" dirty="0" smtClean="0">
                <a:latin typeface="Baskerville Old Face" panose="02020602080505020303" pitchFamily="18" charset="0"/>
              </a:rPr>
              <a:t>Talleres regionales sobre integridad e independencia judicial, bajo el tema integridad y lucha contra la corrupción. A este grupo le corresponderá desarrollar el eje temático de Integridad –Creación de la Red Iberoamericana de Integridad Judicial (art. 11 convención de Naciones Unidas). Este grupo </a:t>
            </a:r>
            <a:r>
              <a:rPr lang="es-MX" sz="2800" dirty="0" smtClean="0">
                <a:latin typeface="Baskerville Old Face" panose="02020602080505020303" pitchFamily="18" charset="0"/>
              </a:rPr>
              <a:t>elaborara: El </a:t>
            </a:r>
            <a:r>
              <a:rPr lang="es-MX" sz="2800" dirty="0" smtClean="0">
                <a:latin typeface="Baskerville Old Face" panose="02020602080505020303" pitchFamily="18" charset="0"/>
              </a:rPr>
              <a:t>marco axiológico y </a:t>
            </a:r>
            <a:r>
              <a:rPr lang="es-MX" sz="2800" dirty="0" smtClean="0">
                <a:latin typeface="Baskerville Old Face" panose="02020602080505020303" pitchFamily="18" charset="0"/>
              </a:rPr>
              <a:t>normativo para fortalecer </a:t>
            </a:r>
            <a:r>
              <a:rPr lang="es-MX" sz="2800" dirty="0" smtClean="0">
                <a:latin typeface="Baskerville Old Face" panose="02020602080505020303" pitchFamily="18" charset="0"/>
              </a:rPr>
              <a:t>la integridad de los poderes </a:t>
            </a:r>
            <a:r>
              <a:rPr lang="es-MX" sz="2800" dirty="0" smtClean="0">
                <a:latin typeface="Baskerville Old Face" panose="02020602080505020303" pitchFamily="18" charset="0"/>
              </a:rPr>
              <a:t>judiciales y la lucha </a:t>
            </a:r>
            <a:r>
              <a:rPr lang="es-MX" sz="2800" dirty="0" smtClean="0">
                <a:latin typeface="Baskerville Old Face" panose="02020602080505020303" pitchFamily="18" charset="0"/>
              </a:rPr>
              <a:t>contra la </a:t>
            </a:r>
            <a:r>
              <a:rPr lang="es-MX" sz="2800" dirty="0" smtClean="0">
                <a:latin typeface="Baskerville Old Face" panose="02020602080505020303" pitchFamily="18" charset="0"/>
              </a:rPr>
              <a:t>corrupción. Asimismo deberá Coordinar </a:t>
            </a:r>
            <a:r>
              <a:rPr lang="es-MX" sz="2800" dirty="0" smtClean="0">
                <a:latin typeface="Baskerville Old Face" panose="02020602080505020303" pitchFamily="18" charset="0"/>
              </a:rPr>
              <a:t>acciones con la Comisión de Ética Judicial </a:t>
            </a:r>
            <a:endParaRPr lang="es-MX" sz="28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926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9579"/>
          </a:xfrm>
        </p:spPr>
        <p:txBody>
          <a:bodyPr>
            <a:normAutofit/>
          </a:bodyPr>
          <a:lstStyle/>
          <a:p>
            <a:pPr algn="ctr"/>
            <a:r>
              <a:rPr lang="es-MX" sz="2800" dirty="0" smtClean="0">
                <a:latin typeface="Baskerville Old Face" panose="02020602080505020303" pitchFamily="18" charset="0"/>
              </a:rPr>
              <a:t>METODOLOGIA O FASES DEL PROYECTO</a:t>
            </a:r>
            <a:endParaRPr lang="es-MX" sz="2800" dirty="0">
              <a:latin typeface="Baskerville Old Face" panose="020206020805050203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3645"/>
            <a:ext cx="10515600" cy="4863318"/>
          </a:xfrm>
        </p:spPr>
        <p:txBody>
          <a:bodyPr/>
          <a:lstStyle/>
          <a:p>
            <a:pPr marL="0" indent="0">
              <a:buNone/>
            </a:pPr>
            <a:r>
              <a:rPr lang="es-MX" dirty="0" smtClean="0">
                <a:latin typeface="Baskerville Old Face" panose="02020602080505020303" pitchFamily="18" charset="0"/>
              </a:rPr>
              <a:t> </a:t>
            </a:r>
            <a:r>
              <a:rPr lang="es-MX" sz="2400" dirty="0" smtClean="0">
                <a:latin typeface="Baskerville Old Face" panose="02020602080505020303" pitchFamily="18" charset="0"/>
              </a:rPr>
              <a:t>FASE INICIAL</a:t>
            </a:r>
          </a:p>
          <a:p>
            <a:r>
              <a:rPr lang="es-MX" sz="2400" dirty="0" smtClean="0">
                <a:latin typeface="Baskerville Old Face" panose="02020602080505020303" pitchFamily="18" charset="0"/>
              </a:rPr>
              <a:t>Análisis de los instrumentos axiológicos, aprobados por la Cumbre en las diferentes ediciones:</a:t>
            </a:r>
          </a:p>
          <a:p>
            <a:r>
              <a:rPr lang="es-MX" sz="2400" dirty="0" smtClean="0">
                <a:latin typeface="Baskerville Old Face" panose="02020602080505020303" pitchFamily="18" charset="0"/>
              </a:rPr>
              <a:t>Código Iberoamericano de Ética Judicial.</a:t>
            </a:r>
          </a:p>
          <a:p>
            <a:r>
              <a:rPr lang="es-MX" sz="2400" dirty="0" smtClean="0">
                <a:latin typeface="Baskerville Old Face" panose="02020602080505020303" pitchFamily="18" charset="0"/>
              </a:rPr>
              <a:t>Las normas de funcionamiento de la Comisión de Ética Judicial.</a:t>
            </a:r>
          </a:p>
          <a:p>
            <a:r>
              <a:rPr lang="es-MX" sz="2400" dirty="0" smtClean="0">
                <a:latin typeface="Baskerville Old Face" panose="02020602080505020303" pitchFamily="18" charset="0"/>
              </a:rPr>
              <a:t>Las recomendaciones de Buenos Aires sobre transparencia, integridad y rendición de cuentas.</a:t>
            </a:r>
          </a:p>
          <a:p>
            <a:r>
              <a:rPr lang="es-MX" sz="2400" dirty="0" smtClean="0">
                <a:latin typeface="Baskerville Old Face" panose="02020602080505020303" pitchFamily="18" charset="0"/>
              </a:rPr>
              <a:t>Las 27 reglas de Santiago sobre transparencia, integridad y rendición de cuentas.</a:t>
            </a:r>
          </a:p>
          <a:p>
            <a:r>
              <a:rPr lang="es-MX" sz="2400" dirty="0" smtClean="0">
                <a:latin typeface="Baskerville Old Face" panose="02020602080505020303" pitchFamily="18" charset="0"/>
              </a:rPr>
              <a:t>Tratados internacionales sobre lucha contra la corrupción</a:t>
            </a:r>
            <a:r>
              <a:rPr lang="es-MX" sz="2400" dirty="0" smtClean="0">
                <a:latin typeface="Baskerville Old Face" panose="02020602080505020303" pitchFamily="18" charset="0"/>
              </a:rPr>
              <a:t>.</a:t>
            </a:r>
          </a:p>
          <a:p>
            <a:r>
              <a:rPr lang="es-MX" sz="2400" dirty="0" smtClean="0">
                <a:latin typeface="Baskerville Old Face" panose="02020602080505020303" pitchFamily="18" charset="0"/>
              </a:rPr>
              <a:t>Otros. </a:t>
            </a:r>
            <a:endParaRPr lang="es-MX" sz="2400" dirty="0" smtClean="0">
              <a:latin typeface="Baskerville Old Face" panose="02020602080505020303" pitchFamily="18" charset="0"/>
            </a:endParaRPr>
          </a:p>
          <a:p>
            <a:endParaRPr lang="es-MX" sz="24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751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6548"/>
          </a:xfrm>
        </p:spPr>
        <p:txBody>
          <a:bodyPr>
            <a:noAutofit/>
          </a:bodyPr>
          <a:lstStyle/>
          <a:p>
            <a:pPr algn="ctr"/>
            <a:r>
              <a:rPr lang="es-MX" sz="4400" dirty="0" smtClean="0">
                <a:latin typeface="Baskerville Old Face" panose="02020602080505020303" pitchFamily="18" charset="0"/>
              </a:rPr>
              <a:t>Continuación </a:t>
            </a:r>
            <a:endParaRPr lang="es-MX" sz="4400" dirty="0">
              <a:latin typeface="Baskerville Old Face" panose="020206020805050203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23492"/>
            <a:ext cx="10515600" cy="4953471"/>
          </a:xfrm>
        </p:spPr>
        <p:txBody>
          <a:bodyPr>
            <a:noAutofit/>
          </a:bodyPr>
          <a:lstStyle/>
          <a:p>
            <a:r>
              <a:rPr lang="es-MX" sz="2800" dirty="0" smtClean="0">
                <a:latin typeface="Baskerville Old Face" panose="02020602080505020303" pitchFamily="18" charset="0"/>
              </a:rPr>
              <a:t>FASE 2:</a:t>
            </a:r>
          </a:p>
          <a:p>
            <a:pPr marL="0" indent="0">
              <a:buNone/>
            </a:pPr>
            <a:r>
              <a:rPr lang="es-MX" sz="2800" dirty="0" smtClean="0">
                <a:latin typeface="Baskerville Old Face" panose="02020602080505020303" pitchFamily="18" charset="0"/>
              </a:rPr>
              <a:t>Elaboración de un borrador de Estatuto y normas de funcionamiento de la </a:t>
            </a:r>
            <a:r>
              <a:rPr lang="es-MX" sz="2800" dirty="0" smtClean="0">
                <a:latin typeface="Baskerville Old Face" panose="02020602080505020303" pitchFamily="18" charset="0"/>
              </a:rPr>
              <a:t>Red Iberoamericana de Integridad Judicial.</a:t>
            </a:r>
            <a:endParaRPr lang="es-MX" sz="2800" dirty="0" smtClean="0">
              <a:latin typeface="Baskerville Old Face" panose="02020602080505020303" pitchFamily="18" charset="0"/>
            </a:endParaRPr>
          </a:p>
          <a:p>
            <a:r>
              <a:rPr lang="es-MX" sz="2800" dirty="0" smtClean="0">
                <a:latin typeface="Baskerville Old Face" panose="02020602080505020303" pitchFamily="18" charset="0"/>
              </a:rPr>
              <a:t>FASE 3:</a:t>
            </a:r>
          </a:p>
          <a:p>
            <a:pPr marL="0" indent="0" algn="just">
              <a:buNone/>
            </a:pPr>
            <a:r>
              <a:rPr lang="es-MX" sz="2800" dirty="0" smtClean="0">
                <a:latin typeface="Baskerville Old Face" panose="02020602080505020303" pitchFamily="18" charset="0"/>
              </a:rPr>
              <a:t>Dedicada exclusivamente para la validación de los documentos pre aprobados por el </a:t>
            </a:r>
            <a:r>
              <a:rPr lang="es-MX" sz="2800" dirty="0" smtClean="0">
                <a:latin typeface="Baskerville Old Face" panose="02020602080505020303" pitchFamily="18" charset="0"/>
              </a:rPr>
              <a:t>Grupo, </a:t>
            </a:r>
            <a:r>
              <a:rPr lang="es-MX" sz="2800" dirty="0" smtClean="0">
                <a:latin typeface="Baskerville Old Face" panose="02020602080505020303" pitchFamily="18" charset="0"/>
              </a:rPr>
              <a:t>y ante la Comisión de Ética Judicial Iberoamericana.</a:t>
            </a:r>
            <a:endParaRPr lang="es-MX" sz="2800" dirty="0">
              <a:latin typeface="Baskerville Old Face" panose="02020602080505020303" pitchFamily="18" charset="0"/>
            </a:endParaRPr>
          </a:p>
          <a:p>
            <a:r>
              <a:rPr lang="es-MX" sz="2800" dirty="0" smtClean="0">
                <a:latin typeface="Baskerville Old Face" panose="02020602080505020303" pitchFamily="18" charset="0"/>
              </a:rPr>
              <a:t>FASE 4:</a:t>
            </a:r>
          </a:p>
          <a:p>
            <a:pPr marL="0" indent="0">
              <a:buNone/>
            </a:pPr>
            <a:r>
              <a:rPr lang="es-MX" sz="2800" dirty="0" smtClean="0">
                <a:latin typeface="Baskerville Old Face" panose="02020602080505020303" pitchFamily="18" charset="0"/>
              </a:rPr>
              <a:t>Presentación de los resultados ante los </a:t>
            </a:r>
            <a:r>
              <a:rPr lang="es-MX" sz="2800" dirty="0" smtClean="0">
                <a:latin typeface="Baskerville Old Face" panose="02020602080505020303" pitchFamily="18" charset="0"/>
              </a:rPr>
              <a:t>Coordinadores </a:t>
            </a:r>
            <a:r>
              <a:rPr lang="es-MX" sz="2800" dirty="0" smtClean="0">
                <a:latin typeface="Baskerville Old Face" panose="02020602080505020303" pitchFamily="18" charset="0"/>
              </a:rPr>
              <a:t>Nacionales en la Segunda Reunión Preparatoria.</a:t>
            </a:r>
          </a:p>
        </p:txBody>
      </p:sp>
    </p:spTree>
    <p:extLst>
      <p:ext uri="{BB962C8B-B14F-4D97-AF65-F5344CB8AC3E}">
        <p14:creationId xmlns:p14="http://schemas.microsoft.com/office/powerpoint/2010/main" val="4034285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6243"/>
          </a:xfrm>
        </p:spPr>
        <p:txBody>
          <a:bodyPr>
            <a:normAutofit fontScale="90000"/>
          </a:bodyPr>
          <a:lstStyle/>
          <a:p>
            <a:pPr algn="ctr"/>
            <a:r>
              <a:rPr lang="es-MX" sz="2400" dirty="0" smtClean="0">
                <a:latin typeface="Baskerville Old Face" panose="02020602080505020303" pitchFamily="18" charset="0"/>
              </a:rPr>
              <a:t>CONSIDERACIONES FINALES . BRASIL</a:t>
            </a:r>
            <a:endParaRPr lang="es-MX" sz="2400" dirty="0">
              <a:latin typeface="Baskerville Old Face" panose="020206020805050203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276" y="811369"/>
            <a:ext cx="11037194" cy="580837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dirty="0" smtClean="0">
                <a:latin typeface="Baskerville Old Face" panose="02020602080505020303" pitchFamily="18" charset="0"/>
              </a:rPr>
              <a:t>La </a:t>
            </a:r>
            <a:r>
              <a:rPr lang="es-MX" dirty="0" smtClean="0">
                <a:latin typeface="Baskerville Old Face" panose="02020602080505020303" pitchFamily="18" charset="0"/>
              </a:rPr>
              <a:t>Red será una herramienta que ofrece un espacio amplio, democrático y participativo que utiliza la experiencia de los jueces de la región, para fortalecer iniciativas que tengan como propósito la prevención de hechos de corrupción en el ámbito judicial iberoamericano. </a:t>
            </a:r>
          </a:p>
          <a:p>
            <a:pPr marL="0" indent="0" algn="just">
              <a:buNone/>
            </a:pPr>
            <a:r>
              <a:rPr lang="es-MX" dirty="0" smtClean="0">
                <a:latin typeface="Baskerville Old Face" panose="02020602080505020303" pitchFamily="18" charset="0"/>
              </a:rPr>
              <a:t>Es un avance en relación al acervo normativo regional y a las herramientas existentes en la materia.</a:t>
            </a:r>
          </a:p>
          <a:p>
            <a:pPr marL="0" indent="0" algn="just">
              <a:buNone/>
            </a:pPr>
            <a:r>
              <a:rPr lang="es-MX" b="1" dirty="0" smtClean="0">
                <a:latin typeface="Baskerville Old Face" panose="02020602080505020303" pitchFamily="18" charset="0"/>
              </a:rPr>
              <a:t>Los objetivos generales de la Red serán: </a:t>
            </a:r>
          </a:p>
          <a:p>
            <a:pPr marL="0" indent="0" algn="just">
              <a:buNone/>
            </a:pPr>
            <a:r>
              <a:rPr lang="es-MX" dirty="0" smtClean="0">
                <a:latin typeface="Baskerville Old Face" panose="02020602080505020303" pitchFamily="18" charset="0"/>
              </a:rPr>
              <a:t>Promover oportunidades </a:t>
            </a:r>
            <a:r>
              <a:rPr lang="es-MX" dirty="0" err="1" smtClean="0">
                <a:latin typeface="Baskerville Old Face" panose="02020602080505020303" pitchFamily="18" charset="0"/>
              </a:rPr>
              <a:t>networking</a:t>
            </a:r>
            <a:r>
              <a:rPr lang="es-MX" dirty="0" smtClean="0">
                <a:latin typeface="Baskerville Old Face" panose="02020602080505020303" pitchFamily="18" charset="0"/>
              </a:rPr>
              <a:t>, orientados a magistrados y a la comunidad jurídica interesada.</a:t>
            </a:r>
          </a:p>
          <a:p>
            <a:pPr marL="0" indent="0" algn="just">
              <a:buNone/>
            </a:pPr>
            <a:r>
              <a:rPr lang="es-MX" dirty="0" smtClean="0">
                <a:latin typeface="Baskerville Old Face" panose="02020602080505020303" pitchFamily="18" charset="0"/>
              </a:rPr>
              <a:t>Facilitar el acceso a herramientas semejantes sobre integridad judicial.</a:t>
            </a:r>
          </a:p>
          <a:p>
            <a:pPr marL="0" indent="0" algn="just">
              <a:buNone/>
            </a:pPr>
            <a:r>
              <a:rPr lang="es-MX" dirty="0" smtClean="0">
                <a:latin typeface="Baskerville Old Face" panose="02020602080505020303" pitchFamily="18" charset="0"/>
              </a:rPr>
              <a:t>Ayudar a la identificación de lagunas jurídicas en las normativas regionales y en los recursos técnicos sobre integridad judicial.</a:t>
            </a:r>
          </a:p>
          <a:p>
            <a:pPr marL="0" indent="0" algn="just">
              <a:buNone/>
            </a:pPr>
            <a:r>
              <a:rPr lang="es-MX" dirty="0" smtClean="0">
                <a:latin typeface="Baskerville Old Face" panose="02020602080505020303" pitchFamily="18" charset="0"/>
              </a:rPr>
              <a:t>Identificar la necesidad de asistencia técnica.</a:t>
            </a:r>
          </a:p>
          <a:p>
            <a:pPr marL="0" indent="0" algn="just">
              <a:buNone/>
            </a:pPr>
            <a:r>
              <a:rPr lang="es-MX" dirty="0">
                <a:latin typeface="Baskerville Old Face" panose="02020602080505020303" pitchFamily="18" charset="0"/>
              </a:rPr>
              <a:t>Promover el intercambio de experiencias con otras redes existentes en la materia (Red Global de Integridad Judicial</a:t>
            </a:r>
            <a:r>
              <a:rPr lang="es-MX" dirty="0" smtClean="0">
                <a:latin typeface="Baskerville Old Face" panose="02020602080505020303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es-MX" dirty="0">
                <a:latin typeface="Baskerville Old Face" panose="02020602080505020303" pitchFamily="18" charset="0"/>
              </a:rPr>
              <a:t>Promover el intercambio de experiencias con otras redes existentes en la materia (Red Global de Integridad Judicial).</a:t>
            </a:r>
          </a:p>
          <a:p>
            <a:pPr marL="0" indent="0">
              <a:buNone/>
            </a:pPr>
            <a:endParaRPr lang="es-MX" dirty="0" smtClean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endParaRPr lang="es-MX" dirty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endParaRPr lang="es-MX" dirty="0" smtClean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134054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153</TotalTime>
  <Words>595</Words>
  <Application>Microsoft Office PowerPoint</Application>
  <PresentationFormat>Panorámica</PresentationFormat>
  <Paragraphs>44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Baskerville Old Face</vt:lpstr>
      <vt:lpstr>Century Gothic</vt:lpstr>
      <vt:lpstr>Wingdings 3</vt:lpstr>
      <vt:lpstr>Ion</vt:lpstr>
      <vt:lpstr> NOMBRE DEL PROYECTO: “CREACION DE UNA RED DE INTEGRIDAD JUDICIAL”</vt:lpstr>
      <vt:lpstr>OBJETIVO GENERAL  La creación de una Red Iberoamericana de Integridad Judicial, como plataforma para la promoción, definición y ejecución de políticas publicas relativas a la integridad de los Poderes Judiciales </vt:lpstr>
      <vt:lpstr>ANTECEDENTE INMEDIATO. PARAGUAY</vt:lpstr>
      <vt:lpstr>METODOLOGIA O FASES DEL PROYECTO</vt:lpstr>
      <vt:lpstr>Continuación </vt:lpstr>
      <vt:lpstr>CONSIDERACIONES FINALES . BRASIL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GRUPO 3 CREACION DE UNA RED DE INTEGRIDAD JUDICIAL</dc:title>
  <dc:creator>Usuario</dc:creator>
  <cp:lastModifiedBy>Usuario</cp:lastModifiedBy>
  <cp:revision>19</cp:revision>
  <dcterms:created xsi:type="dcterms:W3CDTF">2018-08-28T13:32:02Z</dcterms:created>
  <dcterms:modified xsi:type="dcterms:W3CDTF">2018-08-28T19:44:02Z</dcterms:modified>
</cp:coreProperties>
</file>