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5" r:id="rId3"/>
    <p:sldId id="266" r:id="rId4"/>
    <p:sldId id="267" r:id="rId5"/>
    <p:sldId id="260" r:id="rId6"/>
    <p:sldId id="264" r:id="rId7"/>
    <p:sldId id="261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1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39D1D2-F94A-471B-B6F3-3F9D46F1887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74B7F02-9DBC-4BBC-A855-81BD9EFDBDAF}">
      <dgm:prSet phldrT="[Texto]"/>
      <dgm:spPr/>
      <dgm:t>
        <a:bodyPr/>
        <a:lstStyle/>
        <a:p>
          <a:r>
            <a:rPr lang="es-ES" dirty="0" smtClean="0"/>
            <a:t>Primera dimensión: CONCEPTUAL:  Independencia Judicial, principios, reglas y buenas prácticas</a:t>
          </a:r>
          <a:endParaRPr lang="es-ES" dirty="0"/>
        </a:p>
      </dgm:t>
    </dgm:pt>
    <dgm:pt modelId="{6E2281A5-B945-4B82-AFA8-F742E548C984}" type="parTrans" cxnId="{E5F44C03-457E-4AC5-8ED9-CC415FABEA06}">
      <dgm:prSet/>
      <dgm:spPr/>
      <dgm:t>
        <a:bodyPr/>
        <a:lstStyle/>
        <a:p>
          <a:endParaRPr lang="es-ES"/>
        </a:p>
      </dgm:t>
    </dgm:pt>
    <dgm:pt modelId="{42AA0E2D-CD94-4DBA-9A46-E95D52C85F2F}" type="sibTrans" cxnId="{E5F44C03-457E-4AC5-8ED9-CC415FABEA06}">
      <dgm:prSet/>
      <dgm:spPr/>
      <dgm:t>
        <a:bodyPr/>
        <a:lstStyle/>
        <a:p>
          <a:endParaRPr lang="es-ES"/>
        </a:p>
      </dgm:t>
    </dgm:pt>
    <dgm:pt modelId="{441F1D7F-7652-43C2-8B9D-48194F84C44D}">
      <dgm:prSet phldrT="[Texto]"/>
      <dgm:spPr/>
      <dgm:t>
        <a:bodyPr/>
        <a:lstStyle/>
        <a:p>
          <a:r>
            <a:rPr lang="es-ES" dirty="0" smtClean="0"/>
            <a:t>Segunda dimensión: ORGANIZATIVA: autonomía e independencia presupuestarias del Poder Judicial y de los Consejos de la Judicatura</a:t>
          </a:r>
          <a:endParaRPr lang="es-ES" dirty="0"/>
        </a:p>
      </dgm:t>
    </dgm:pt>
    <dgm:pt modelId="{773F4DD1-3B7C-4B75-A3A8-B486B9AC2A26}" type="parTrans" cxnId="{CAEA1E17-F76C-42F0-9F14-6D9512733BF4}">
      <dgm:prSet/>
      <dgm:spPr/>
      <dgm:t>
        <a:bodyPr/>
        <a:lstStyle/>
        <a:p>
          <a:endParaRPr lang="es-ES"/>
        </a:p>
      </dgm:t>
    </dgm:pt>
    <dgm:pt modelId="{E9DDB99F-1CC7-400D-9A4E-C8D25C0F1407}" type="sibTrans" cxnId="{CAEA1E17-F76C-42F0-9F14-6D9512733BF4}">
      <dgm:prSet/>
      <dgm:spPr/>
      <dgm:t>
        <a:bodyPr/>
        <a:lstStyle/>
        <a:p>
          <a:endParaRPr lang="es-ES"/>
        </a:p>
      </dgm:t>
    </dgm:pt>
    <dgm:pt modelId="{A4884083-7A4B-41A7-A66C-1B778F366C1B}">
      <dgm:prSet phldrT="[Texto]"/>
      <dgm:spPr/>
      <dgm:t>
        <a:bodyPr/>
        <a:lstStyle/>
        <a:p>
          <a:r>
            <a:rPr lang="es-ES" dirty="0" smtClean="0"/>
            <a:t>Tercera dimensión: INDIVIDUAL: protección social del juez/a</a:t>
          </a:r>
          <a:endParaRPr lang="es-ES" dirty="0"/>
        </a:p>
      </dgm:t>
    </dgm:pt>
    <dgm:pt modelId="{CD227CC3-9BE4-4D59-AEB0-365764F1A4A2}" type="parTrans" cxnId="{4B80CF42-8339-4721-863B-B9CD0C6BA916}">
      <dgm:prSet/>
      <dgm:spPr/>
      <dgm:t>
        <a:bodyPr/>
        <a:lstStyle/>
        <a:p>
          <a:endParaRPr lang="es-ES"/>
        </a:p>
      </dgm:t>
    </dgm:pt>
    <dgm:pt modelId="{88789706-D7CD-4BB0-87F0-3234B6FD6F58}" type="sibTrans" cxnId="{4B80CF42-8339-4721-863B-B9CD0C6BA916}">
      <dgm:prSet/>
      <dgm:spPr/>
      <dgm:t>
        <a:bodyPr/>
        <a:lstStyle/>
        <a:p>
          <a:endParaRPr lang="es-ES"/>
        </a:p>
      </dgm:t>
    </dgm:pt>
    <dgm:pt modelId="{6D9121F9-2ED3-4F99-B910-A0F7E1E6CA8D}" type="pres">
      <dgm:prSet presAssocID="{9539D1D2-F94A-471B-B6F3-3F9D46F188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82B2462-303B-486C-B518-19855590D59A}" type="pres">
      <dgm:prSet presAssocID="{D74B7F02-9DBC-4BBC-A855-81BD9EFDBDAF}" presName="parentLin" presStyleCnt="0"/>
      <dgm:spPr/>
    </dgm:pt>
    <dgm:pt modelId="{D88FA4EF-8ECE-4157-9010-6692EEBE8A48}" type="pres">
      <dgm:prSet presAssocID="{D74B7F02-9DBC-4BBC-A855-81BD9EFDBDAF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8011A524-BE71-42D7-8ECD-01C1316FDF9E}" type="pres">
      <dgm:prSet presAssocID="{D74B7F02-9DBC-4BBC-A855-81BD9EFDBDAF}" presName="parentText" presStyleLbl="node1" presStyleIdx="0" presStyleCnt="3" custLinFactNeighborX="-5326" custLinFactNeighborY="-282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0DC14A-27B1-4827-8D21-B55A48515308}" type="pres">
      <dgm:prSet presAssocID="{D74B7F02-9DBC-4BBC-A855-81BD9EFDBDAF}" presName="negativeSpace" presStyleCnt="0"/>
      <dgm:spPr/>
    </dgm:pt>
    <dgm:pt modelId="{13EAAE9D-4DE7-4AB4-84D4-4C374343AE1F}" type="pres">
      <dgm:prSet presAssocID="{D74B7F02-9DBC-4BBC-A855-81BD9EFDBDAF}" presName="childText" presStyleLbl="conFgAcc1" presStyleIdx="0" presStyleCnt="3">
        <dgm:presLayoutVars>
          <dgm:bulletEnabled val="1"/>
        </dgm:presLayoutVars>
      </dgm:prSet>
      <dgm:spPr/>
    </dgm:pt>
    <dgm:pt modelId="{ECAC0883-1BF1-4A5F-82B4-0E4F3322DC29}" type="pres">
      <dgm:prSet presAssocID="{42AA0E2D-CD94-4DBA-9A46-E95D52C85F2F}" presName="spaceBetweenRectangles" presStyleCnt="0"/>
      <dgm:spPr/>
    </dgm:pt>
    <dgm:pt modelId="{B91AAA71-45B3-4A55-A8D3-7D05645860C8}" type="pres">
      <dgm:prSet presAssocID="{441F1D7F-7652-43C2-8B9D-48194F84C44D}" presName="parentLin" presStyleCnt="0"/>
      <dgm:spPr/>
    </dgm:pt>
    <dgm:pt modelId="{E826190F-C076-4A2E-8EF5-042F4CBC5D91}" type="pres">
      <dgm:prSet presAssocID="{441F1D7F-7652-43C2-8B9D-48194F84C44D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66E0DEC9-705C-4B39-B26B-6F0B4C627C6D}" type="pres">
      <dgm:prSet presAssocID="{441F1D7F-7652-43C2-8B9D-48194F84C44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03302F-1C15-4A4C-ACD6-30CA1214ECCC}" type="pres">
      <dgm:prSet presAssocID="{441F1D7F-7652-43C2-8B9D-48194F84C44D}" presName="negativeSpace" presStyleCnt="0"/>
      <dgm:spPr/>
    </dgm:pt>
    <dgm:pt modelId="{5EA53245-58EC-4CBC-94B5-EEE1E4628FDC}" type="pres">
      <dgm:prSet presAssocID="{441F1D7F-7652-43C2-8B9D-48194F84C44D}" presName="childText" presStyleLbl="conFgAcc1" presStyleIdx="1" presStyleCnt="3">
        <dgm:presLayoutVars>
          <dgm:bulletEnabled val="1"/>
        </dgm:presLayoutVars>
      </dgm:prSet>
      <dgm:spPr/>
    </dgm:pt>
    <dgm:pt modelId="{BB7E800C-6C7E-4855-8ECF-BD724D87DB1C}" type="pres">
      <dgm:prSet presAssocID="{E9DDB99F-1CC7-400D-9A4E-C8D25C0F1407}" presName="spaceBetweenRectangles" presStyleCnt="0"/>
      <dgm:spPr/>
    </dgm:pt>
    <dgm:pt modelId="{9B75C7D9-E22B-4172-8148-427BE7B73D1F}" type="pres">
      <dgm:prSet presAssocID="{A4884083-7A4B-41A7-A66C-1B778F366C1B}" presName="parentLin" presStyleCnt="0"/>
      <dgm:spPr/>
    </dgm:pt>
    <dgm:pt modelId="{957F35F3-DC85-46A6-8FB2-0CB1DB0C849D}" type="pres">
      <dgm:prSet presAssocID="{A4884083-7A4B-41A7-A66C-1B778F366C1B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CACDFCB1-305A-4C38-ABA0-67C459CCA82C}" type="pres">
      <dgm:prSet presAssocID="{A4884083-7A4B-41A7-A66C-1B778F366C1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7BB8C8-446A-4AD6-92CA-53A790118D8C}" type="pres">
      <dgm:prSet presAssocID="{A4884083-7A4B-41A7-A66C-1B778F366C1B}" presName="negativeSpace" presStyleCnt="0"/>
      <dgm:spPr/>
    </dgm:pt>
    <dgm:pt modelId="{E952D3B0-C818-4B4F-864F-92060598AEFA}" type="pres">
      <dgm:prSet presAssocID="{A4884083-7A4B-41A7-A66C-1B778F366C1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F39A98A-A596-45C7-81CB-C6F46CA1DEC8}" type="presOf" srcId="{441F1D7F-7652-43C2-8B9D-48194F84C44D}" destId="{E826190F-C076-4A2E-8EF5-042F4CBC5D91}" srcOrd="0" destOrd="0" presId="urn:microsoft.com/office/officeart/2005/8/layout/list1"/>
    <dgm:cxn modelId="{6E155E88-EACE-4F91-9976-A0CEB3753521}" type="presOf" srcId="{441F1D7F-7652-43C2-8B9D-48194F84C44D}" destId="{66E0DEC9-705C-4B39-B26B-6F0B4C627C6D}" srcOrd="1" destOrd="0" presId="urn:microsoft.com/office/officeart/2005/8/layout/list1"/>
    <dgm:cxn modelId="{FC6F5B86-7234-48DE-8DD8-3F064BE594BD}" type="presOf" srcId="{A4884083-7A4B-41A7-A66C-1B778F366C1B}" destId="{957F35F3-DC85-46A6-8FB2-0CB1DB0C849D}" srcOrd="0" destOrd="0" presId="urn:microsoft.com/office/officeart/2005/8/layout/list1"/>
    <dgm:cxn modelId="{CAEA1E17-F76C-42F0-9F14-6D9512733BF4}" srcId="{9539D1D2-F94A-471B-B6F3-3F9D46F1887C}" destId="{441F1D7F-7652-43C2-8B9D-48194F84C44D}" srcOrd="1" destOrd="0" parTransId="{773F4DD1-3B7C-4B75-A3A8-B486B9AC2A26}" sibTransId="{E9DDB99F-1CC7-400D-9A4E-C8D25C0F1407}"/>
    <dgm:cxn modelId="{EE157C12-9FAB-479C-892E-D3DD6FBF807D}" type="presOf" srcId="{D74B7F02-9DBC-4BBC-A855-81BD9EFDBDAF}" destId="{8011A524-BE71-42D7-8ECD-01C1316FDF9E}" srcOrd="1" destOrd="0" presId="urn:microsoft.com/office/officeart/2005/8/layout/list1"/>
    <dgm:cxn modelId="{B9C6ACED-4A18-47DB-B42B-93FAADFAD00C}" type="presOf" srcId="{9539D1D2-F94A-471B-B6F3-3F9D46F1887C}" destId="{6D9121F9-2ED3-4F99-B910-A0F7E1E6CA8D}" srcOrd="0" destOrd="0" presId="urn:microsoft.com/office/officeart/2005/8/layout/list1"/>
    <dgm:cxn modelId="{E5F44C03-457E-4AC5-8ED9-CC415FABEA06}" srcId="{9539D1D2-F94A-471B-B6F3-3F9D46F1887C}" destId="{D74B7F02-9DBC-4BBC-A855-81BD9EFDBDAF}" srcOrd="0" destOrd="0" parTransId="{6E2281A5-B945-4B82-AFA8-F742E548C984}" sibTransId="{42AA0E2D-CD94-4DBA-9A46-E95D52C85F2F}"/>
    <dgm:cxn modelId="{3CB30008-2956-476A-BF77-4BC128CBE414}" type="presOf" srcId="{D74B7F02-9DBC-4BBC-A855-81BD9EFDBDAF}" destId="{D88FA4EF-8ECE-4157-9010-6692EEBE8A48}" srcOrd="0" destOrd="0" presId="urn:microsoft.com/office/officeart/2005/8/layout/list1"/>
    <dgm:cxn modelId="{4B80CF42-8339-4721-863B-B9CD0C6BA916}" srcId="{9539D1D2-F94A-471B-B6F3-3F9D46F1887C}" destId="{A4884083-7A4B-41A7-A66C-1B778F366C1B}" srcOrd="2" destOrd="0" parTransId="{CD227CC3-9BE4-4D59-AEB0-365764F1A4A2}" sibTransId="{88789706-D7CD-4BB0-87F0-3234B6FD6F58}"/>
    <dgm:cxn modelId="{DB05A11F-CD89-439C-9FED-C7D112F6710F}" type="presOf" srcId="{A4884083-7A4B-41A7-A66C-1B778F366C1B}" destId="{CACDFCB1-305A-4C38-ABA0-67C459CCA82C}" srcOrd="1" destOrd="0" presId="urn:microsoft.com/office/officeart/2005/8/layout/list1"/>
    <dgm:cxn modelId="{6C6C4B17-2B26-4E88-828E-255A0D3EC1D9}" type="presParOf" srcId="{6D9121F9-2ED3-4F99-B910-A0F7E1E6CA8D}" destId="{F82B2462-303B-486C-B518-19855590D59A}" srcOrd="0" destOrd="0" presId="urn:microsoft.com/office/officeart/2005/8/layout/list1"/>
    <dgm:cxn modelId="{BC5086DE-69ED-4201-9275-2CA744069F23}" type="presParOf" srcId="{F82B2462-303B-486C-B518-19855590D59A}" destId="{D88FA4EF-8ECE-4157-9010-6692EEBE8A48}" srcOrd="0" destOrd="0" presId="urn:microsoft.com/office/officeart/2005/8/layout/list1"/>
    <dgm:cxn modelId="{2B4CC957-CCA8-4CB1-B16E-D0536FB745ED}" type="presParOf" srcId="{F82B2462-303B-486C-B518-19855590D59A}" destId="{8011A524-BE71-42D7-8ECD-01C1316FDF9E}" srcOrd="1" destOrd="0" presId="urn:microsoft.com/office/officeart/2005/8/layout/list1"/>
    <dgm:cxn modelId="{071CFCEE-FCB1-4521-9660-A3753ACECBC1}" type="presParOf" srcId="{6D9121F9-2ED3-4F99-B910-A0F7E1E6CA8D}" destId="{620DC14A-27B1-4827-8D21-B55A48515308}" srcOrd="1" destOrd="0" presId="urn:microsoft.com/office/officeart/2005/8/layout/list1"/>
    <dgm:cxn modelId="{61AC6A41-8DF7-4691-A96C-0EED3FFD0B45}" type="presParOf" srcId="{6D9121F9-2ED3-4F99-B910-A0F7E1E6CA8D}" destId="{13EAAE9D-4DE7-4AB4-84D4-4C374343AE1F}" srcOrd="2" destOrd="0" presId="urn:microsoft.com/office/officeart/2005/8/layout/list1"/>
    <dgm:cxn modelId="{E292BD70-0390-4C38-B484-46070590E87B}" type="presParOf" srcId="{6D9121F9-2ED3-4F99-B910-A0F7E1E6CA8D}" destId="{ECAC0883-1BF1-4A5F-82B4-0E4F3322DC29}" srcOrd="3" destOrd="0" presId="urn:microsoft.com/office/officeart/2005/8/layout/list1"/>
    <dgm:cxn modelId="{38779637-2517-4A36-B721-45FBB6D0F24C}" type="presParOf" srcId="{6D9121F9-2ED3-4F99-B910-A0F7E1E6CA8D}" destId="{B91AAA71-45B3-4A55-A8D3-7D05645860C8}" srcOrd="4" destOrd="0" presId="urn:microsoft.com/office/officeart/2005/8/layout/list1"/>
    <dgm:cxn modelId="{B449B7F8-0F3A-4C53-90A2-A4988A02BBD5}" type="presParOf" srcId="{B91AAA71-45B3-4A55-A8D3-7D05645860C8}" destId="{E826190F-C076-4A2E-8EF5-042F4CBC5D91}" srcOrd="0" destOrd="0" presId="urn:microsoft.com/office/officeart/2005/8/layout/list1"/>
    <dgm:cxn modelId="{929C40BB-C7C8-4B92-A878-00CDD6884644}" type="presParOf" srcId="{B91AAA71-45B3-4A55-A8D3-7D05645860C8}" destId="{66E0DEC9-705C-4B39-B26B-6F0B4C627C6D}" srcOrd="1" destOrd="0" presId="urn:microsoft.com/office/officeart/2005/8/layout/list1"/>
    <dgm:cxn modelId="{277BAEBE-FC65-4722-941C-BBE7AC4AB0A4}" type="presParOf" srcId="{6D9121F9-2ED3-4F99-B910-A0F7E1E6CA8D}" destId="{6703302F-1C15-4A4C-ACD6-30CA1214ECCC}" srcOrd="5" destOrd="0" presId="urn:microsoft.com/office/officeart/2005/8/layout/list1"/>
    <dgm:cxn modelId="{BB1D5347-5301-480E-831A-2BCC8A977392}" type="presParOf" srcId="{6D9121F9-2ED3-4F99-B910-A0F7E1E6CA8D}" destId="{5EA53245-58EC-4CBC-94B5-EEE1E4628FDC}" srcOrd="6" destOrd="0" presId="urn:microsoft.com/office/officeart/2005/8/layout/list1"/>
    <dgm:cxn modelId="{EEEB4310-7BF4-435E-AAFF-39B7CE81B539}" type="presParOf" srcId="{6D9121F9-2ED3-4F99-B910-A0F7E1E6CA8D}" destId="{BB7E800C-6C7E-4855-8ECF-BD724D87DB1C}" srcOrd="7" destOrd="0" presId="urn:microsoft.com/office/officeart/2005/8/layout/list1"/>
    <dgm:cxn modelId="{959D67C7-544E-4728-9957-4CD92DEDBCFD}" type="presParOf" srcId="{6D9121F9-2ED3-4F99-B910-A0F7E1E6CA8D}" destId="{9B75C7D9-E22B-4172-8148-427BE7B73D1F}" srcOrd="8" destOrd="0" presId="urn:microsoft.com/office/officeart/2005/8/layout/list1"/>
    <dgm:cxn modelId="{00C7A3CA-6031-4E5E-9B0C-923F67C4C522}" type="presParOf" srcId="{9B75C7D9-E22B-4172-8148-427BE7B73D1F}" destId="{957F35F3-DC85-46A6-8FB2-0CB1DB0C849D}" srcOrd="0" destOrd="0" presId="urn:microsoft.com/office/officeart/2005/8/layout/list1"/>
    <dgm:cxn modelId="{45FC677A-276C-4FD7-9D5C-5C6807B66259}" type="presParOf" srcId="{9B75C7D9-E22B-4172-8148-427BE7B73D1F}" destId="{CACDFCB1-305A-4C38-ABA0-67C459CCA82C}" srcOrd="1" destOrd="0" presId="urn:microsoft.com/office/officeart/2005/8/layout/list1"/>
    <dgm:cxn modelId="{F4DC7DEE-5D32-4761-B0BE-BD1C2CE993FB}" type="presParOf" srcId="{6D9121F9-2ED3-4F99-B910-A0F7E1E6CA8D}" destId="{547BB8C8-446A-4AD6-92CA-53A790118D8C}" srcOrd="9" destOrd="0" presId="urn:microsoft.com/office/officeart/2005/8/layout/list1"/>
    <dgm:cxn modelId="{1BCADC4F-FC18-438C-841A-B6C51D699020}" type="presParOf" srcId="{6D9121F9-2ED3-4F99-B910-A0F7E1E6CA8D}" destId="{E952D3B0-C818-4B4F-864F-92060598AEF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EAAE9D-4DE7-4AB4-84D4-4C374343AE1F}">
      <dsp:nvSpPr>
        <dsp:cNvPr id="0" name=""/>
        <dsp:cNvSpPr/>
      </dsp:nvSpPr>
      <dsp:spPr>
        <a:xfrm>
          <a:off x="0" y="2051793"/>
          <a:ext cx="8128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11A524-BE71-42D7-8ECD-01C1316FDF9E}">
      <dsp:nvSpPr>
        <dsp:cNvPr id="0" name=""/>
        <dsp:cNvSpPr/>
      </dsp:nvSpPr>
      <dsp:spPr>
        <a:xfrm>
          <a:off x="384755" y="1849091"/>
          <a:ext cx="56896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Primera dimensión: CONCEPTUAL:  Independencia Judicial, principios, reglas y buenas prácticas</a:t>
          </a:r>
          <a:endParaRPr lang="es-ES" sz="1300" kern="1200" dirty="0"/>
        </a:p>
      </dsp:txBody>
      <dsp:txXfrm>
        <a:off x="403489" y="1867825"/>
        <a:ext cx="5652132" cy="346292"/>
      </dsp:txXfrm>
    </dsp:sp>
    <dsp:sp modelId="{5EA53245-58EC-4CBC-94B5-EEE1E4628FDC}">
      <dsp:nvSpPr>
        <dsp:cNvPr id="0" name=""/>
        <dsp:cNvSpPr/>
      </dsp:nvSpPr>
      <dsp:spPr>
        <a:xfrm>
          <a:off x="0" y="2641473"/>
          <a:ext cx="8128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E0DEC9-705C-4B39-B26B-6F0B4C627C6D}">
      <dsp:nvSpPr>
        <dsp:cNvPr id="0" name=""/>
        <dsp:cNvSpPr/>
      </dsp:nvSpPr>
      <dsp:spPr>
        <a:xfrm>
          <a:off x="406400" y="2449593"/>
          <a:ext cx="56896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Segunda dimensión: ORGANIZATIVA: autonomía e independencia presupuestarias del Poder Judicial y de los Consejos de la Judicatura</a:t>
          </a:r>
          <a:endParaRPr lang="es-ES" sz="1300" kern="1200" dirty="0"/>
        </a:p>
      </dsp:txBody>
      <dsp:txXfrm>
        <a:off x="425134" y="2468327"/>
        <a:ext cx="5652132" cy="346292"/>
      </dsp:txXfrm>
    </dsp:sp>
    <dsp:sp modelId="{E952D3B0-C818-4B4F-864F-92060598AEFA}">
      <dsp:nvSpPr>
        <dsp:cNvPr id="0" name=""/>
        <dsp:cNvSpPr/>
      </dsp:nvSpPr>
      <dsp:spPr>
        <a:xfrm>
          <a:off x="0" y="3231153"/>
          <a:ext cx="8128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CDFCB1-305A-4C38-ABA0-67C459CCA82C}">
      <dsp:nvSpPr>
        <dsp:cNvPr id="0" name=""/>
        <dsp:cNvSpPr/>
      </dsp:nvSpPr>
      <dsp:spPr>
        <a:xfrm>
          <a:off x="406400" y="3039273"/>
          <a:ext cx="56896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Tercera dimensión: INDIVIDUAL: protección social del juez/a</a:t>
          </a:r>
          <a:endParaRPr lang="es-ES" sz="1300" kern="1200" dirty="0"/>
        </a:p>
      </dsp:txBody>
      <dsp:txXfrm>
        <a:off x="425134" y="3058007"/>
        <a:ext cx="5652132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150772"/>
            <a:ext cx="8596668" cy="1571222"/>
          </a:xfrm>
        </p:spPr>
        <p:txBody>
          <a:bodyPr>
            <a:normAutofit fontScale="90000"/>
          </a:bodyPr>
          <a:lstStyle/>
          <a:p>
            <a:pPr algn="just"/>
            <a:r>
              <a:rPr lang="es-MX" i="1" u="sng" dirty="0" smtClean="0">
                <a:solidFill>
                  <a:schemeClr val="tx1"/>
                </a:solidFill>
              </a:rPr>
              <a:t>Segundo Grupo</a:t>
            </a:r>
            <a:r>
              <a:rPr lang="es-MX" sz="4600" dirty="0" smtClean="0">
                <a:solidFill>
                  <a:schemeClr val="tx1"/>
                </a:solidFill>
              </a:rPr>
              <a:t>  </a:t>
            </a:r>
            <a:r>
              <a:rPr lang="es-MX" sz="4600" b="1" dirty="0" smtClean="0">
                <a:solidFill>
                  <a:schemeClr val="tx1"/>
                </a:solidFill>
              </a:rPr>
              <a:t>Independencia </a:t>
            </a:r>
            <a:r>
              <a:rPr lang="es-MX" sz="4600" b="1" dirty="0">
                <a:solidFill>
                  <a:schemeClr val="tx1"/>
                </a:solidFill>
              </a:rPr>
              <a:t>Judicial </a:t>
            </a:r>
            <a:r>
              <a:rPr lang="es-MX" sz="4600" b="1" dirty="0" smtClean="0">
                <a:solidFill>
                  <a:schemeClr val="tx1"/>
                </a:solidFill>
              </a:rPr>
              <a:t>y mecanismos </a:t>
            </a:r>
            <a:r>
              <a:rPr lang="es-MX" sz="4600" b="1" dirty="0">
                <a:solidFill>
                  <a:schemeClr val="tx1"/>
                </a:solidFill>
              </a:rPr>
              <a:t>de protección</a:t>
            </a:r>
            <a:endParaRPr lang="es-MX" sz="4600" b="1" dirty="0"/>
          </a:p>
        </p:txBody>
      </p:sp>
    </p:spTree>
    <p:extLst>
      <p:ext uri="{BB962C8B-B14F-4D97-AF65-F5344CB8AC3E}">
        <p14:creationId xmlns:p14="http://schemas.microsoft.com/office/powerpoint/2010/main" val="138973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1800" dirty="0" smtClean="0">
                <a:solidFill>
                  <a:srgbClr val="002060"/>
                </a:solidFill>
              </a:rPr>
              <a:t>Países: 	</a:t>
            </a:r>
            <a:br>
              <a:rPr lang="es-ES" sz="1800" dirty="0" smtClean="0">
                <a:solidFill>
                  <a:srgbClr val="002060"/>
                </a:solidFill>
              </a:rPr>
            </a:br>
            <a:r>
              <a:rPr lang="es-ES" sz="4400" b="1" dirty="0" smtClean="0">
                <a:solidFill>
                  <a:schemeClr val="tx2"/>
                </a:solidFill>
              </a:rPr>
              <a:t>Paraguay, Guatemala  y </a:t>
            </a:r>
            <a:r>
              <a:rPr lang="es-ES" sz="4400" b="1" dirty="0" smtClean="0">
                <a:solidFill>
                  <a:schemeClr val="tx2"/>
                </a:solidFill>
              </a:rPr>
              <a:t>España</a:t>
            </a:r>
            <a:br>
              <a:rPr lang="es-ES" sz="4400" b="1" dirty="0" smtClean="0">
                <a:solidFill>
                  <a:schemeClr val="tx2"/>
                </a:solidFill>
              </a:rPr>
            </a:br>
            <a:r>
              <a:rPr lang="es-ES" sz="2200" b="1" dirty="0" smtClean="0">
                <a:solidFill>
                  <a:schemeClr val="tx2"/>
                </a:solidFill>
              </a:rPr>
              <a:t/>
            </a:r>
            <a:br>
              <a:rPr lang="es-ES" sz="2200" b="1" dirty="0" smtClean="0">
                <a:solidFill>
                  <a:schemeClr val="tx2"/>
                </a:solidFill>
              </a:rPr>
            </a:br>
            <a:r>
              <a:rPr lang="es-ES" sz="2200" b="1" dirty="0" smtClean="0">
                <a:solidFill>
                  <a:schemeClr val="tx2"/>
                </a:solidFill>
              </a:rPr>
              <a:t>- Se unen a la propuesta Ecuador, El Salvador  y Honduras</a:t>
            </a:r>
            <a:r>
              <a:rPr lang="es-ES" sz="2200" b="1" dirty="0" smtClean="0">
                <a:solidFill>
                  <a:schemeClr val="tx2"/>
                </a:solidFill>
              </a:rPr>
              <a:t> </a:t>
            </a:r>
            <a:r>
              <a:rPr lang="es-ES" sz="2200" b="1" dirty="0" smtClean="0">
                <a:solidFill>
                  <a:schemeClr val="tx2"/>
                </a:solidFill>
              </a:rPr>
              <a:t/>
            </a:r>
            <a:br>
              <a:rPr lang="es-ES" sz="2200" b="1" dirty="0" smtClean="0">
                <a:solidFill>
                  <a:schemeClr val="tx2"/>
                </a:solidFill>
              </a:rPr>
            </a:br>
            <a:endParaRPr lang="es-ES" sz="22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b="1" dirty="0" smtClean="0"/>
              <a:t>Objetivo:</a:t>
            </a:r>
            <a:r>
              <a:rPr lang="es-ES" dirty="0" smtClean="0"/>
              <a:t> unificar 3 proyectos a fin de unificar los retos de los  poderes judiciales referidos a la independencia judicial sobre tres líneas:</a:t>
            </a:r>
          </a:p>
          <a:p>
            <a:pPr lvl="1"/>
            <a:r>
              <a:rPr lang="es-ES" dirty="0" smtClean="0"/>
              <a:t>Asignación de un presupuesto como medio para lograr el fortalecimiento de la independencia judicial en Iberoamérica (Guatemala);</a:t>
            </a:r>
          </a:p>
          <a:p>
            <a:pPr lvl="1"/>
            <a:r>
              <a:rPr lang="es-ES" dirty="0" smtClean="0"/>
              <a:t>Principios, reglas y buenas prácticas  sobre la independencia del poder judicial, la independencia presupuestaria y la carrera judicial (Paraguay);</a:t>
            </a:r>
          </a:p>
          <a:p>
            <a:pPr lvl="1"/>
            <a:r>
              <a:rPr lang="es-ES" dirty="0" smtClean="0"/>
              <a:t>Protección social de la carrera judicial (España)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90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chemeClr val="tx1"/>
                </a:solidFill>
              </a:rPr>
              <a:t>Independencia Judicial y mecanismos de protección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334" y="3024554"/>
            <a:ext cx="8596668" cy="3016808"/>
          </a:xfrm>
        </p:spPr>
        <p:txBody>
          <a:bodyPr/>
          <a:lstStyle/>
          <a:p>
            <a:endParaRPr lang="es-ES" dirty="0" smtClean="0"/>
          </a:p>
          <a:p>
            <a:pPr lvl="1"/>
            <a:endParaRPr lang="es-E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836709722"/>
              </p:ext>
            </p:extLst>
          </p:nvPr>
        </p:nvGraphicFramePr>
        <p:xfrm>
          <a:off x="684748" y="122826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547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 general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PY" b="1" dirty="0" smtClean="0"/>
              <a:t>(1) Contribuir </a:t>
            </a:r>
            <a:r>
              <a:rPr lang="es-PY" b="1" dirty="0"/>
              <a:t>al fortalecimiento de la independencia de los Poderes Judiciales</a:t>
            </a:r>
            <a:r>
              <a:rPr lang="es-PY" dirty="0"/>
              <a:t> Iberoamericanos, a través de la </a:t>
            </a:r>
            <a:r>
              <a:rPr lang="es-PY" b="1" dirty="0"/>
              <a:t>formulación de un documento </a:t>
            </a:r>
            <a:r>
              <a:rPr lang="es-PY" b="1" dirty="0" smtClean="0"/>
              <a:t>interactivo y dinámico </a:t>
            </a:r>
            <a:r>
              <a:rPr lang="es-PY" dirty="0" smtClean="0"/>
              <a:t>que contenga:</a:t>
            </a:r>
          </a:p>
          <a:p>
            <a:pPr lvl="1" algn="just"/>
            <a:r>
              <a:rPr lang="es-PY" dirty="0" smtClean="0"/>
              <a:t> </a:t>
            </a:r>
            <a:r>
              <a:rPr lang="es-PY" dirty="0"/>
              <a:t>en su primera parte, una declaración de principios y pautas generales, tomadas a partir de los trabajos elaborados por la Cumbre con anterioridad y actualizados de acuerdo con los nuevos paradigmas que la actualidad plantea al Poder Judicial, </a:t>
            </a:r>
            <a:endParaRPr lang="es-PY" dirty="0" smtClean="0"/>
          </a:p>
          <a:p>
            <a:pPr lvl="1" algn="just"/>
            <a:r>
              <a:rPr lang="es-PY" dirty="0" smtClean="0"/>
              <a:t>en </a:t>
            </a:r>
            <a:r>
              <a:rPr lang="es-PY" dirty="0"/>
              <a:t>materia de Independencia y Eficiencia Presupuestaria, </a:t>
            </a:r>
            <a:endParaRPr lang="es-PY" dirty="0" smtClean="0"/>
          </a:p>
          <a:p>
            <a:pPr lvl="1" algn="just"/>
            <a:r>
              <a:rPr lang="es-PY" dirty="0" smtClean="0"/>
              <a:t>en materia de Protección </a:t>
            </a:r>
            <a:r>
              <a:rPr lang="es-PY" dirty="0"/>
              <a:t>Social del Juez/</a:t>
            </a:r>
            <a:r>
              <a:rPr lang="es-PY" dirty="0" err="1"/>
              <a:t>za</a:t>
            </a:r>
            <a:r>
              <a:rPr lang="es-PY" dirty="0"/>
              <a:t> del Siglo </a:t>
            </a:r>
            <a:r>
              <a:rPr lang="es-PY" dirty="0" smtClean="0"/>
              <a:t>XXI.</a:t>
            </a:r>
          </a:p>
          <a:p>
            <a:pPr marL="57150" indent="0" algn="just">
              <a:buNone/>
            </a:pPr>
            <a:endParaRPr lang="es-PY" dirty="0" smtClean="0"/>
          </a:p>
          <a:p>
            <a:pPr marL="57150" indent="0" algn="just">
              <a:buNone/>
            </a:pPr>
            <a:r>
              <a:rPr lang="es-PY" b="1" dirty="0" smtClean="0"/>
              <a:t>(2) Formular </a:t>
            </a:r>
            <a:r>
              <a:rPr lang="es-PY" b="1" dirty="0"/>
              <a:t>una guía de “buenas prácticas” de los países integrantes del foro en materia de Independencia Judicial,</a:t>
            </a:r>
            <a:r>
              <a:rPr lang="es-PY" dirty="0"/>
              <a:t> que refleje las experiencias de la región y los antecedentes generados en la Cumbre en tal sentido, y que permita reconocer las medidas y acciones que sean efectivas para la consecución efectiva de la independencia judicial, de conformidad con principios y reglas básicas elaborados con anterioridad por la Cumbre, cuya observancia sea recomendable a los efectos de asegurar y fortalecer la independencia del Poder Judicial, así como la independencia y eficiencia presupuestaria, la instauración y mejoramiento de la carrera judicial y la protección social del Juez/a Iberoamericano.</a:t>
            </a:r>
            <a:endParaRPr lang="es-ES" dirty="0"/>
          </a:p>
          <a:p>
            <a:pPr marL="57150" indent="0" algn="just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28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3999" y="288504"/>
            <a:ext cx="8596668" cy="64802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2000" b="1" dirty="0" smtClean="0">
                <a:solidFill>
                  <a:schemeClr val="tx1"/>
                </a:solidFill>
              </a:rPr>
              <a:t>LA ASIGNACIÓN </a:t>
            </a:r>
            <a:r>
              <a:rPr lang="es-MX" sz="2600" b="1" u="sng" dirty="0" smtClean="0">
                <a:solidFill>
                  <a:schemeClr val="tx1"/>
                </a:solidFill>
              </a:rPr>
              <a:t>PRESUPUESTARIA</a:t>
            </a:r>
            <a:r>
              <a:rPr lang="es-MX" sz="2000" b="1" u="sng" dirty="0" smtClean="0">
                <a:solidFill>
                  <a:schemeClr val="tx1"/>
                </a:solidFill>
              </a:rPr>
              <a:t> </a:t>
            </a:r>
            <a:r>
              <a:rPr lang="es-MX" sz="2000" b="1" dirty="0" smtClean="0">
                <a:solidFill>
                  <a:schemeClr val="tx1"/>
                </a:solidFill>
              </a:rPr>
              <a:t>SUFICIENTE AL PODER JUDICIAL Y DEL CONSEJO DE LA CARRERA JUDICIAL COMO </a:t>
            </a:r>
            <a:r>
              <a:rPr lang="es-MX" sz="2000" b="1" u="sng" dirty="0" smtClean="0">
                <a:solidFill>
                  <a:schemeClr val="tx1"/>
                </a:solidFill>
              </a:rPr>
              <a:t>MECANISMO DE GARANTÍA DE LA INDEPENDENCIA JUDICIAL </a:t>
            </a:r>
            <a:r>
              <a:rPr lang="es-MX" sz="2000" b="1" dirty="0" smtClean="0">
                <a:solidFill>
                  <a:schemeClr val="tx1"/>
                </a:solidFill>
              </a:rPr>
              <a:t> :</a:t>
            </a:r>
          </a:p>
          <a:p>
            <a:pPr algn="just"/>
            <a:endParaRPr lang="es-MX" sz="2000" b="1" dirty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Objetivos Generales</a:t>
            </a:r>
            <a:r>
              <a:rPr lang="es-MX" b="1" dirty="0">
                <a:solidFill>
                  <a:schemeClr val="tx1"/>
                </a:solidFill>
              </a:rPr>
              <a:t>:   </a:t>
            </a: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MX" dirty="0">
                <a:solidFill>
                  <a:schemeClr val="tx1"/>
                </a:solidFill>
              </a:rPr>
              <a:t>*Promover la fijación de un presupuesto técnico y objetivo para los Poderes Judiciales Iberoamericanos, que le permitan cumplir con sus funciones.    </a:t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MX" dirty="0">
                <a:solidFill>
                  <a:schemeClr val="tx1"/>
                </a:solidFill>
              </a:rPr>
              <a:t>*Fortalecer la asignación económica de los Poderes Judiciales para garantizar su efectiva independencia y autonomía frente a los demás poderes estatales.</a:t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MX" dirty="0">
                <a:solidFill>
                  <a:schemeClr val="tx1"/>
                </a:solidFill>
              </a:rPr>
              <a:t>*Establecer un mecanismo técnico que a través de indicadores y variables concretas, permitan ser del conocimiento del legislativo y ejecutivo, las necesidades y planes que deben desarrollar el Poder Judicial, para garantizar el presupuesto que solicitan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  <a:r>
              <a:rPr lang="es-MX" dirty="0"/>
              <a:t> </a:t>
            </a:r>
            <a:endParaRPr lang="es-MX" dirty="0" smtClean="0"/>
          </a:p>
          <a:p>
            <a:endParaRPr lang="es-MX" dirty="0"/>
          </a:p>
          <a:p>
            <a:r>
              <a:rPr lang="es-MX" b="1" dirty="0" smtClean="0"/>
              <a:t>Objetivos </a:t>
            </a:r>
            <a:r>
              <a:rPr lang="es-MX" b="1" dirty="0"/>
              <a:t>Específicos:</a:t>
            </a:r>
          </a:p>
          <a:p>
            <a:pPr lvl="1"/>
            <a:r>
              <a:rPr lang="es-MX" dirty="0"/>
              <a:t>Canal de Comunicación entre los Poderes Judiciales y el Organismo Legislativo y Ejecutivo</a:t>
            </a:r>
          </a:p>
          <a:p>
            <a:pPr lvl="1"/>
            <a:r>
              <a:rPr lang="es-MX" dirty="0"/>
              <a:t>Catálogo de  Principios y Recomendaciones de estándares mínimos de protección de los miembros de la Carrera Judicial.</a:t>
            </a:r>
          </a:p>
          <a:p>
            <a:pPr lvl="1"/>
            <a:endParaRPr lang="es-MX" dirty="0"/>
          </a:p>
          <a:p>
            <a:pPr marL="457200" lvl="1" indent="0">
              <a:buNone/>
            </a:pP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14192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 Otro mecanismo de protección de la independencia judicial: la protección social </a:t>
            </a:r>
            <a:r>
              <a:rPr lang="es-MX" dirty="0" smtClean="0"/>
              <a:t>de la </a:t>
            </a:r>
            <a:r>
              <a:rPr lang="es-MX" dirty="0" smtClean="0"/>
              <a:t>carrera </a:t>
            </a:r>
            <a:r>
              <a:rPr lang="es-MX" dirty="0" smtClean="0"/>
              <a:t>judicial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613344"/>
            <a:ext cx="8596668" cy="3428018"/>
          </a:xfrm>
        </p:spPr>
        <p:txBody>
          <a:bodyPr>
            <a:normAutofit fontScale="70000" lnSpcReduction="20000"/>
          </a:bodyPr>
          <a:lstStyle/>
          <a:p>
            <a:pPr algn="just"/>
            <a:endParaRPr lang="es-CL" dirty="0" smtClean="0"/>
          </a:p>
          <a:p>
            <a:pPr algn="just"/>
            <a:r>
              <a:rPr lang="es-CL" b="1" dirty="0" smtClean="0"/>
              <a:t>Planteamiento.-  </a:t>
            </a:r>
            <a:r>
              <a:rPr lang="es-CL" dirty="0" smtClean="0"/>
              <a:t>En </a:t>
            </a:r>
            <a:r>
              <a:rPr lang="es-CL" dirty="0"/>
              <a:t>un Estado de Derecho, la protección social de la carrera judicial es un elemento central para la preservación de la independencia judicial. Los jueces/zas tiene el deber de reclamar de los poderes públicos unas condiciones objetivas de trabajo adecuadas para el ejercicio independiente y eficaz de sus funciones y el consiguiente suministro de bienes personales y materiales, así como el deber de demandar aquellas mejoras que se plasmen en su estatuto que redunden en  beneficio de la  independencia judicial  como garantía de todas las </a:t>
            </a:r>
            <a:r>
              <a:rPr lang="es-CL" dirty="0" smtClean="0"/>
              <a:t>personas</a:t>
            </a:r>
          </a:p>
          <a:p>
            <a:pPr algn="just"/>
            <a:r>
              <a:rPr lang="es-CL" dirty="0" smtClean="0"/>
              <a:t>En </a:t>
            </a:r>
            <a:r>
              <a:rPr lang="es-CL" dirty="0"/>
              <a:t>el seno de la CJI hay dos documentos referentes en esta materia: 1. El Estatuto del Juez Iberoamericano. 2. El Código Iberoamericano de Ética </a:t>
            </a:r>
            <a:r>
              <a:rPr lang="es-CL" dirty="0" smtClean="0"/>
              <a:t>Judicial.</a:t>
            </a:r>
            <a:r>
              <a:rPr lang="es-ES" dirty="0"/>
              <a:t> </a:t>
            </a:r>
            <a:r>
              <a:rPr lang="es-CL" dirty="0" smtClean="0"/>
              <a:t>En </a:t>
            </a:r>
            <a:r>
              <a:rPr lang="es-CL" dirty="0"/>
              <a:t>el primero de ellos se establecen principios programáticos básicos sobre la retribución (Artículo 32), la Seguridad social (art. 33), los Recursos humanos, medios materiales y apoyos técnicos (art. 34) y la Seguridad personal y familiar (art. 35</a:t>
            </a:r>
            <a:r>
              <a:rPr lang="es-CL" dirty="0" smtClean="0"/>
              <a:t>).</a:t>
            </a:r>
            <a:endParaRPr lang="es-ES" dirty="0"/>
          </a:p>
          <a:p>
            <a:pPr algn="just"/>
            <a:r>
              <a:rPr lang="es-CL" dirty="0" smtClean="0"/>
              <a:t>Transcurrido </a:t>
            </a:r>
            <a:r>
              <a:rPr lang="es-CL" dirty="0"/>
              <a:t>un largo periodo de tiempo desde la aprobación del Estatuto del Juez Iberoamericano (año 2001), los principios programáticos en materia de protección social del juez/a aconsejan un desarrollo en un nuevo contexto. </a:t>
            </a:r>
            <a:r>
              <a:rPr lang="es-ES_tradnl" dirty="0"/>
              <a:t>Diversos factores internos y externos aconsejan  un profundo  replanteamiento  y ordenación de la materia a fin de ubicarla como un  elemento esencial entre todos aquellos que configuran el escenario general del estatuto de carrera judicial,  a fin de elaborar un código que contemple los principios generales o estándares de protección social del juez/a del siglo XXI.</a:t>
            </a:r>
            <a:endParaRPr lang="es-ES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45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protección social como mecanismo de protección de la independencia judicial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3566" y="1949574"/>
            <a:ext cx="8596668" cy="388077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MX" sz="6400" b="1" dirty="0"/>
              <a:t>La importancia de la protección social de la Carrera Judicial está fuera de toda duda.  La retribución, la Seguridad Social, y también la materia de prevención de riesgos, inciden de manera muy directa las condiciones ambientales y físicas en las que se desarrolla la actividad profesional, por lo que también es importante que los Poderes Públicos (incluido el Poder Judicial) tengan en cuenta esta realidad a la hora de planificar y ejecutar sus actuaciones de dotación de medios materiales al servicio de la Administración de </a:t>
            </a:r>
            <a:r>
              <a:rPr lang="es-MX" sz="6400" b="1" dirty="0" smtClean="0"/>
              <a:t>Justicia</a:t>
            </a:r>
          </a:p>
          <a:p>
            <a:pPr algn="just"/>
            <a:r>
              <a:rPr lang="es-MX" sz="5600" dirty="0"/>
              <a:t>La necesidad de garantizar a todos los miembros de la Carrera Judicial el ejercicio de sus funciones en adecuadas condiciones de salud profesional no sólo afecta a la Carrera Judicial y a su independencia judicial, sino que garantiza también un mejor servicio y una justicia de calidad para el ciudadano. </a:t>
            </a:r>
          </a:p>
          <a:p>
            <a:r>
              <a:rPr lang="es-MX" sz="4200" dirty="0" smtClean="0"/>
              <a:t> El documento contendrá</a:t>
            </a:r>
            <a:r>
              <a:rPr lang="en-US" sz="4200" dirty="0" smtClean="0"/>
              <a:t>:</a:t>
            </a:r>
            <a:endParaRPr lang="es-ES" sz="4200" dirty="0"/>
          </a:p>
          <a:p>
            <a:pPr marL="0" indent="0">
              <a:buNone/>
            </a:pPr>
            <a:r>
              <a:rPr lang="en-US" sz="4200" b="1" dirty="0"/>
              <a:t> </a:t>
            </a:r>
            <a:r>
              <a:rPr lang="es-ES" sz="4200" dirty="0"/>
              <a:t>	</a:t>
            </a:r>
            <a:r>
              <a:rPr lang="es-ES" sz="4200" i="1" dirty="0" smtClean="0"/>
              <a:t>Áreas </a:t>
            </a:r>
            <a:r>
              <a:rPr lang="es-ES" sz="4200" i="1" dirty="0"/>
              <a:t>temáticas</a:t>
            </a:r>
            <a:r>
              <a:rPr lang="es-ES" sz="4200" dirty="0"/>
              <a:t>: </a:t>
            </a:r>
          </a:p>
          <a:p>
            <a:pPr marL="0" indent="0">
              <a:buNone/>
            </a:pPr>
            <a:r>
              <a:rPr lang="en-US" sz="4200" dirty="0" smtClean="0"/>
              <a:t>	1</a:t>
            </a:r>
            <a:r>
              <a:rPr lang="en-US" sz="4200" dirty="0"/>
              <a:t>.- </a:t>
            </a:r>
            <a:r>
              <a:rPr lang="en-US" sz="4200" dirty="0" err="1"/>
              <a:t>Fundamentos</a:t>
            </a:r>
            <a:r>
              <a:rPr lang="en-US" sz="4200" dirty="0"/>
              <a:t> de la </a:t>
            </a:r>
            <a:r>
              <a:rPr lang="en-US" sz="4200" dirty="0" err="1"/>
              <a:t>protección</a:t>
            </a:r>
            <a:r>
              <a:rPr lang="en-US" sz="4200" dirty="0"/>
              <a:t> social </a:t>
            </a:r>
            <a:r>
              <a:rPr lang="en-US" sz="4200" dirty="0" err="1"/>
              <a:t>en</a:t>
            </a:r>
            <a:r>
              <a:rPr lang="en-US" sz="4200" dirty="0"/>
              <a:t> la Carrera Judicial, </a:t>
            </a:r>
            <a:r>
              <a:rPr lang="en-US" sz="4200" dirty="0" err="1"/>
              <a:t>incluyendo</a:t>
            </a:r>
            <a:r>
              <a:rPr lang="en-US" sz="4200" dirty="0"/>
              <a:t> la </a:t>
            </a:r>
            <a:r>
              <a:rPr lang="en-US" sz="4200" dirty="0" err="1"/>
              <a:t>independencia</a:t>
            </a:r>
            <a:r>
              <a:rPr lang="en-US" sz="4200" dirty="0"/>
              <a:t> judicial; </a:t>
            </a:r>
            <a:endParaRPr lang="es-ES" sz="4200" dirty="0"/>
          </a:p>
          <a:p>
            <a:pPr marL="0" indent="0">
              <a:buNone/>
            </a:pPr>
            <a:r>
              <a:rPr lang="es-ES" sz="4200" dirty="0"/>
              <a:t>	</a:t>
            </a:r>
            <a:r>
              <a:rPr lang="en-US" sz="4200" dirty="0" smtClean="0"/>
              <a:t>2</a:t>
            </a:r>
            <a:r>
              <a:rPr lang="en-US" sz="4200" dirty="0"/>
              <a:t>.- Derechos de </a:t>
            </a:r>
            <a:r>
              <a:rPr lang="en-US" sz="4200" dirty="0" err="1"/>
              <a:t>descanso</a:t>
            </a:r>
            <a:r>
              <a:rPr lang="en-US" sz="4200" dirty="0"/>
              <a:t> y </a:t>
            </a:r>
            <a:r>
              <a:rPr lang="en-US" sz="4200" dirty="0" err="1"/>
              <a:t>conciliación</a:t>
            </a:r>
            <a:r>
              <a:rPr lang="en-US" sz="4200" dirty="0"/>
              <a:t>; </a:t>
            </a:r>
            <a:endParaRPr lang="es-ES" sz="4200" dirty="0"/>
          </a:p>
          <a:p>
            <a:pPr marL="0" indent="0">
              <a:buNone/>
            </a:pPr>
            <a:r>
              <a:rPr lang="es-ES" sz="4200" dirty="0"/>
              <a:t>	</a:t>
            </a:r>
            <a:r>
              <a:rPr lang="en-US" sz="4200" dirty="0" smtClean="0"/>
              <a:t>3</a:t>
            </a:r>
            <a:r>
              <a:rPr lang="en-US" sz="4200" dirty="0"/>
              <a:t>.- Sistema de </a:t>
            </a:r>
            <a:r>
              <a:rPr lang="en-US" sz="4200" dirty="0" err="1"/>
              <a:t>seguridad</a:t>
            </a:r>
            <a:r>
              <a:rPr lang="en-US" sz="4200" dirty="0"/>
              <a:t> social de </a:t>
            </a:r>
            <a:r>
              <a:rPr lang="en-US" sz="4200" dirty="0" err="1"/>
              <a:t>los</a:t>
            </a:r>
            <a:r>
              <a:rPr lang="en-US" sz="4200" dirty="0"/>
              <a:t> </a:t>
            </a:r>
            <a:r>
              <a:rPr lang="en-US" sz="4200" dirty="0" err="1"/>
              <a:t>miembros</a:t>
            </a:r>
            <a:r>
              <a:rPr lang="en-US" sz="4200" dirty="0"/>
              <a:t> de la Carrera Judicial; </a:t>
            </a:r>
            <a:endParaRPr lang="es-ES" sz="4200" dirty="0"/>
          </a:p>
          <a:p>
            <a:pPr marL="0" indent="0">
              <a:buNone/>
            </a:pPr>
            <a:r>
              <a:rPr lang="es-ES" sz="4200" dirty="0"/>
              <a:t>	</a:t>
            </a:r>
            <a:r>
              <a:rPr lang="en-US" sz="4200" dirty="0" smtClean="0"/>
              <a:t>4</a:t>
            </a:r>
            <a:r>
              <a:rPr lang="en-US" sz="4200" dirty="0"/>
              <a:t>.-. Sistema de </a:t>
            </a:r>
            <a:r>
              <a:rPr lang="en-US" sz="4200" dirty="0" err="1"/>
              <a:t>prevención</a:t>
            </a:r>
            <a:r>
              <a:rPr lang="en-US" sz="4200" dirty="0"/>
              <a:t> de </a:t>
            </a:r>
            <a:r>
              <a:rPr lang="en-US" sz="4200" dirty="0" err="1" smtClean="0"/>
              <a:t>riesgos</a:t>
            </a:r>
            <a:r>
              <a:rPr lang="en-US" sz="4200" dirty="0" smtClean="0"/>
              <a:t>.</a:t>
            </a:r>
            <a:endParaRPr lang="es-ES" sz="4200" dirty="0"/>
          </a:p>
          <a:p>
            <a:pPr marL="0" indent="0">
              <a:buNone/>
            </a:pPr>
            <a:r>
              <a:rPr lang="es-ES" sz="4200" dirty="0"/>
              <a:t>	</a:t>
            </a:r>
            <a:r>
              <a:rPr lang="en-US" sz="4200" dirty="0" smtClean="0"/>
              <a:t>5</a:t>
            </a:r>
            <a:r>
              <a:rPr lang="en-US" sz="4200" dirty="0"/>
              <a:t>.- </a:t>
            </a:r>
            <a:r>
              <a:rPr lang="en-US" sz="4200" dirty="0" err="1"/>
              <a:t>Estabilidad</a:t>
            </a:r>
            <a:endParaRPr lang="es-ES" sz="4200" dirty="0"/>
          </a:p>
          <a:p>
            <a:pPr marL="0" indent="0">
              <a:buNone/>
            </a:pPr>
            <a:r>
              <a:rPr lang="en-US" sz="4200" dirty="0"/>
              <a:t>	</a:t>
            </a:r>
            <a:r>
              <a:rPr lang="en-US" sz="4200" dirty="0" smtClean="0"/>
              <a:t>6</a:t>
            </a:r>
            <a:r>
              <a:rPr lang="en-US" sz="4200" dirty="0"/>
              <a:t>.- </a:t>
            </a:r>
            <a:r>
              <a:rPr lang="en-US" sz="4200" dirty="0" err="1"/>
              <a:t>Retribución</a:t>
            </a:r>
            <a:endParaRPr lang="es-ES" sz="4200" dirty="0"/>
          </a:p>
          <a:p>
            <a:pPr marL="0" indent="0">
              <a:buNone/>
            </a:pPr>
            <a:r>
              <a:rPr lang="en-US" sz="4200" dirty="0" smtClean="0"/>
              <a:t>	7</a:t>
            </a:r>
            <a:r>
              <a:rPr lang="en-US" sz="4200" dirty="0"/>
              <a:t>.- </a:t>
            </a:r>
            <a:r>
              <a:rPr lang="en-US" sz="4200" dirty="0" err="1"/>
              <a:t>Tutela</a:t>
            </a:r>
            <a:r>
              <a:rPr lang="en-US" sz="4200" dirty="0"/>
              <a:t> de </a:t>
            </a:r>
            <a:r>
              <a:rPr lang="en-US" sz="4200" dirty="0" err="1"/>
              <a:t>estas</a:t>
            </a:r>
            <a:r>
              <a:rPr lang="en-US" sz="4200" dirty="0"/>
              <a:t> </a:t>
            </a:r>
            <a:r>
              <a:rPr lang="en-US" sz="4200" dirty="0" err="1"/>
              <a:t>condiciones</a:t>
            </a:r>
            <a:r>
              <a:rPr lang="en-US" sz="4200" dirty="0"/>
              <a:t> </a:t>
            </a:r>
            <a:endParaRPr lang="es-ES" sz="4200" dirty="0"/>
          </a:p>
          <a:p>
            <a:pPr marL="0" lvl="0" indent="0">
              <a:buNone/>
            </a:pPr>
            <a:r>
              <a:rPr lang="es-ES" sz="4200" dirty="0"/>
              <a:t>	</a:t>
            </a:r>
            <a:r>
              <a:rPr lang="es-ES" sz="4200" i="1" dirty="0" smtClean="0"/>
              <a:t>Con </a:t>
            </a:r>
            <a:r>
              <a:rPr lang="es-ES" sz="4200" i="1" dirty="0"/>
              <a:t>ejes transversales</a:t>
            </a:r>
            <a:r>
              <a:rPr lang="es-ES" sz="4200" dirty="0"/>
              <a:t>: </a:t>
            </a:r>
            <a:r>
              <a:rPr lang="es-ES" sz="4200" dirty="0" smtClean="0"/>
              <a:t>	1</a:t>
            </a:r>
            <a:r>
              <a:rPr lang="es-ES" sz="4200" dirty="0"/>
              <a:t>.- Perspectiva de género; </a:t>
            </a:r>
            <a:r>
              <a:rPr lang="es-ES" sz="4200" dirty="0" smtClean="0"/>
              <a:t> 2</a:t>
            </a:r>
            <a:r>
              <a:rPr lang="es-ES" sz="4200" dirty="0"/>
              <a:t>.- Situaciones de vulnerabilidad: gestión de edad, discapacidad y enfermedad</a:t>
            </a:r>
          </a:p>
        </p:txBody>
      </p:sp>
    </p:spTree>
    <p:extLst>
      <p:ext uri="{BB962C8B-B14F-4D97-AF65-F5344CB8AC3E}">
        <p14:creationId xmlns:p14="http://schemas.microsoft.com/office/powerpoint/2010/main" val="6312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 ESPERADOS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Y" dirty="0"/>
              <a:t>El principal producto esperado es el documento </a:t>
            </a:r>
            <a:r>
              <a:rPr lang="es-PY" dirty="0" err="1"/>
              <a:t>multipartito</a:t>
            </a:r>
            <a:r>
              <a:rPr lang="es-PY" dirty="0"/>
              <a:t> que contenga </a:t>
            </a:r>
            <a:r>
              <a:rPr lang="es-PY" dirty="0" smtClean="0"/>
              <a:t>el </a:t>
            </a:r>
            <a:r>
              <a:rPr lang="es-PY" sz="2800" b="1" dirty="0" smtClean="0"/>
              <a:t>libro blanco sobre</a:t>
            </a:r>
            <a:r>
              <a:rPr lang="es-PY" sz="2800" dirty="0" smtClean="0"/>
              <a:t> “</a:t>
            </a:r>
            <a:r>
              <a:rPr lang="es-PY" sz="2800" b="1" dirty="0" smtClean="0"/>
              <a:t>Independencia </a:t>
            </a:r>
            <a:r>
              <a:rPr lang="es-PY" sz="2800" b="1" dirty="0"/>
              <a:t>Judicial Iberoamericana </a:t>
            </a:r>
            <a:r>
              <a:rPr lang="es-PY" sz="2800" b="1" dirty="0" smtClean="0"/>
              <a:t>y mecanismos de protección.- </a:t>
            </a:r>
            <a:r>
              <a:rPr lang="es-PY" dirty="0" smtClean="0"/>
              <a:t>Principios</a:t>
            </a:r>
            <a:r>
              <a:rPr lang="es-PY" dirty="0"/>
              <a:t>, Reglas y Buenas Prácticas en materia de Independencia Judicial, Independencia Presupuestaria, </a:t>
            </a:r>
            <a:r>
              <a:rPr lang="es-PY" dirty="0" smtClean="0"/>
              <a:t>Protección </a:t>
            </a:r>
            <a:r>
              <a:rPr lang="es-PY" dirty="0"/>
              <a:t>Social del Juez/</a:t>
            </a:r>
            <a:r>
              <a:rPr lang="es-PY" dirty="0" err="1"/>
              <a:t>za</a:t>
            </a:r>
            <a:r>
              <a:rPr lang="es-PY" dirty="0"/>
              <a:t> Iberoamericano e Independencia </a:t>
            </a:r>
            <a:r>
              <a:rPr lang="es-PY" i="1" dirty="0"/>
              <a:t>Disciplinaria </a:t>
            </a:r>
            <a:r>
              <a:rPr lang="es-PY" dirty="0"/>
              <a:t>del Poder Judicial</a:t>
            </a:r>
            <a:r>
              <a:rPr lang="es-PY" dirty="0" smtClean="0"/>
              <a:t>”.</a:t>
            </a:r>
            <a:endParaRPr lang="es-MX" dirty="0"/>
          </a:p>
          <a:p>
            <a:pPr lvl="1"/>
            <a:r>
              <a:rPr lang="es-MX" dirty="0" smtClean="0"/>
              <a:t>Y específicamente que fundamente el </a:t>
            </a:r>
            <a:r>
              <a:rPr lang="es-MX" b="1" dirty="0" smtClean="0"/>
              <a:t>logro de un Acuerdo en la  Cumbre Judicial Iberoamericana:</a:t>
            </a:r>
          </a:p>
          <a:p>
            <a:pPr lvl="2"/>
            <a:r>
              <a:rPr lang="es-MX" dirty="0"/>
              <a:t>Q</a:t>
            </a:r>
            <a:r>
              <a:rPr lang="es-MX" dirty="0" smtClean="0"/>
              <a:t>ue inspire para cada país dentro de sus mecanismos propios logre la normativa que garantice la fijación del </a:t>
            </a:r>
            <a:r>
              <a:rPr lang="es-MX" b="1" dirty="0" smtClean="0"/>
              <a:t>un presupuesto técnico y objetivo </a:t>
            </a:r>
            <a:r>
              <a:rPr lang="es-MX" dirty="0" smtClean="0"/>
              <a:t>que le permita desarrollar sus funciones con independencia funcional y económica y rendición de cuentas;</a:t>
            </a:r>
          </a:p>
          <a:p>
            <a:pPr lvl="2"/>
            <a:r>
              <a:rPr lang="en-US" dirty="0" smtClean="0"/>
              <a:t>Y </a:t>
            </a:r>
            <a:r>
              <a:rPr lang="en-US" dirty="0" err="1" smtClean="0"/>
              <a:t>establezca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principios</a:t>
            </a:r>
            <a:r>
              <a:rPr lang="en-US" dirty="0" smtClean="0"/>
              <a:t> </a:t>
            </a:r>
            <a:r>
              <a:rPr lang="en-US" dirty="0" err="1"/>
              <a:t>esenciales</a:t>
            </a:r>
            <a:r>
              <a:rPr lang="en-US" dirty="0"/>
              <a:t> o </a:t>
            </a:r>
            <a:r>
              <a:rPr lang="en-US" b="1" dirty="0" err="1"/>
              <a:t>estándares</a:t>
            </a:r>
            <a:r>
              <a:rPr lang="en-US" b="1" dirty="0"/>
              <a:t> </a:t>
            </a:r>
            <a:r>
              <a:rPr lang="en-US" b="1" dirty="0" err="1"/>
              <a:t>sobre</a:t>
            </a:r>
            <a:r>
              <a:rPr lang="en-US" b="1" dirty="0"/>
              <a:t> la </a:t>
            </a:r>
            <a:r>
              <a:rPr lang="es-ES_tradnl" b="1" dirty="0"/>
              <a:t>“La protección social  del juez/</a:t>
            </a:r>
            <a:r>
              <a:rPr lang="es-ES_tradnl" b="1" dirty="0" err="1"/>
              <a:t>za</a:t>
            </a:r>
            <a:r>
              <a:rPr lang="es-ES_tradnl" b="1" dirty="0"/>
              <a:t> iberoamericano del siglo XXI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8690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</TotalTime>
  <Words>938</Words>
  <Application>Microsoft Office PowerPoint</Application>
  <PresentationFormat>Personalizado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Faceta</vt:lpstr>
      <vt:lpstr>Segundo Grupo  Independencia Judicial y mecanismos de protección</vt:lpstr>
      <vt:lpstr>Países:   Paraguay, Guatemala  y España  - Se unen a la propuesta Ecuador, El Salvador  y Honduras  </vt:lpstr>
      <vt:lpstr>Independencia Judicial y mecanismos de protección</vt:lpstr>
      <vt:lpstr>Objetivo general del proyecto</vt:lpstr>
      <vt:lpstr>Presentación de PowerPoint</vt:lpstr>
      <vt:lpstr> Otro mecanismo de protección de la independencia judicial: la protección social de la carrera judicial</vt:lpstr>
      <vt:lpstr>La protección social como mecanismo de protección de la independencia judicial</vt:lpstr>
      <vt:lpstr>RESULTADOS ESPERADOS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Independencia presupuestaria  del Organismo Judicial y del Consejo de la Carrera Judicial   Se cubran los requerimientos básicos, de las prestaciones laborales encaminadas a la dignificación del Juez (servicios de salud, prestaciones, jubilación digna)  *  Seguridad Personal Ejecutiva y de instalaciones (análisis de riesgos)   Infraestructura: Espacios físicos adecuados; mobiliario y equipo;  tecnología pertinente;</dc:title>
  <dc:creator>Usuario</dc:creator>
  <cp:lastModifiedBy>Hewlett-Packard Company</cp:lastModifiedBy>
  <cp:revision>17</cp:revision>
  <dcterms:created xsi:type="dcterms:W3CDTF">2018-08-27T21:33:44Z</dcterms:created>
  <dcterms:modified xsi:type="dcterms:W3CDTF">2018-08-28T15:08:39Z</dcterms:modified>
</cp:coreProperties>
</file>