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0E59D07-3AE7-4329-8245-123DF898A8F6}" type="datetimeFigureOut">
              <a:rPr lang="es-ES" smtClean="0"/>
              <a:t>31/08/2016</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EDEABA6-7976-4A58-9B0B-21D6A82B2419}" type="slidenum">
              <a:rPr lang="es-ES" smtClean="0"/>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0E59D07-3AE7-4329-8245-123DF898A8F6}" type="datetimeFigureOut">
              <a:rPr lang="es-ES" smtClean="0"/>
              <a:t>31/08/2016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EDEABA6-7976-4A58-9B0B-21D6A82B2419}"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0E59D07-3AE7-4329-8245-123DF898A8F6}" type="datetimeFigureOut">
              <a:rPr lang="es-ES" smtClean="0"/>
              <a:t>31/08/2016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EDEABA6-7976-4A58-9B0B-21D6A82B2419}"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0E59D07-3AE7-4329-8245-123DF898A8F6}" type="datetimeFigureOut">
              <a:rPr lang="es-ES" smtClean="0"/>
              <a:t>31/08/2016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EDEABA6-7976-4A58-9B0B-21D6A82B2419}"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0E59D07-3AE7-4329-8245-123DF898A8F6}" type="datetimeFigureOut">
              <a:rPr lang="es-ES" smtClean="0"/>
              <a:t>31/08/2016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EDEABA6-7976-4A58-9B0B-21D6A82B2419}"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A0E59D07-3AE7-4329-8245-123DF898A8F6}" type="datetimeFigureOut">
              <a:rPr lang="es-ES" smtClean="0"/>
              <a:t>31/08/2016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EDEABA6-7976-4A58-9B0B-21D6A82B2419}" type="slidenum">
              <a:rPr lang="es-ES" smtClean="0"/>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0E59D07-3AE7-4329-8245-123DF898A8F6}" type="datetimeFigureOut">
              <a:rPr lang="es-ES" smtClean="0"/>
              <a:t>31/08/2016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EDEABA6-7976-4A58-9B0B-21D6A82B2419}"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A0E59D07-3AE7-4329-8245-123DF898A8F6}" type="datetimeFigureOut">
              <a:rPr lang="es-ES" smtClean="0"/>
              <a:t>31/08/2016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EDEABA6-7976-4A58-9B0B-21D6A82B2419}"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59D07-3AE7-4329-8245-123DF898A8F6}" type="datetimeFigureOut">
              <a:rPr lang="es-ES" smtClean="0"/>
              <a:t>31/08/2016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2EDEABA6-7976-4A58-9B0B-21D6A82B2419}"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0E59D07-3AE7-4329-8245-123DF898A8F6}" type="datetimeFigureOut">
              <a:rPr lang="es-ES" smtClean="0"/>
              <a:t>31/08/2016</a:t>
            </a:fld>
            <a:endParaRPr lang="es-ES"/>
          </a:p>
        </p:txBody>
      </p:sp>
      <p:sp>
        <p:nvSpPr>
          <p:cNvPr id="7" name="Slide Number Placeholder 6"/>
          <p:cNvSpPr>
            <a:spLocks noGrp="1"/>
          </p:cNvSpPr>
          <p:nvPr>
            <p:ph type="sldNum" sz="quarter" idx="12"/>
          </p:nvPr>
        </p:nvSpPr>
        <p:spPr/>
        <p:txBody>
          <a:bodyPr/>
          <a:lstStyle/>
          <a:p>
            <a:fld id="{2EDEABA6-7976-4A58-9B0B-21D6A82B2419}" type="slidenum">
              <a:rPr lang="es-ES" smtClean="0"/>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0E59D07-3AE7-4329-8245-123DF898A8F6}" type="datetimeFigureOut">
              <a:rPr lang="es-ES" smtClean="0"/>
              <a:t>31/08/2016</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2EDEABA6-7976-4A58-9B0B-21D6A82B2419}"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0E59D07-3AE7-4329-8245-123DF898A8F6}" type="datetimeFigureOut">
              <a:rPr lang="es-ES" smtClean="0"/>
              <a:t>31/08/2016</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EDEABA6-7976-4A58-9B0B-21D6A82B2419}"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733365" y="2420888"/>
            <a:ext cx="3367027" cy="1989748"/>
          </a:xfrm>
        </p:spPr>
        <p:txBody>
          <a:bodyPr>
            <a:normAutofit/>
          </a:bodyPr>
          <a:lstStyle/>
          <a:p>
            <a:r>
              <a:rPr lang="es-ES" sz="2800" b="1" dirty="0" smtClean="0"/>
              <a:t>COMISIÓN COORDINACIÓN Y SEGUIMIENTO</a:t>
            </a:r>
            <a:endParaRPr lang="es-ES" sz="2800" b="1" dirty="0"/>
          </a:p>
        </p:txBody>
      </p:sp>
      <p:sp>
        <p:nvSpPr>
          <p:cNvPr id="3" name="2 Subtítulo"/>
          <p:cNvSpPr>
            <a:spLocks noGrp="1"/>
          </p:cNvSpPr>
          <p:nvPr>
            <p:ph type="subTitle" idx="1"/>
          </p:nvPr>
        </p:nvSpPr>
        <p:spPr/>
        <p:txBody>
          <a:bodyPr/>
          <a:lstStyle/>
          <a:p>
            <a:r>
              <a:rPr lang="es-ES" dirty="0" smtClean="0"/>
              <a:t>Primera Reunión Preparatoria</a:t>
            </a:r>
          </a:p>
          <a:p>
            <a:r>
              <a:rPr lang="es-ES" dirty="0" smtClean="0"/>
              <a:t>Panamá, 2016</a:t>
            </a:r>
            <a:endParaRPr lang="es-ES" dirty="0"/>
          </a:p>
        </p:txBody>
      </p:sp>
    </p:spTree>
    <p:extLst>
      <p:ext uri="{BB962C8B-B14F-4D97-AF65-F5344CB8AC3E}">
        <p14:creationId xmlns:p14="http://schemas.microsoft.com/office/powerpoint/2010/main" val="1998279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marL="365760" lvl="1" indent="0" algn="just">
              <a:buNone/>
            </a:pPr>
            <a:r>
              <a:rPr lang="es-PR" dirty="0"/>
              <a:t>De aprobarse esta recomendación, </a:t>
            </a:r>
            <a:r>
              <a:rPr lang="es-PR" dirty="0" smtClean="0"/>
              <a:t>la Comisión </a:t>
            </a:r>
            <a:r>
              <a:rPr lang="es-PR" dirty="0"/>
              <a:t>de </a:t>
            </a:r>
            <a:r>
              <a:rPr lang="es-PR" dirty="0" smtClean="0"/>
              <a:t>Género </a:t>
            </a:r>
            <a:r>
              <a:rPr lang="es-PR" dirty="0"/>
              <a:t>deberá comunicar oportunamente a las </a:t>
            </a:r>
            <a:r>
              <a:rPr lang="es-PR" dirty="0" smtClean="0"/>
              <a:t>Secretarías </a:t>
            </a:r>
            <a:r>
              <a:rPr lang="es-PR" dirty="0"/>
              <a:t>Permanente y Pro Tempore los grupos de trabajo en los que le interesa colaborar y las personas que asistirán a las </a:t>
            </a:r>
            <a:r>
              <a:rPr lang="es-PR" dirty="0" smtClean="0"/>
              <a:t>Rondas </a:t>
            </a:r>
            <a:r>
              <a:rPr lang="es-PR" dirty="0"/>
              <a:t>de </a:t>
            </a:r>
            <a:r>
              <a:rPr lang="es-PR" dirty="0" smtClean="0"/>
              <a:t>Talleres</a:t>
            </a:r>
            <a:r>
              <a:rPr lang="es-PR" dirty="0"/>
              <a:t>.</a:t>
            </a:r>
            <a:endParaRPr lang="es-ES" dirty="0"/>
          </a:p>
          <a:p>
            <a:pPr algn="just"/>
            <a:endParaRPr lang="es-ES" dirty="0"/>
          </a:p>
        </p:txBody>
      </p:sp>
    </p:spTree>
    <p:extLst>
      <p:ext uri="{BB962C8B-B14F-4D97-AF65-F5344CB8AC3E}">
        <p14:creationId xmlns:p14="http://schemas.microsoft.com/office/powerpoint/2010/main" val="808341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lnSpcReduction="10000"/>
          </a:bodyPr>
          <a:lstStyle/>
          <a:p>
            <a:pPr algn="just"/>
            <a:r>
              <a:rPr lang="es-ES" dirty="0" smtClean="0"/>
              <a:t>Grupos de trabajo:</a:t>
            </a:r>
          </a:p>
          <a:p>
            <a:pPr lvl="1" algn="just"/>
            <a:r>
              <a:rPr lang="es-ES" dirty="0" smtClean="0"/>
              <a:t>Recomendamos que la existencia de los grupos de trabajo se desarrolle en el marco de una edición de la Cumbre Judicial Iberoamericana. Durante ese período cada grupo de trabajo debe culminar sus labores. De haber interés en prolongar su existencia por una edición adicional, se deberá presentar un nuevo proyecto que estará sujeto a los criterios de aprobación metodológica aplicables. </a:t>
            </a:r>
            <a:endParaRPr lang="es-ES" dirty="0"/>
          </a:p>
        </p:txBody>
      </p:sp>
    </p:spTree>
    <p:extLst>
      <p:ext uri="{BB962C8B-B14F-4D97-AF65-F5344CB8AC3E}">
        <p14:creationId xmlns:p14="http://schemas.microsoft.com/office/powerpoint/2010/main" val="2566375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 dirty="0" smtClean="0"/>
              <a:t>Se recomienda además que se revise la necesidad de perpetuar la existencia de las distintas comisiones o grupos de trabajo que se han creado con carácter permanente.</a:t>
            </a:r>
            <a:endParaRPr lang="es-ES" dirty="0"/>
          </a:p>
        </p:txBody>
      </p:sp>
    </p:spTree>
    <p:extLst>
      <p:ext uri="{BB962C8B-B14F-4D97-AF65-F5344CB8AC3E}">
        <p14:creationId xmlns:p14="http://schemas.microsoft.com/office/powerpoint/2010/main" val="3869539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Muchas gracias.</a:t>
            </a:r>
            <a:endParaRPr lang="es-ES" dirty="0"/>
          </a:p>
        </p:txBody>
      </p:sp>
    </p:spTree>
    <p:extLst>
      <p:ext uri="{BB962C8B-B14F-4D97-AF65-F5344CB8AC3E}">
        <p14:creationId xmlns:p14="http://schemas.microsoft.com/office/powerpoint/2010/main" val="245678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R" dirty="0" smtClean="0"/>
              <a:t/>
            </a:r>
            <a:br>
              <a:rPr lang="es-PR" dirty="0" smtClean="0"/>
            </a:br>
            <a:r>
              <a:rPr lang="es-PR" dirty="0"/>
              <a:t/>
            </a:r>
            <a:br>
              <a:rPr lang="es-PR" dirty="0"/>
            </a:br>
            <a:r>
              <a:rPr lang="es-PR" dirty="0" smtClean="0"/>
              <a:t/>
            </a:r>
            <a:br>
              <a:rPr lang="es-PR" dirty="0" smtClean="0"/>
            </a:br>
            <a:r>
              <a:rPr lang="es-PR" dirty="0"/>
              <a:t/>
            </a:r>
            <a:br>
              <a:rPr lang="es-PR" dirty="0"/>
            </a:br>
            <a:r>
              <a:rPr lang="es-PR" dirty="0" smtClean="0"/>
              <a:t/>
            </a:r>
            <a:br>
              <a:rPr lang="es-PR" dirty="0" smtClean="0"/>
            </a:br>
            <a:r>
              <a:rPr lang="es-PR" dirty="0"/>
              <a:t/>
            </a:r>
            <a:br>
              <a:rPr lang="es-PR" dirty="0"/>
            </a:br>
            <a:r>
              <a:rPr lang="es-PR" dirty="0" smtClean="0"/>
              <a:t/>
            </a:r>
            <a:br>
              <a:rPr lang="es-PR" dirty="0" smtClean="0"/>
            </a:br>
            <a:r>
              <a:rPr lang="es-PR" dirty="0" smtClean="0"/>
              <a:t>Acuerdos </a:t>
            </a:r>
            <a:r>
              <a:rPr lang="es-PR" dirty="0"/>
              <a:t>de la primera reunión</a:t>
            </a:r>
            <a:r>
              <a:rPr lang="es-PR" dirty="0" smtClean="0"/>
              <a:t>:</a:t>
            </a:r>
            <a:endParaRPr lang="es-ES" dirty="0"/>
          </a:p>
        </p:txBody>
      </p:sp>
      <p:sp>
        <p:nvSpPr>
          <p:cNvPr id="3" name="2 Marcador de contenido"/>
          <p:cNvSpPr>
            <a:spLocks noGrp="1"/>
          </p:cNvSpPr>
          <p:nvPr>
            <p:ph idx="1"/>
          </p:nvPr>
        </p:nvSpPr>
        <p:spPr/>
        <p:txBody>
          <a:bodyPr>
            <a:normAutofit/>
          </a:bodyPr>
          <a:lstStyle/>
          <a:p>
            <a:pPr lvl="0" algn="just"/>
            <a:r>
              <a:rPr lang="es-PR" dirty="0" smtClean="0"/>
              <a:t>Reiterar </a:t>
            </a:r>
            <a:r>
              <a:rPr lang="es-PR" dirty="0"/>
              <a:t>los acuerdos de las Asambleas Plenarias en cuento al formato de las ediciones de la Cumbre:</a:t>
            </a:r>
            <a:endParaRPr lang="es-ES" sz="1800" dirty="0"/>
          </a:p>
          <a:p>
            <a:pPr lvl="2" algn="just"/>
            <a:r>
              <a:rPr lang="es-PR" dirty="0" smtClean="0"/>
              <a:t>Limitar a 4 el número </a:t>
            </a:r>
            <a:r>
              <a:rPr lang="es-PR" dirty="0"/>
              <a:t>de nuevos proyectos </a:t>
            </a:r>
            <a:r>
              <a:rPr lang="es-PR" dirty="0" smtClean="0"/>
              <a:t>en cada edición.</a:t>
            </a:r>
          </a:p>
          <a:p>
            <a:pPr marL="685800" lvl="2" indent="0" algn="just">
              <a:buNone/>
            </a:pPr>
            <a:endParaRPr lang="es-ES" sz="1600" dirty="0"/>
          </a:p>
          <a:p>
            <a:pPr lvl="2" algn="just"/>
            <a:r>
              <a:rPr lang="es-PR" dirty="0"/>
              <a:t>Ver los nuevos proyectos de manera histórica para evitar la duplicidad de esfuerzos. </a:t>
            </a:r>
            <a:endParaRPr lang="es-ES" sz="1600" dirty="0"/>
          </a:p>
          <a:p>
            <a:endParaRPr lang="es-ES" dirty="0"/>
          </a:p>
        </p:txBody>
      </p:sp>
    </p:spTree>
    <p:extLst>
      <p:ext uri="{BB962C8B-B14F-4D97-AF65-F5344CB8AC3E}">
        <p14:creationId xmlns:p14="http://schemas.microsoft.com/office/powerpoint/2010/main" val="46003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043492" y="1628800"/>
            <a:ext cx="6777317" cy="4203829"/>
          </a:xfrm>
        </p:spPr>
        <p:txBody>
          <a:bodyPr>
            <a:normAutofit/>
          </a:bodyPr>
          <a:lstStyle/>
          <a:p>
            <a:pPr lvl="0" algn="just"/>
            <a:r>
              <a:rPr lang="es-PR" dirty="0"/>
              <a:t>En consideración a estos objetivos se examinaron las 22 propuestas presentadas por los </a:t>
            </a:r>
            <a:r>
              <a:rPr lang="es-PR" dirty="0" smtClean="0"/>
              <a:t>países, según una </a:t>
            </a:r>
            <a:r>
              <a:rPr lang="es-PR" dirty="0"/>
              <a:t>síntesis preparada por la </a:t>
            </a:r>
            <a:r>
              <a:rPr lang="es-PR" dirty="0" smtClean="0"/>
              <a:t>Secretaría </a:t>
            </a:r>
            <a:r>
              <a:rPr lang="es-PR" dirty="0" err="1"/>
              <a:t>ProTempore</a:t>
            </a:r>
            <a:r>
              <a:rPr lang="es-PR" dirty="0"/>
              <a:t>.</a:t>
            </a:r>
            <a:endParaRPr lang="es-ES" sz="1800" dirty="0"/>
          </a:p>
          <a:p>
            <a:pPr lvl="2" algn="just"/>
            <a:r>
              <a:rPr lang="es-PR" dirty="0" smtClean="0"/>
              <a:t>Los proyectos </a:t>
            </a:r>
            <a:r>
              <a:rPr lang="es-PR" dirty="0"/>
              <a:t>propuestos cuya temática </a:t>
            </a:r>
            <a:r>
              <a:rPr lang="es-PR" dirty="0" smtClean="0"/>
              <a:t>estaba </a:t>
            </a:r>
            <a:r>
              <a:rPr lang="es-PR" dirty="0"/>
              <a:t>vinculada al eje temático de esta </a:t>
            </a:r>
            <a:r>
              <a:rPr lang="es-PR" dirty="0" smtClean="0"/>
              <a:t>edición deben tener prioridad.</a:t>
            </a:r>
          </a:p>
          <a:p>
            <a:pPr lvl="2" algn="just"/>
            <a:endParaRPr lang="es-ES" sz="1600" dirty="0"/>
          </a:p>
          <a:p>
            <a:pPr lvl="2" algn="just"/>
            <a:r>
              <a:rPr lang="es-PR" dirty="0"/>
              <a:t>Se agruparon los proyectos en 3 proyectos </a:t>
            </a:r>
            <a:r>
              <a:rPr lang="es-PR" dirty="0" smtClean="0"/>
              <a:t>principales.</a:t>
            </a:r>
            <a:endParaRPr lang="es-ES" sz="1600" dirty="0"/>
          </a:p>
          <a:p>
            <a:endParaRPr lang="es-ES" dirty="0"/>
          </a:p>
        </p:txBody>
      </p:sp>
    </p:spTree>
    <p:extLst>
      <p:ext uri="{BB962C8B-B14F-4D97-AF65-F5344CB8AC3E}">
        <p14:creationId xmlns:p14="http://schemas.microsoft.com/office/powerpoint/2010/main" val="1839338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043492" y="1700808"/>
            <a:ext cx="6777317" cy="4131821"/>
          </a:xfrm>
        </p:spPr>
        <p:txBody>
          <a:bodyPr/>
          <a:lstStyle/>
          <a:p>
            <a:pPr lvl="0" algn="just"/>
            <a:r>
              <a:rPr lang="es-PR" dirty="0"/>
              <a:t>Se atendieron las encomiendas específicas de la Asamblea  Plenaria de Asunción</a:t>
            </a:r>
            <a:r>
              <a:rPr lang="es-PR" dirty="0" smtClean="0"/>
              <a:t>.</a:t>
            </a:r>
          </a:p>
          <a:p>
            <a:pPr lvl="0" algn="just"/>
            <a:endParaRPr lang="es-ES" sz="1800" dirty="0"/>
          </a:p>
          <a:p>
            <a:pPr lvl="2" algn="just"/>
            <a:r>
              <a:rPr lang="es-PR" dirty="0"/>
              <a:t>Incorporar a una delegada de la Comisión de Genero y Acceso a la Justicia a las Reuniones de la Comisión de Coordinación y Seguimiento</a:t>
            </a:r>
            <a:endParaRPr lang="es-ES" sz="1600" dirty="0"/>
          </a:p>
          <a:p>
            <a:endParaRPr lang="es-ES" dirty="0"/>
          </a:p>
        </p:txBody>
      </p:sp>
    </p:spTree>
    <p:extLst>
      <p:ext uri="{BB962C8B-B14F-4D97-AF65-F5344CB8AC3E}">
        <p14:creationId xmlns:p14="http://schemas.microsoft.com/office/powerpoint/2010/main" val="2407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043492" y="1628800"/>
            <a:ext cx="6777317" cy="4203829"/>
          </a:xfrm>
        </p:spPr>
        <p:txBody>
          <a:bodyPr/>
          <a:lstStyle/>
          <a:p>
            <a:pPr algn="just"/>
            <a:r>
              <a:rPr lang="es-PR" dirty="0"/>
              <a:t>Se recomienda incluir la siguiente enmienda en los estatutos de la Cumbre:</a:t>
            </a:r>
            <a:endParaRPr lang="es-ES" dirty="0"/>
          </a:p>
          <a:p>
            <a:pPr lvl="2" algn="just"/>
            <a:endParaRPr lang="es-PR" dirty="0" smtClean="0"/>
          </a:p>
          <a:p>
            <a:pPr lvl="2" algn="just"/>
            <a:r>
              <a:rPr lang="es-PR" dirty="0" smtClean="0"/>
              <a:t>“9.5</a:t>
            </a:r>
            <a:r>
              <a:rPr lang="es-PR" dirty="0"/>
              <a:t>. La Comisión de Coordinación y Seguimiento </a:t>
            </a:r>
            <a:r>
              <a:rPr lang="es-PR" dirty="0" smtClean="0"/>
              <a:t>integrará </a:t>
            </a:r>
            <a:r>
              <a:rPr lang="es-PR" dirty="0"/>
              <a:t>en todas sus </a:t>
            </a:r>
            <a:r>
              <a:rPr lang="es-PR" dirty="0" smtClean="0"/>
              <a:t>reuniones</a:t>
            </a:r>
            <a:r>
              <a:rPr lang="es-PR" dirty="0"/>
              <a:t>, en calidad de observador, a un integrante de la Comisión de Género y Acceso a la </a:t>
            </a:r>
            <a:r>
              <a:rPr lang="es-PR" dirty="0" smtClean="0"/>
              <a:t>Justicia”.</a:t>
            </a:r>
            <a:endParaRPr lang="es-ES" dirty="0"/>
          </a:p>
          <a:p>
            <a:endParaRPr lang="es-ES" dirty="0"/>
          </a:p>
        </p:txBody>
      </p:sp>
    </p:spTree>
    <p:extLst>
      <p:ext uri="{BB962C8B-B14F-4D97-AF65-F5344CB8AC3E}">
        <p14:creationId xmlns:p14="http://schemas.microsoft.com/office/powerpoint/2010/main" val="4234411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043492" y="1628800"/>
            <a:ext cx="6777317" cy="4203829"/>
          </a:xfrm>
        </p:spPr>
        <p:txBody>
          <a:bodyPr>
            <a:normAutofit fontScale="85000" lnSpcReduction="20000"/>
          </a:bodyPr>
          <a:lstStyle/>
          <a:p>
            <a:pPr marL="365760" lvl="1" indent="0" algn="just">
              <a:buNone/>
            </a:pPr>
            <a:r>
              <a:rPr lang="es-ES" sz="3100" dirty="0" smtClean="0"/>
              <a:t>V</a:t>
            </a:r>
            <a:r>
              <a:rPr lang="es-PR" sz="3100" dirty="0" err="1" smtClean="0"/>
              <a:t>otaciones</a:t>
            </a:r>
            <a:r>
              <a:rPr lang="en-US" sz="3100" dirty="0" smtClean="0"/>
              <a:t>:</a:t>
            </a:r>
          </a:p>
          <a:p>
            <a:pPr lvl="1" algn="just"/>
            <a:endParaRPr lang="es-ES" sz="1800" dirty="0"/>
          </a:p>
          <a:p>
            <a:pPr marL="365760" lvl="1" indent="0" algn="just">
              <a:buNone/>
            </a:pPr>
            <a:r>
              <a:rPr lang="es-PR" dirty="0" smtClean="0"/>
              <a:t>	“</a:t>
            </a:r>
            <a:r>
              <a:rPr lang="es-PR" dirty="0"/>
              <a:t>5.2 La Asamblea Plenaria </a:t>
            </a:r>
            <a:r>
              <a:rPr lang="es-PR" dirty="0" smtClean="0"/>
              <a:t>adoptará </a:t>
            </a:r>
            <a:r>
              <a:rPr lang="es-PR" dirty="0"/>
              <a:t>sus decisiones por consenso de todos los miembros presentes. A falta de </a:t>
            </a:r>
            <a:r>
              <a:rPr lang="es-PR" dirty="0" smtClean="0"/>
              <a:t>consenso</a:t>
            </a:r>
            <a:r>
              <a:rPr lang="es-PR" dirty="0"/>
              <a:t>, podrá recurrirse a la votación como medio </a:t>
            </a:r>
            <a:r>
              <a:rPr lang="es-PR" dirty="0" smtClean="0"/>
              <a:t>de adopción </a:t>
            </a:r>
            <a:r>
              <a:rPr lang="es-PR" dirty="0"/>
              <a:t>de decisiones, para lo </a:t>
            </a:r>
            <a:r>
              <a:rPr lang="es-PR" dirty="0" smtClean="0"/>
              <a:t>cual </a:t>
            </a:r>
            <a:r>
              <a:rPr lang="es-PR" dirty="0"/>
              <a:t>cada país tendrá </a:t>
            </a:r>
            <a:r>
              <a:rPr lang="es-PR" dirty="0" smtClean="0"/>
              <a:t>2 </a:t>
            </a:r>
            <a:r>
              <a:rPr lang="es-PR" dirty="0"/>
              <a:t>votos. La aprobación de la propuesta requerirá </a:t>
            </a:r>
            <a:r>
              <a:rPr lang="es-PR" dirty="0" smtClean="0"/>
              <a:t>el voto </a:t>
            </a:r>
            <a:r>
              <a:rPr lang="es-PR" dirty="0"/>
              <a:t>afirmativo de las dos terceras partes del total de votos de los países que integren la Cumbre Judicial. En consecuencia, se necesitan 31 votos para adoptar una propuesta mientras la Cumbre este integrada por 23 </a:t>
            </a:r>
            <a:r>
              <a:rPr lang="es-PR" dirty="0" smtClean="0"/>
              <a:t>países.</a:t>
            </a:r>
            <a:endParaRPr lang="es-ES" sz="1600" dirty="0"/>
          </a:p>
          <a:p>
            <a:pPr marL="365760" lvl="1" indent="0" algn="just">
              <a:buNone/>
            </a:pPr>
            <a:endParaRPr lang="es-ES" sz="1600" dirty="0"/>
          </a:p>
          <a:p>
            <a:pPr marL="365760" lvl="1" indent="0" algn="just">
              <a:buNone/>
            </a:pPr>
            <a:r>
              <a:rPr lang="es-PR" dirty="0" smtClean="0"/>
              <a:t>Las </a:t>
            </a:r>
            <a:r>
              <a:rPr lang="es-PR" dirty="0"/>
              <a:t>abstenciones no </a:t>
            </a:r>
            <a:r>
              <a:rPr lang="es-PR" dirty="0" smtClean="0"/>
              <a:t>contarán </a:t>
            </a:r>
            <a:r>
              <a:rPr lang="es-PR" dirty="0"/>
              <a:t>ni a favor ni en contra de una propuesta</a:t>
            </a:r>
            <a:r>
              <a:rPr lang="es-PR" dirty="0" smtClean="0"/>
              <a:t>.”</a:t>
            </a:r>
            <a:endParaRPr lang="es-ES" sz="1800" dirty="0"/>
          </a:p>
          <a:p>
            <a:endParaRPr lang="es-ES" dirty="0"/>
          </a:p>
        </p:txBody>
      </p:sp>
    </p:spTree>
    <p:extLst>
      <p:ext uri="{BB962C8B-B14F-4D97-AF65-F5344CB8AC3E}">
        <p14:creationId xmlns:p14="http://schemas.microsoft.com/office/powerpoint/2010/main" val="520723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1043492" y="1268760"/>
            <a:ext cx="6777317" cy="4563869"/>
          </a:xfrm>
        </p:spPr>
        <p:txBody>
          <a:bodyPr>
            <a:normAutofit fontScale="92500" lnSpcReduction="20000"/>
          </a:bodyPr>
          <a:lstStyle/>
          <a:p>
            <a:pPr marL="68580" lvl="0" indent="0">
              <a:buNone/>
            </a:pPr>
            <a:r>
              <a:rPr lang="es-PR" dirty="0" smtClean="0"/>
              <a:t>Inclusión de observadores en los organismos permanentes de la Comisión</a:t>
            </a:r>
            <a:endParaRPr lang="es-ES" dirty="0" smtClean="0"/>
          </a:p>
          <a:p>
            <a:pPr marL="68580" indent="0" algn="just">
              <a:buNone/>
            </a:pPr>
            <a:endParaRPr lang="es-PR" dirty="0"/>
          </a:p>
          <a:p>
            <a:pPr marL="365760" lvl="1" indent="0" algn="just">
              <a:buNone/>
            </a:pPr>
            <a:r>
              <a:rPr lang="es-PR" dirty="0" smtClean="0"/>
              <a:t>“… la inclusión de observadores en las comisiones crea el riesgo de desvirtuar las normas de funcionamiento de la Cumbre y puede afectar adversamente su capacidad de trabajo, así como encarecer los costos de las reuniones y eventos. Por esta razón se recomienda que no se adopte la figura del observador como parte de la estructura de Cumbre, ni que se altere la forma prevista para integrar las distintas comisiones de tal modo que los integrantes de estas sean electos en la Asamblea Plenaria tras una oportuna postulación”. </a:t>
            </a:r>
            <a:endParaRPr lang="es-ES" dirty="0"/>
          </a:p>
          <a:p>
            <a:pPr marL="365760" lvl="1" indent="0">
              <a:buNone/>
            </a:pPr>
            <a:r>
              <a:rPr lang="es-PR" dirty="0"/>
              <a:t> </a:t>
            </a:r>
            <a:endParaRPr lang="es-ES" dirty="0"/>
          </a:p>
          <a:p>
            <a:pPr lvl="1"/>
            <a:endParaRPr lang="es-ES" dirty="0"/>
          </a:p>
        </p:txBody>
      </p:sp>
    </p:spTree>
    <p:extLst>
      <p:ext uri="{BB962C8B-B14F-4D97-AF65-F5344CB8AC3E}">
        <p14:creationId xmlns:p14="http://schemas.microsoft.com/office/powerpoint/2010/main" val="2294494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 dirty="0" smtClean="0"/>
              <a:t>“Esta recomendación no excluye que aquellos países que quieran comunicar su disposición de colaborar con alguna comisión de Cumbre así lo notifiquen oportunamente al coordinador de esta”.</a:t>
            </a:r>
            <a:endParaRPr lang="es-ES" dirty="0"/>
          </a:p>
        </p:txBody>
      </p:sp>
    </p:spTree>
    <p:extLst>
      <p:ext uri="{BB962C8B-B14F-4D97-AF65-F5344CB8AC3E}">
        <p14:creationId xmlns:p14="http://schemas.microsoft.com/office/powerpoint/2010/main" val="2583978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043492" y="1268760"/>
            <a:ext cx="6777317" cy="4563869"/>
          </a:xfrm>
        </p:spPr>
        <p:txBody>
          <a:bodyPr>
            <a:normAutofit/>
          </a:bodyPr>
          <a:lstStyle/>
          <a:p>
            <a:pPr marL="68580" lvl="0" indent="0" algn="just">
              <a:buNone/>
            </a:pPr>
            <a:r>
              <a:rPr lang="es-PR" dirty="0"/>
              <a:t>Solicitud de que una observadora de la Comisión de Genero participe en los grupos de trabajo que sesionen en las Rondas de Talleres</a:t>
            </a:r>
            <a:endParaRPr lang="es-ES" dirty="0"/>
          </a:p>
          <a:p>
            <a:pPr marL="68580" indent="0" algn="just">
              <a:buNone/>
            </a:pPr>
            <a:r>
              <a:rPr lang="es-PR" dirty="0" smtClean="0"/>
              <a:t>	</a:t>
            </a:r>
          </a:p>
          <a:p>
            <a:pPr marL="640080" lvl="2" indent="0" algn="just">
              <a:buNone/>
            </a:pPr>
            <a:r>
              <a:rPr lang="es-PR" dirty="0" smtClean="0"/>
              <a:t>Recomendamos a los Coordinadores Nacionales avalar la petición de que un representante de la Comisión de Género y Acceso a la Justicia o de su Secretaría Técnica, participe en los grupos de trabajo que sesionarán en las Rondas de Talleres cuando la temática tratada esté vinculada al tema de género.</a:t>
            </a:r>
            <a:endParaRPr lang="es-ES" dirty="0"/>
          </a:p>
          <a:p>
            <a:endParaRPr lang="es-ES" dirty="0"/>
          </a:p>
        </p:txBody>
      </p:sp>
    </p:spTree>
    <p:extLst>
      <p:ext uri="{BB962C8B-B14F-4D97-AF65-F5344CB8AC3E}">
        <p14:creationId xmlns:p14="http://schemas.microsoft.com/office/powerpoint/2010/main" val="41328177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24</TotalTime>
  <Words>483</Words>
  <Application>Microsoft Office PowerPoint</Application>
  <PresentationFormat>Presentación en pantalla (4:3)</PresentationFormat>
  <Paragraphs>36</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Austin</vt:lpstr>
      <vt:lpstr>COMISIÓN COORDINACIÓN Y SEGUIMIENTO</vt:lpstr>
      <vt:lpstr>       Acuerdos de la primera reunión: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COMISIÓN COORDINACIÓN Y SEGUIMIENTO</dc:title>
  <dc:creator>Business Center</dc:creator>
  <cp:lastModifiedBy>Business Center</cp:lastModifiedBy>
  <cp:revision>6</cp:revision>
  <dcterms:created xsi:type="dcterms:W3CDTF">2016-08-30T18:26:16Z</dcterms:created>
  <dcterms:modified xsi:type="dcterms:W3CDTF">2016-08-31T12:50:28Z</dcterms:modified>
</cp:coreProperties>
</file>