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92" r:id="rId2"/>
    <p:sldId id="256" r:id="rId3"/>
    <p:sldId id="307" r:id="rId4"/>
    <p:sldId id="393" r:id="rId5"/>
    <p:sldId id="394" r:id="rId6"/>
    <p:sldId id="395" r:id="rId7"/>
    <p:sldId id="397" r:id="rId8"/>
    <p:sldId id="398" r:id="rId9"/>
    <p:sldId id="401" r:id="rId10"/>
    <p:sldId id="399" r:id="rId11"/>
    <p:sldId id="400" r:id="rId12"/>
  </p:sldIdLst>
  <p:sldSz cx="9144000" cy="5143500" type="screen16x9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Esteban Paiva" initials="EP [7]" lastIdx="1" clrIdx="6">
    <p:extLst/>
  </p:cmAuthor>
  <p:cmAuthor id="1" name="Esteban Paiva" initials="EP" lastIdx="1" clrIdx="0">
    <p:extLst/>
  </p:cmAuthor>
  <p:cmAuthor id="8" name="Esteban Paiva" initials="EP [8]" lastIdx="1" clrIdx="7">
    <p:extLst/>
  </p:cmAuthor>
  <p:cmAuthor id="2" name="Esteban Paiva" initials="EP [2]" lastIdx="1" clrIdx="1">
    <p:extLst/>
  </p:cmAuthor>
  <p:cmAuthor id="9" name="Esteban Paiva" initials="EP [9]" lastIdx="1" clrIdx="8">
    <p:extLst/>
  </p:cmAuthor>
  <p:cmAuthor id="3" name="Esteban Paiva" initials="EP [3]" lastIdx="1" clrIdx="2">
    <p:extLst/>
  </p:cmAuthor>
  <p:cmAuthor id="4" name="Esteban Paiva" initials="EP [4]" lastIdx="1" clrIdx="3">
    <p:extLst/>
  </p:cmAuthor>
  <p:cmAuthor id="5" name="Esteban Paiva" initials="EP [5]" lastIdx="1" clrIdx="4">
    <p:extLst/>
  </p:cmAuthor>
  <p:cmAuthor id="6" name="Esteban Paiva" initials="EP [6]" lastIdx="1" clrIdx="5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399FF"/>
    <a:srgbClr val="FFFFFF"/>
    <a:srgbClr val="66CCFF"/>
    <a:srgbClr val="DBEE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78" autoAdjust="0"/>
    <p:restoredTop sz="94541" autoAdjust="0"/>
  </p:normalViewPr>
  <p:slideViewPr>
    <p:cSldViewPr>
      <p:cViewPr>
        <p:scale>
          <a:sx n="157" d="100"/>
          <a:sy n="157" d="100"/>
        </p:scale>
        <p:origin x="-72" y="110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FCF15B-962F-40A5-A038-6B95E6A19988}" type="datetimeFigureOut">
              <a:rPr lang="es-ES" smtClean="0"/>
              <a:pPr/>
              <a:t>26/08/2018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5EC69E-066C-4441-9446-F7A9BED114ED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9437069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241B3B-EE29-4568-90CD-1B2129C9B7EB}" type="datetimeFigureOut">
              <a:rPr lang="es-ES" smtClean="0"/>
              <a:pPr/>
              <a:t>26/08/2018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E139C-206E-41C3-A232-48DF2C4B836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9110314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8425" y="744538"/>
            <a:ext cx="6597650" cy="3711575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BC8D26-C13D-4B44-9E6C-0C7E6D3E1EF9}" type="slidenum">
              <a:rPr lang="es-ES_tradnl" smtClean="0"/>
              <a:pPr>
                <a:defRPr/>
              </a:pPr>
              <a:t>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29862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754983"/>
            <a:ext cx="7772400" cy="1102519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6" name="2 Subtítulo"/>
          <p:cNvSpPr>
            <a:spLocks noGrp="1"/>
          </p:cNvSpPr>
          <p:nvPr>
            <p:ph type="subTitle" idx="1"/>
          </p:nvPr>
        </p:nvSpPr>
        <p:spPr>
          <a:xfrm>
            <a:off x="1357290" y="3143254"/>
            <a:ext cx="6400800" cy="1500198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 dirty="0"/>
          </a:p>
        </p:txBody>
      </p:sp>
      <p:pic>
        <p:nvPicPr>
          <p:cNvPr id="7" name="6 Imagen" descr="cabecera_ppt_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41458" y="0"/>
            <a:ext cx="2873682" cy="714362"/>
          </a:xfrm>
          <a:prstGeom prst="rect">
            <a:avLst/>
          </a:prstGeom>
        </p:spPr>
      </p:pic>
      <p:pic>
        <p:nvPicPr>
          <p:cNvPr id="8" name="7 Imagen" descr="cabecera_ppt_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56102" y="0"/>
            <a:ext cx="2873682" cy="714362"/>
          </a:xfrm>
          <a:prstGeom prst="rect">
            <a:avLst/>
          </a:prstGeom>
        </p:spPr>
      </p:pic>
      <p:cxnSp>
        <p:nvCxnSpPr>
          <p:cNvPr id="11" name="10 Conector recto"/>
          <p:cNvCxnSpPr/>
          <p:nvPr userDrawn="1"/>
        </p:nvCxnSpPr>
        <p:spPr>
          <a:xfrm>
            <a:off x="642910" y="3000378"/>
            <a:ext cx="7858180" cy="1588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ChangeArrowheads="1"/>
          </p:cNvSpPr>
          <p:nvPr userDrawn="1"/>
        </p:nvSpPr>
        <p:spPr bwMode="auto">
          <a:xfrm>
            <a:off x="8929718" y="0"/>
            <a:ext cx="214282" cy="714362"/>
          </a:xfrm>
          <a:prstGeom prst="rect">
            <a:avLst/>
          </a:prstGeom>
          <a:solidFill>
            <a:srgbClr val="4F81BD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2214560"/>
            <a:ext cx="8286808" cy="1071570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pic>
        <p:nvPicPr>
          <p:cNvPr id="4" name="3 Imagen" descr="cabecera_ppt_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41458" y="0"/>
            <a:ext cx="2873682" cy="714362"/>
          </a:xfrm>
          <a:prstGeom prst="rect">
            <a:avLst/>
          </a:prstGeom>
        </p:spPr>
      </p:pic>
      <p:pic>
        <p:nvPicPr>
          <p:cNvPr id="5" name="4 Imagen" descr="cabecera_ppt_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56102" y="0"/>
            <a:ext cx="2873682" cy="714362"/>
          </a:xfrm>
          <a:prstGeom prst="rect">
            <a:avLst/>
          </a:prstGeom>
        </p:spPr>
      </p:pic>
      <p:sp>
        <p:nvSpPr>
          <p:cNvPr id="7" name="Rectangle 2"/>
          <p:cNvSpPr>
            <a:spLocks noChangeArrowheads="1"/>
          </p:cNvSpPr>
          <p:nvPr userDrawn="1"/>
        </p:nvSpPr>
        <p:spPr bwMode="auto">
          <a:xfrm>
            <a:off x="8929718" y="0"/>
            <a:ext cx="214282" cy="714362"/>
          </a:xfrm>
          <a:prstGeom prst="rect">
            <a:avLst/>
          </a:prstGeom>
          <a:solidFill>
            <a:srgbClr val="4F81BD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sp>
        <p:nvSpPr>
          <p:cNvPr id="9" name="Rectangle 2"/>
          <p:cNvSpPr>
            <a:spLocks noChangeArrowheads="1"/>
          </p:cNvSpPr>
          <p:nvPr userDrawn="1"/>
        </p:nvSpPr>
        <p:spPr bwMode="auto">
          <a:xfrm>
            <a:off x="0" y="3429006"/>
            <a:ext cx="9144000" cy="1714494"/>
          </a:xfrm>
          <a:prstGeom prst="rect">
            <a:avLst/>
          </a:prstGeom>
          <a:solidFill>
            <a:srgbClr val="4F81BD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A8B3F83A-AB70-435B-BF66-B3E7B45EF70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785800"/>
            <a:ext cx="5111750" cy="38088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4" y="785801"/>
            <a:ext cx="3008313" cy="38088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A8B3F83A-AB70-435B-BF66-B3E7B45EF707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71934" y="285734"/>
            <a:ext cx="4572032" cy="428628"/>
          </a:xfrm>
        </p:spPr>
        <p:txBody>
          <a:bodyPr anchor="b">
            <a:noAutofit/>
          </a:bodyPr>
          <a:lstStyle>
            <a:lvl1pPr algn="l">
              <a:defRPr sz="18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>
            <a:normAutofit/>
          </a:bodyPr>
          <a:lstStyle>
            <a:lvl1pPr algn="l">
              <a:defRPr sz="18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785799"/>
            <a:ext cx="5486400" cy="275988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A8B3F83A-AB70-435B-BF66-B3E7B45EF70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2214560"/>
            <a:ext cx="8229600" cy="857250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pic>
        <p:nvPicPr>
          <p:cNvPr id="4" name="3 Imagen" descr="cabecera_ppt_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41458" y="0"/>
            <a:ext cx="2873682" cy="714362"/>
          </a:xfrm>
          <a:prstGeom prst="rect">
            <a:avLst/>
          </a:prstGeom>
        </p:spPr>
      </p:pic>
      <p:pic>
        <p:nvPicPr>
          <p:cNvPr id="5" name="4 Imagen" descr="cabecera_ppt_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56102" y="0"/>
            <a:ext cx="2873682" cy="714362"/>
          </a:xfrm>
          <a:prstGeom prst="rect">
            <a:avLst/>
          </a:prstGeom>
        </p:spPr>
      </p:pic>
      <p:sp>
        <p:nvSpPr>
          <p:cNvPr id="8" name="7 Rectángulo"/>
          <p:cNvSpPr/>
          <p:nvPr userDrawn="1"/>
        </p:nvSpPr>
        <p:spPr>
          <a:xfrm>
            <a:off x="0" y="3357568"/>
            <a:ext cx="9144000" cy="1785932"/>
          </a:xfrm>
          <a:prstGeom prst="rect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" name="Rectangle 2"/>
          <p:cNvSpPr>
            <a:spLocks noChangeArrowheads="1"/>
          </p:cNvSpPr>
          <p:nvPr userDrawn="1"/>
        </p:nvSpPr>
        <p:spPr bwMode="auto">
          <a:xfrm>
            <a:off x="8929718" y="0"/>
            <a:ext cx="214282" cy="714362"/>
          </a:xfrm>
          <a:prstGeom prst="rect">
            <a:avLst/>
          </a:prstGeom>
          <a:solidFill>
            <a:srgbClr val="4F81BD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754983"/>
            <a:ext cx="7772400" cy="1102519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6" name="2 Subtítulo"/>
          <p:cNvSpPr>
            <a:spLocks noGrp="1"/>
          </p:cNvSpPr>
          <p:nvPr>
            <p:ph type="subTitle" idx="1"/>
          </p:nvPr>
        </p:nvSpPr>
        <p:spPr>
          <a:xfrm>
            <a:off x="1357290" y="3143254"/>
            <a:ext cx="6400800" cy="1500198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 dirty="0"/>
          </a:p>
        </p:txBody>
      </p:sp>
      <p:pic>
        <p:nvPicPr>
          <p:cNvPr id="7" name="6 Imagen" descr="cabecera_ppt_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41458" y="0"/>
            <a:ext cx="2873682" cy="714362"/>
          </a:xfrm>
          <a:prstGeom prst="rect">
            <a:avLst/>
          </a:prstGeom>
        </p:spPr>
      </p:pic>
      <p:pic>
        <p:nvPicPr>
          <p:cNvPr id="8" name="7 Imagen" descr="cabecera_ppt_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56102" y="0"/>
            <a:ext cx="2873682" cy="714362"/>
          </a:xfrm>
          <a:prstGeom prst="rect">
            <a:avLst/>
          </a:prstGeom>
        </p:spPr>
      </p:pic>
      <p:cxnSp>
        <p:nvCxnSpPr>
          <p:cNvPr id="11" name="10 Conector recto"/>
          <p:cNvCxnSpPr/>
          <p:nvPr userDrawn="1"/>
        </p:nvCxnSpPr>
        <p:spPr>
          <a:xfrm>
            <a:off x="642910" y="3000378"/>
            <a:ext cx="7858180" cy="1588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ChangeArrowheads="1"/>
          </p:cNvSpPr>
          <p:nvPr userDrawn="1"/>
        </p:nvSpPr>
        <p:spPr bwMode="auto">
          <a:xfrm>
            <a:off x="8929718" y="0"/>
            <a:ext cx="214282" cy="714362"/>
          </a:xfrm>
          <a:prstGeom prst="rect">
            <a:avLst/>
          </a:prstGeom>
          <a:solidFill>
            <a:srgbClr val="4F81BD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83611"/>
            <a:ext cx="7772400" cy="1102519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pic>
        <p:nvPicPr>
          <p:cNvPr id="7" name="6 Imagen" descr="cabecera_ppt_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41458" y="0"/>
            <a:ext cx="2873682" cy="714362"/>
          </a:xfrm>
          <a:prstGeom prst="rect">
            <a:avLst/>
          </a:prstGeom>
        </p:spPr>
      </p:pic>
      <p:pic>
        <p:nvPicPr>
          <p:cNvPr id="8" name="7 Imagen" descr="cabecera_ppt_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56102" y="0"/>
            <a:ext cx="2873682" cy="714362"/>
          </a:xfrm>
          <a:prstGeom prst="rect">
            <a:avLst/>
          </a:prstGeom>
        </p:spPr>
      </p:pic>
      <p:sp>
        <p:nvSpPr>
          <p:cNvPr id="12" name="Rectangle 2"/>
          <p:cNvSpPr>
            <a:spLocks noChangeArrowheads="1"/>
          </p:cNvSpPr>
          <p:nvPr userDrawn="1"/>
        </p:nvSpPr>
        <p:spPr bwMode="auto">
          <a:xfrm>
            <a:off x="8929718" y="0"/>
            <a:ext cx="214282" cy="714362"/>
          </a:xfrm>
          <a:prstGeom prst="rect">
            <a:avLst/>
          </a:prstGeom>
          <a:solidFill>
            <a:srgbClr val="4F81BD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sp>
        <p:nvSpPr>
          <p:cNvPr id="9" name="Rectangle 2"/>
          <p:cNvSpPr>
            <a:spLocks noChangeArrowheads="1"/>
          </p:cNvSpPr>
          <p:nvPr userDrawn="1"/>
        </p:nvSpPr>
        <p:spPr bwMode="auto">
          <a:xfrm>
            <a:off x="0" y="3429006"/>
            <a:ext cx="9144000" cy="1714494"/>
          </a:xfrm>
          <a:prstGeom prst="rect">
            <a:avLst/>
          </a:prstGeom>
          <a:solidFill>
            <a:srgbClr val="4F81BD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sp>
        <p:nvSpPr>
          <p:cNvPr id="13" name="2 Subtítulo"/>
          <p:cNvSpPr>
            <a:spLocks noGrp="1"/>
          </p:cNvSpPr>
          <p:nvPr>
            <p:ph type="subTitle" idx="1"/>
          </p:nvPr>
        </p:nvSpPr>
        <p:spPr>
          <a:xfrm>
            <a:off x="1357290" y="3471878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28676"/>
            <a:ext cx="8229600" cy="392909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A8B3F83A-AB70-435B-BF66-B3E7B45EF707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000496" y="142858"/>
            <a:ext cx="4857784" cy="571504"/>
          </a:xfrm>
        </p:spPr>
        <p:txBody>
          <a:bodyPr>
            <a:noAutofit/>
          </a:bodyPr>
          <a:lstStyle>
            <a:lvl1pPr algn="l"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348" y="2000246"/>
            <a:ext cx="7772400" cy="1071570"/>
          </a:xfrm>
        </p:spPr>
        <p:txBody>
          <a:bodyPr anchor="t">
            <a:normAutofit/>
          </a:bodyPr>
          <a:lstStyle>
            <a:lvl1pPr algn="l">
              <a:defRPr sz="32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14348" y="3214692"/>
            <a:ext cx="7772400" cy="42862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pic>
        <p:nvPicPr>
          <p:cNvPr id="6" name="5 Imagen" descr="cabecera_ppt_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41458" y="0"/>
            <a:ext cx="2873682" cy="714362"/>
          </a:xfrm>
          <a:prstGeom prst="rect">
            <a:avLst/>
          </a:prstGeom>
        </p:spPr>
      </p:pic>
      <p:pic>
        <p:nvPicPr>
          <p:cNvPr id="7" name="6 Imagen" descr="cabecera_ppt_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56102" y="0"/>
            <a:ext cx="2873682" cy="714362"/>
          </a:xfrm>
          <a:prstGeom prst="rect">
            <a:avLst/>
          </a:prstGeom>
        </p:spPr>
      </p:pic>
      <p:sp>
        <p:nvSpPr>
          <p:cNvPr id="9" name="8 Rectángulo"/>
          <p:cNvSpPr/>
          <p:nvPr userDrawn="1"/>
        </p:nvSpPr>
        <p:spPr>
          <a:xfrm>
            <a:off x="0" y="5000642"/>
            <a:ext cx="9144000" cy="142858"/>
          </a:xfrm>
          <a:prstGeom prst="rect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0" name="Rectangle 2"/>
          <p:cNvSpPr>
            <a:spLocks noChangeArrowheads="1"/>
          </p:cNvSpPr>
          <p:nvPr userDrawn="1"/>
        </p:nvSpPr>
        <p:spPr bwMode="auto">
          <a:xfrm>
            <a:off x="8929718" y="0"/>
            <a:ext cx="214282" cy="714362"/>
          </a:xfrm>
          <a:prstGeom prst="rect">
            <a:avLst/>
          </a:prstGeom>
          <a:solidFill>
            <a:srgbClr val="4F81BD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348" y="2000246"/>
            <a:ext cx="7772400" cy="1071570"/>
          </a:xfrm>
        </p:spPr>
        <p:txBody>
          <a:bodyPr anchor="t">
            <a:normAutofit/>
          </a:bodyPr>
          <a:lstStyle>
            <a:lvl1pPr algn="l">
              <a:defRPr sz="32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14348" y="3214692"/>
            <a:ext cx="7772400" cy="42862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pic>
        <p:nvPicPr>
          <p:cNvPr id="6" name="5 Imagen" descr="cabecera_ppt_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41458" y="0"/>
            <a:ext cx="2873682" cy="714362"/>
          </a:xfrm>
          <a:prstGeom prst="rect">
            <a:avLst/>
          </a:prstGeom>
        </p:spPr>
      </p:pic>
      <p:pic>
        <p:nvPicPr>
          <p:cNvPr id="7" name="6 Imagen" descr="cabecera_ppt_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56102" y="0"/>
            <a:ext cx="2873682" cy="714362"/>
          </a:xfrm>
          <a:prstGeom prst="rect">
            <a:avLst/>
          </a:prstGeom>
        </p:spPr>
      </p:pic>
      <p:sp>
        <p:nvSpPr>
          <p:cNvPr id="10" name="Rectangle 2"/>
          <p:cNvSpPr>
            <a:spLocks noChangeArrowheads="1"/>
          </p:cNvSpPr>
          <p:nvPr userDrawn="1"/>
        </p:nvSpPr>
        <p:spPr bwMode="auto">
          <a:xfrm>
            <a:off x="8929718" y="0"/>
            <a:ext cx="214282" cy="714362"/>
          </a:xfrm>
          <a:prstGeom prst="rect">
            <a:avLst/>
          </a:prstGeom>
          <a:solidFill>
            <a:srgbClr val="4F81BD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sp>
        <p:nvSpPr>
          <p:cNvPr id="12" name="Rectangle 2"/>
          <p:cNvSpPr>
            <a:spLocks noChangeArrowheads="1"/>
          </p:cNvSpPr>
          <p:nvPr userDrawn="1"/>
        </p:nvSpPr>
        <p:spPr bwMode="auto">
          <a:xfrm>
            <a:off x="0" y="4929204"/>
            <a:ext cx="9144000" cy="214296"/>
          </a:xfrm>
          <a:prstGeom prst="rect">
            <a:avLst/>
          </a:prstGeom>
          <a:solidFill>
            <a:srgbClr val="4F81BD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A8B3F83A-AB70-435B-BF66-B3E7B45EF707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00496" y="71420"/>
            <a:ext cx="4929222" cy="642942"/>
          </a:xfrm>
        </p:spPr>
        <p:txBody>
          <a:bodyPr>
            <a:noAutofit/>
          </a:bodyPr>
          <a:lstStyle>
            <a:lvl1pPr algn="l"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151336"/>
            <a:ext cx="4040188" cy="47982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9" y="1151336"/>
            <a:ext cx="4041775" cy="47982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9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A8B3F83A-AB70-435B-BF66-B3E7B45EF707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000496" y="142858"/>
            <a:ext cx="4929222" cy="571504"/>
          </a:xfrm>
        </p:spPr>
        <p:txBody>
          <a:bodyPr>
            <a:noAutofit/>
          </a:bodyPr>
          <a:lstStyle>
            <a:lvl1pPr algn="l"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2214560"/>
            <a:ext cx="8286808" cy="1071570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pic>
        <p:nvPicPr>
          <p:cNvPr id="4" name="3 Imagen" descr="cabecera_ppt_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41458" y="0"/>
            <a:ext cx="2873682" cy="714362"/>
          </a:xfrm>
          <a:prstGeom prst="rect">
            <a:avLst/>
          </a:prstGeom>
        </p:spPr>
      </p:pic>
      <p:pic>
        <p:nvPicPr>
          <p:cNvPr id="5" name="4 Imagen" descr="cabecera_ppt_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56102" y="0"/>
            <a:ext cx="2873682" cy="714362"/>
          </a:xfrm>
          <a:prstGeom prst="rect">
            <a:avLst/>
          </a:prstGeom>
        </p:spPr>
      </p:pic>
      <p:sp>
        <p:nvSpPr>
          <p:cNvPr id="8" name="7 Rectángulo"/>
          <p:cNvSpPr/>
          <p:nvPr userDrawn="1"/>
        </p:nvSpPr>
        <p:spPr>
          <a:xfrm>
            <a:off x="0" y="3571882"/>
            <a:ext cx="9144000" cy="1571618"/>
          </a:xfrm>
          <a:prstGeom prst="rect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" name="Rectangle 2"/>
          <p:cNvSpPr>
            <a:spLocks noChangeArrowheads="1"/>
          </p:cNvSpPr>
          <p:nvPr userDrawn="1"/>
        </p:nvSpPr>
        <p:spPr bwMode="auto">
          <a:xfrm>
            <a:off x="8929718" y="0"/>
            <a:ext cx="214282" cy="714362"/>
          </a:xfrm>
          <a:prstGeom prst="rect">
            <a:avLst/>
          </a:prstGeom>
          <a:solidFill>
            <a:srgbClr val="4F81BD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28596" y="1000114"/>
            <a:ext cx="8286808" cy="1071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2214560"/>
            <a:ext cx="8229600" cy="2643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pic>
        <p:nvPicPr>
          <p:cNvPr id="8" name="7 Imagen" descr="Sin título-1.pn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357158" y="118276"/>
            <a:ext cx="909151" cy="596086"/>
          </a:xfrm>
          <a:prstGeom prst="rect">
            <a:avLst/>
          </a:prstGeom>
        </p:spPr>
      </p:pic>
      <p:pic>
        <p:nvPicPr>
          <p:cNvPr id="6" name="5 Imagen" descr="cabecera_ppt_1.png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126814" y="0"/>
            <a:ext cx="2873682" cy="714362"/>
          </a:xfrm>
          <a:prstGeom prst="rect">
            <a:avLst/>
          </a:prstGeom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214282" cy="714362"/>
          </a:xfrm>
          <a:prstGeom prst="rect">
            <a:avLst/>
          </a:prstGeom>
          <a:solidFill>
            <a:srgbClr val="4F81BD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8929718" y="0"/>
            <a:ext cx="214282" cy="714362"/>
          </a:xfrm>
          <a:prstGeom prst="rect">
            <a:avLst/>
          </a:prstGeom>
          <a:solidFill>
            <a:srgbClr val="4F81BD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11" r:id="rId2"/>
    <p:sldLayoutId id="2147483712" r:id="rId3"/>
    <p:sldLayoutId id="2147483650" r:id="rId4"/>
    <p:sldLayoutId id="2147483651" r:id="rId5"/>
    <p:sldLayoutId id="2147483713" r:id="rId6"/>
    <p:sldLayoutId id="2147483652" r:id="rId7"/>
    <p:sldLayoutId id="2147483653" r:id="rId8"/>
    <p:sldLayoutId id="2147483654" r:id="rId9"/>
    <p:sldLayoutId id="2147483714" r:id="rId10"/>
    <p:sldLayoutId id="2147483655" r:id="rId11"/>
    <p:sldLayoutId id="2147483656" r:id="rId12"/>
    <p:sldLayoutId id="2147483657" r:id="rId13"/>
    <p:sldLayoutId id="2147483710" r:id="rId1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3 Imagen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5149" r="27640" b="10962"/>
          <a:stretch/>
        </p:blipFill>
        <p:spPr>
          <a:xfrm>
            <a:off x="-17747" y="7054"/>
            <a:ext cx="7990890" cy="4057822"/>
          </a:xfrm>
          <a:prstGeom prst="rect">
            <a:avLst/>
          </a:prstGeom>
        </p:spPr>
      </p:pic>
      <p:pic>
        <p:nvPicPr>
          <p:cNvPr id="9" name="1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4355" y="4152349"/>
            <a:ext cx="1139981" cy="716066"/>
          </a:xfrm>
          <a:prstGeom prst="rect">
            <a:avLst/>
          </a:prstGeom>
        </p:spPr>
      </p:pic>
      <p:sp>
        <p:nvSpPr>
          <p:cNvPr id="5" name="2 Subtítulo"/>
          <p:cNvSpPr txBox="1">
            <a:spLocks/>
          </p:cNvSpPr>
          <p:nvPr/>
        </p:nvSpPr>
        <p:spPr>
          <a:xfrm>
            <a:off x="2110009" y="4246090"/>
            <a:ext cx="3845417" cy="33741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ＭＳ Ｐゴシック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ＭＳ Ｐゴシック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ＭＳ Ｐゴシック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ＭＳ Ｐゴシック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None/>
            </a:pPr>
            <a:endParaRPr lang="es-CL" sz="105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5898" y="4066623"/>
            <a:ext cx="6460105" cy="756084"/>
          </a:xfrm>
        </p:spPr>
        <p:txBody>
          <a:bodyPr>
            <a:normAutofit fontScale="90000"/>
          </a:bodyPr>
          <a:lstStyle/>
          <a:p>
            <a:r>
              <a:rPr lang="es-CL" sz="1800" dirty="0" smtClean="0"/>
              <a:t>CORPORACIÓN ADMINISTRATIVA PODER JUDICIAL DE CHILE</a:t>
            </a:r>
            <a:br>
              <a:rPr lang="es-CL" sz="1800" dirty="0" smtClean="0"/>
            </a:br>
            <a:r>
              <a:rPr lang="es-CL" sz="1600" dirty="0" smtClean="0"/>
              <a:t/>
            </a:r>
            <a:br>
              <a:rPr lang="es-CL" sz="1600" dirty="0" smtClean="0"/>
            </a:br>
            <a:r>
              <a:rPr lang="es-CL" sz="1300" dirty="0" smtClean="0"/>
              <a:t>EXPOSITOR : MAURICIO RODRIGUEZ AVILES</a:t>
            </a:r>
            <a:r>
              <a:rPr lang="es-CL" sz="1300" dirty="0"/>
              <a:t/>
            </a:r>
            <a:br>
              <a:rPr lang="es-CL" sz="1300" dirty="0"/>
            </a:br>
            <a:endParaRPr lang="es-ES" sz="1300" dirty="0"/>
          </a:p>
        </p:txBody>
      </p:sp>
    </p:spTree>
    <p:extLst>
      <p:ext uri="{BB962C8B-B14F-4D97-AF65-F5344CB8AC3E}">
        <p14:creationId xmlns:p14="http://schemas.microsoft.com/office/powerpoint/2010/main" val="161572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2 Rectángulo"/>
          <p:cNvSpPr/>
          <p:nvPr/>
        </p:nvSpPr>
        <p:spPr>
          <a:xfrm>
            <a:off x="251520" y="699542"/>
            <a:ext cx="864096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600" b="1" dirty="0"/>
              <a:t>Resultados e impacto esperados:</a:t>
            </a:r>
            <a:r>
              <a:rPr lang="es-CL" sz="1600" dirty="0"/>
              <a:t> </a:t>
            </a:r>
            <a:endParaRPr lang="es-CL" sz="1600" dirty="0" smtClean="0"/>
          </a:p>
          <a:p>
            <a:endParaRPr lang="es-ES_tradnl" sz="1600" dirty="0"/>
          </a:p>
          <a:p>
            <a:pPr marL="285750" lvl="0" indent="-285750" algn="just">
              <a:buFont typeface="Arial" charset="0"/>
              <a:buChar char="•"/>
            </a:pPr>
            <a:r>
              <a:rPr lang="es-CL" sz="1600" dirty="0"/>
              <a:t>Manuales de buenas prácticas, de carácter técnico y objetivo, no sólo como declaraciones de intención y con recomendaciones generales, es decir, abordando detalladamente los aspectos que durante el levantamiento y diagnóstico se definan como relevantes para lograr el objetivo</a:t>
            </a:r>
            <a:r>
              <a:rPr lang="es-CL" sz="1600" dirty="0" smtClean="0"/>
              <a:t>.</a:t>
            </a:r>
            <a:endParaRPr lang="es-ES_tradnl" sz="1600" dirty="0"/>
          </a:p>
          <a:p>
            <a:pPr marL="285750" lvl="0" indent="-285750" algn="just">
              <a:buFont typeface="Arial" charset="0"/>
              <a:buChar char="•"/>
            </a:pPr>
            <a:r>
              <a:rPr lang="es-CL" sz="1600" dirty="0"/>
              <a:t>Realizar planes pilotos en países que voluntariamente lo deseen, respecto de los aspectos tecnológicos más relevantes y que puedan prestar una mayor utilidad, dependiendo el estado de avance del respectivo país.</a:t>
            </a:r>
            <a:endParaRPr lang="es-ES_tradnl" sz="1600" dirty="0"/>
          </a:p>
          <a:p>
            <a:pPr marL="285750" lvl="0" indent="-285750" algn="just">
              <a:buFont typeface="Arial" charset="0"/>
              <a:buChar char="•"/>
            </a:pPr>
            <a:r>
              <a:rPr lang="es-CL" sz="1600" dirty="0"/>
              <a:t>Un expediente electrónico </a:t>
            </a:r>
            <a:r>
              <a:rPr lang="es-CL" sz="1600" dirty="0" smtClean="0"/>
              <a:t>más </a:t>
            </a:r>
            <a:r>
              <a:rPr lang="es-CL" sz="1600" dirty="0"/>
              <a:t>robusto en lo técnico y con mayores funcionalidades, tanto para los usuarios internos (miembros del Poder Judicial), como para la ciudadanía, incluyendo en esto especialmente a abogados e instituciones relacionadas al sistema de justicia, lo que tiene como resultado un acceso a la justicia informado.</a:t>
            </a:r>
            <a:endParaRPr lang="es-ES_tradnl" sz="1600" dirty="0"/>
          </a:p>
          <a:p>
            <a:pPr marL="285750" lvl="0" indent="-285750" algn="just">
              <a:buFont typeface="Arial" charset="0"/>
              <a:buChar char="•"/>
            </a:pPr>
            <a:r>
              <a:rPr lang="es-CL" sz="1600" dirty="0"/>
              <a:t>Conocer la realidad de algunos países fuera de la Cumbre.</a:t>
            </a:r>
            <a:endParaRPr lang="es-ES_tradnl" sz="1600" dirty="0"/>
          </a:p>
          <a:p>
            <a:pPr marL="285750" lvl="0" indent="-285750" algn="just">
              <a:buFont typeface="Arial" charset="0"/>
              <a:buChar char="•"/>
            </a:pPr>
            <a:r>
              <a:rPr lang="es-CL" sz="1600" dirty="0"/>
              <a:t>Determinar la tecnología disponible en el mercado y que pueda adaptarse a los requerimientos judiciales.</a:t>
            </a:r>
            <a:endParaRPr lang="es-ES_tradnl" sz="1600" dirty="0"/>
          </a:p>
        </p:txBody>
      </p:sp>
    </p:spTree>
    <p:extLst>
      <p:ext uri="{BB962C8B-B14F-4D97-AF65-F5344CB8AC3E}">
        <p14:creationId xmlns:p14="http://schemas.microsoft.com/office/powerpoint/2010/main" val="67024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2 Rectángulo"/>
          <p:cNvSpPr/>
          <p:nvPr/>
        </p:nvSpPr>
        <p:spPr>
          <a:xfrm>
            <a:off x="251520" y="699542"/>
            <a:ext cx="864096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600" b="1" dirty="0" smtClean="0"/>
              <a:t>Productos </a:t>
            </a:r>
            <a:r>
              <a:rPr lang="es-CL" sz="1600" b="1" dirty="0"/>
              <a:t>esperados:</a:t>
            </a:r>
            <a:r>
              <a:rPr lang="es-CL" sz="1600" dirty="0"/>
              <a:t> </a:t>
            </a:r>
            <a:endParaRPr lang="es-CL" sz="1600" dirty="0" smtClean="0"/>
          </a:p>
          <a:p>
            <a:endParaRPr lang="es-CL" sz="1600" dirty="0" smtClean="0"/>
          </a:p>
          <a:p>
            <a:pPr marL="285750" lvl="0" indent="-285750">
              <a:buFont typeface="Arial" charset="0"/>
              <a:buChar char="•"/>
            </a:pPr>
            <a:r>
              <a:rPr lang="es-ES" sz="1600" dirty="0"/>
              <a:t>Sistematización del levantamiento y el diagnóstico que se realice con motivo del proyecto, de forma tal que sirva directamente como una guía para todos los países miembros de la Cumbre</a:t>
            </a:r>
            <a:r>
              <a:rPr lang="es-ES" sz="1600" dirty="0" smtClean="0"/>
              <a:t>.</a:t>
            </a:r>
          </a:p>
          <a:p>
            <a:pPr marL="285750" lvl="0" indent="-285750">
              <a:buFont typeface="Arial" charset="0"/>
              <a:buChar char="•"/>
            </a:pPr>
            <a:endParaRPr lang="es-ES_tradnl" sz="1600" dirty="0"/>
          </a:p>
          <a:p>
            <a:pPr marL="285750" lvl="0" indent="-285750">
              <a:buFont typeface="Arial" charset="0"/>
              <a:buChar char="•"/>
            </a:pPr>
            <a:r>
              <a:rPr lang="es-ES" sz="1600" dirty="0"/>
              <a:t>Manuales de buenas prácticas, con un carácter objetivo y técnico</a:t>
            </a:r>
            <a:r>
              <a:rPr lang="es-ES" sz="1600" dirty="0" smtClean="0"/>
              <a:t>.</a:t>
            </a:r>
          </a:p>
          <a:p>
            <a:pPr marL="285750" lvl="0" indent="-285750">
              <a:buFont typeface="Arial" charset="0"/>
              <a:buChar char="•"/>
            </a:pPr>
            <a:endParaRPr lang="es-ES_tradnl" sz="1600" dirty="0"/>
          </a:p>
          <a:p>
            <a:pPr marL="285750" lvl="0" indent="-285750">
              <a:buFont typeface="Arial" charset="0"/>
              <a:buChar char="•"/>
            </a:pPr>
            <a:r>
              <a:rPr lang="es-ES" sz="1600" dirty="0"/>
              <a:t>Planes piloto en los países de la Cumbre que lo deseen respecto de aspectos específicos de la propuesta.</a:t>
            </a:r>
            <a:endParaRPr lang="es-ES_tradnl" sz="1600" dirty="0"/>
          </a:p>
          <a:p>
            <a:endParaRPr lang="es-ES_tradnl" sz="1600" dirty="0"/>
          </a:p>
        </p:txBody>
      </p:sp>
    </p:spTree>
    <p:extLst>
      <p:ext uri="{BB962C8B-B14F-4D97-AF65-F5344CB8AC3E}">
        <p14:creationId xmlns:p14="http://schemas.microsoft.com/office/powerpoint/2010/main" val="139428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4294967295"/>
          </p:nvPr>
        </p:nvSpPr>
        <p:spPr>
          <a:xfrm>
            <a:off x="611560" y="3075806"/>
            <a:ext cx="7848872" cy="12961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_tradnl" sz="2400" b="1" dirty="0"/>
              <a:t>Expediente </a:t>
            </a:r>
            <a:r>
              <a:rPr lang="es-ES_tradnl" sz="2400" b="1" dirty="0" smtClean="0"/>
              <a:t>Electrónico de “Segunda Generación” </a:t>
            </a:r>
            <a:r>
              <a:rPr lang="es-ES_tradnl" sz="2400" b="1" dirty="0"/>
              <a:t>que garantice un pleno acceso a la justicia </a:t>
            </a:r>
            <a:r>
              <a:rPr lang="es-CL" sz="1800" cap="all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	</a:t>
            </a:r>
            <a:endParaRPr lang="es-ES" sz="1800" cap="all" dirty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2 Rectángulo"/>
          <p:cNvSpPr/>
          <p:nvPr/>
        </p:nvSpPr>
        <p:spPr>
          <a:xfrm>
            <a:off x="251520" y="730314"/>
            <a:ext cx="86409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s-ES" sz="2000" dirty="0"/>
              <a:t>Este proyecto surge desde la </a:t>
            </a:r>
            <a:r>
              <a:rPr lang="es-ES" sz="2000" b="1" dirty="0"/>
              <a:t>realidad a la que se ven enfrentados los Poderes Judiciales </a:t>
            </a:r>
            <a:r>
              <a:rPr lang="es-ES" sz="2000" dirty="0"/>
              <a:t>con el uso de la tecnología, en que ha sido una </a:t>
            </a:r>
            <a:r>
              <a:rPr lang="es-ES" sz="2000" dirty="0" smtClean="0"/>
              <a:t>necesidad </a:t>
            </a:r>
            <a:r>
              <a:rPr lang="es-ES" sz="2000" dirty="0"/>
              <a:t>“informatizarse” y llevar la </a:t>
            </a:r>
            <a:r>
              <a:rPr lang="es-ES" sz="2000" b="1" dirty="0"/>
              <a:t>cultura judicial del uso del papel a formatos electrónicos</a:t>
            </a:r>
            <a:r>
              <a:rPr lang="es-ES" sz="2000" dirty="0"/>
              <a:t>, y con ello, revelar una serie de nuevas exigencias y </a:t>
            </a:r>
            <a:r>
              <a:rPr lang="es-ES" sz="2000" dirty="0" smtClean="0"/>
              <a:t>desafíos</a:t>
            </a:r>
            <a:r>
              <a:rPr lang="es-ES_tradnl" sz="2000" dirty="0" smtClean="0"/>
              <a:t>.</a:t>
            </a:r>
            <a:endParaRPr lang="es-ES_tradnl" sz="2000" dirty="0"/>
          </a:p>
          <a:p>
            <a:pPr algn="just">
              <a:spcAft>
                <a:spcPts val="1200"/>
              </a:spcAft>
            </a:pPr>
            <a:r>
              <a:rPr lang="es-ES_tradnl" sz="2000" dirty="0" smtClean="0"/>
              <a:t>Actualmente, existen </a:t>
            </a:r>
            <a:r>
              <a:rPr lang="es-ES_tradnl" sz="2000" b="1" dirty="0" smtClean="0"/>
              <a:t>diversos escenarios </a:t>
            </a:r>
            <a:r>
              <a:rPr lang="es-ES_tradnl" sz="2000" dirty="0" smtClean="0"/>
              <a:t>en los países miembros de la Cumbre:</a:t>
            </a:r>
          </a:p>
          <a:p>
            <a:pPr marL="457200" indent="-457200" algn="just">
              <a:spcAft>
                <a:spcPts val="1200"/>
              </a:spcAft>
              <a:buAutoNum type="arabicPeriod"/>
            </a:pPr>
            <a:r>
              <a:rPr lang="es-ES_tradnl" sz="2000" dirty="0" smtClean="0"/>
              <a:t>Expediente electrónico como un respaldo del expediente en papel o como único mecanismo de registro de la causa.</a:t>
            </a:r>
          </a:p>
          <a:p>
            <a:pPr marL="457200" indent="-457200" algn="just">
              <a:spcAft>
                <a:spcPts val="1200"/>
              </a:spcAft>
              <a:buAutoNum type="arabicPeriod"/>
            </a:pPr>
            <a:r>
              <a:rPr lang="es-ES_tradnl" sz="2000" dirty="0" smtClean="0"/>
              <a:t>Expediente electrónico de uso voluntario o de uso obligatorio.</a:t>
            </a:r>
          </a:p>
          <a:p>
            <a:pPr marL="457200" indent="-457200" algn="just">
              <a:spcAft>
                <a:spcPts val="1200"/>
              </a:spcAft>
              <a:buFontTx/>
              <a:buAutoNum type="arabicPeriod"/>
            </a:pPr>
            <a:r>
              <a:rPr lang="es-ES_tradnl" sz="2000" dirty="0" smtClean="0"/>
              <a:t>Expediente </a:t>
            </a:r>
            <a:r>
              <a:rPr lang="es-ES_tradnl" sz="2000" dirty="0"/>
              <a:t>electrónico </a:t>
            </a:r>
            <a:r>
              <a:rPr lang="es-ES_tradnl" sz="2000" dirty="0" smtClean="0"/>
              <a:t>para todas las materias y tribunales o sólo para algunos de ellos.</a:t>
            </a:r>
            <a:endParaRPr lang="es-CL" sz="1600" dirty="0" smtClean="0">
              <a:solidFill>
                <a:schemeClr val="tx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31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2 Rectángulo"/>
          <p:cNvSpPr/>
          <p:nvPr/>
        </p:nvSpPr>
        <p:spPr>
          <a:xfrm>
            <a:off x="251520" y="843558"/>
            <a:ext cx="864096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s-ES" dirty="0" smtClean="0"/>
              <a:t>El expediente electrónico se encuentra en </a:t>
            </a:r>
            <a:r>
              <a:rPr lang="es-ES" b="1" dirty="0" smtClean="0"/>
              <a:t>pleno proceso evolutivo</a:t>
            </a:r>
            <a:r>
              <a:rPr lang="es-ES" dirty="0" smtClean="0"/>
              <a:t>, sin que ningún país pueda decir que ya completó la misión, y en dicho contexto, resulta de absoluta relevancia </a:t>
            </a:r>
            <a:r>
              <a:rPr lang="es-ES" b="1" dirty="0" smtClean="0"/>
              <a:t>compartir el conocimiento adquirido </a:t>
            </a:r>
            <a:r>
              <a:rPr lang="es-ES" dirty="0" smtClean="0"/>
              <a:t>en este camino, informando los logros, pero dando un </a:t>
            </a:r>
            <a:r>
              <a:rPr lang="es-ES" b="1" dirty="0" smtClean="0"/>
              <a:t>especial énfasis a los inconvenientes </a:t>
            </a:r>
            <a:r>
              <a:rPr lang="es-ES" dirty="0" smtClean="0"/>
              <a:t>que se han encontrado en el camino, por la importancia que ellos tienen para quienes aún están trabajando en este proceso.</a:t>
            </a:r>
          </a:p>
          <a:p>
            <a:pPr algn="just">
              <a:spcAft>
                <a:spcPts val="1200"/>
              </a:spcAft>
            </a:pPr>
            <a:r>
              <a:rPr lang="es-ES" b="1" dirty="0" smtClean="0"/>
              <a:t>El usuario</a:t>
            </a:r>
            <a:r>
              <a:rPr lang="es-ES" dirty="0" smtClean="0"/>
              <a:t>, </a:t>
            </a:r>
            <a:r>
              <a:rPr lang="es-ES" dirty="0"/>
              <a:t>tanto interno como </a:t>
            </a:r>
            <a:r>
              <a:rPr lang="es-ES" dirty="0" smtClean="0"/>
              <a:t>externo, al que se enfrentan los Poderes Judiciales en la sociedad actual, </a:t>
            </a:r>
            <a:r>
              <a:rPr lang="es-ES" b="1" dirty="0" smtClean="0"/>
              <a:t>demanda mucha más participación y acceso </a:t>
            </a:r>
            <a:r>
              <a:rPr lang="es-ES" dirty="0" smtClean="0"/>
              <a:t>en todos los aspectos que le afectan, siendo de especial relevancia el </a:t>
            </a:r>
            <a:r>
              <a:rPr lang="es-ES" b="1" dirty="0" smtClean="0"/>
              <a:t>acceso a la justicia</a:t>
            </a:r>
            <a:r>
              <a:rPr lang="es-ES" dirty="0" smtClean="0"/>
              <a:t>, manifestado tanto en realizar trámites como acceder a los expedientes en formato digital.</a:t>
            </a:r>
          </a:p>
          <a:p>
            <a:pPr algn="just">
              <a:spcAft>
                <a:spcPts val="1200"/>
              </a:spcAft>
            </a:pPr>
            <a:r>
              <a:rPr lang="es-ES" dirty="0"/>
              <a:t>Frente a lo anterior, este proyecto ha querido poner de manifiesto la necesidad de trabajar sobre el concepto de un expediente electrónico que hemos llamado de “</a:t>
            </a:r>
            <a:r>
              <a:rPr lang="es-ES" b="1" dirty="0"/>
              <a:t>Segunda Generación</a:t>
            </a:r>
            <a:r>
              <a:rPr lang="es-ES" dirty="0"/>
              <a:t>”, entendiéndose </a:t>
            </a:r>
            <a:r>
              <a:rPr lang="es-ES" dirty="0" smtClean="0"/>
              <a:t>entonces:</a:t>
            </a:r>
            <a:endParaRPr lang="es-CL" dirty="0" smtClean="0">
              <a:solidFill>
                <a:schemeClr val="tx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33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2 Rectángulo"/>
          <p:cNvSpPr/>
          <p:nvPr/>
        </p:nvSpPr>
        <p:spPr>
          <a:xfrm>
            <a:off x="251520" y="699542"/>
            <a:ext cx="8640960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s-ES" b="1" dirty="0" smtClean="0"/>
              <a:t>Primera generación</a:t>
            </a:r>
            <a:r>
              <a:rPr lang="es-ES" dirty="0" smtClean="0"/>
              <a:t>: Conjunto de información, compuesta principalmente de documentos digitalizados (escaneados) asociados a una causa, que se incorporan cronológicamente a un sistema informático sin mayores distinciones y que normalmente sirve como respaldo a un expediente de formato papel, que es el jurídicamente válido para todos los efectos.  </a:t>
            </a:r>
            <a:endParaRPr lang="es-ES" dirty="0"/>
          </a:p>
          <a:p>
            <a:pPr algn="just">
              <a:spcAft>
                <a:spcPts val="1200"/>
              </a:spcAft>
            </a:pPr>
            <a:r>
              <a:rPr lang="es-ES" b="1" dirty="0" smtClean="0"/>
              <a:t>Segunda generación</a:t>
            </a:r>
            <a:r>
              <a:rPr lang="es-ES" dirty="0" smtClean="0"/>
              <a:t>: Conjunto de datos y documentos electrónicos organizados de manera estructurada, que dan cuenta de los eventos de un proceso judicial, pudiéndose incorporar, consultar y extraer su contenido utilizando diferentes herramientas informáticas complementarias.</a:t>
            </a:r>
          </a:p>
          <a:p>
            <a:pPr algn="just">
              <a:spcAft>
                <a:spcPts val="1200"/>
              </a:spcAft>
            </a:pPr>
            <a:r>
              <a:rPr lang="es-ES" dirty="0" smtClean="0"/>
              <a:t>Este expediente electrónico de segunda generación, al permitir la eliminación del expediente en formato papel, trae consigo una serie de responsabilidades que abordar, desde </a:t>
            </a:r>
            <a:r>
              <a:rPr lang="es-ES" b="1" dirty="0" smtClean="0"/>
              <a:t>aumentar los estándares de seguridad</a:t>
            </a:r>
            <a:r>
              <a:rPr lang="es-ES" dirty="0" smtClean="0"/>
              <a:t> para</a:t>
            </a:r>
            <a:r>
              <a:rPr lang="es-ES" b="1" dirty="0" smtClean="0"/>
              <a:t> </a:t>
            </a:r>
            <a:r>
              <a:rPr lang="es-ES" dirty="0" smtClean="0"/>
              <a:t>garantizar la inviolabilidad de los contenidos, hasta proporcionar una </a:t>
            </a:r>
            <a:r>
              <a:rPr lang="es-ES" b="1" dirty="0" smtClean="0"/>
              <a:t>accesibilidad constante y permanente</a:t>
            </a:r>
            <a:r>
              <a:rPr lang="es-ES" dirty="0" smtClean="0"/>
              <a:t> (24/7), al ser el único medio para conocer y gestionar los procesos judiciales.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610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2 Rectángulo"/>
          <p:cNvSpPr/>
          <p:nvPr/>
        </p:nvSpPr>
        <p:spPr>
          <a:xfrm>
            <a:off x="251520" y="699542"/>
            <a:ext cx="86409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s-ES" sz="1600" dirty="0" smtClean="0"/>
              <a:t>Entre las </a:t>
            </a:r>
            <a:r>
              <a:rPr lang="es-ES" sz="1600" b="1" dirty="0" smtClean="0"/>
              <a:t>herramientas complementarias </a:t>
            </a:r>
            <a:r>
              <a:rPr lang="es-ES" sz="1600" dirty="0" smtClean="0"/>
              <a:t>que debería soportar este expediente electrónico de segunda generación, se pueden señalar:</a:t>
            </a:r>
          </a:p>
          <a:p>
            <a:pPr marL="285750" indent="-285750" algn="just">
              <a:spcAft>
                <a:spcPts val="1200"/>
              </a:spcAft>
              <a:buFont typeface="Arial" charset="0"/>
              <a:buChar char="•"/>
            </a:pPr>
            <a:r>
              <a:rPr lang="es-ES" sz="1600" dirty="0"/>
              <a:t>I</a:t>
            </a:r>
            <a:r>
              <a:rPr lang="es-ES" sz="1600" dirty="0" smtClean="0"/>
              <a:t>ngreso </a:t>
            </a:r>
            <a:r>
              <a:rPr lang="es-ES" sz="1600" dirty="0"/>
              <a:t>de causas y </a:t>
            </a:r>
            <a:r>
              <a:rPr lang="es-ES" sz="1600" dirty="0" smtClean="0"/>
              <a:t>escritos </a:t>
            </a:r>
            <a:r>
              <a:rPr lang="es-ES" sz="1600" b="1" dirty="0" smtClean="0"/>
              <a:t>multiplataforma</a:t>
            </a:r>
            <a:r>
              <a:rPr lang="es-ES" sz="1600" dirty="0" smtClean="0"/>
              <a:t>, es decir portales </a:t>
            </a:r>
            <a:r>
              <a:rPr lang="es-ES" sz="1600" dirty="0"/>
              <a:t>web, aplicaciones </a:t>
            </a:r>
            <a:r>
              <a:rPr lang="es-ES" sz="1600" dirty="0" smtClean="0"/>
              <a:t>móviles y  módulos </a:t>
            </a:r>
            <a:r>
              <a:rPr lang="es-ES" sz="1600" dirty="0"/>
              <a:t>de auto </a:t>
            </a:r>
            <a:r>
              <a:rPr lang="es-ES" sz="1600" dirty="0" smtClean="0"/>
              <a:t>atención presenciales.</a:t>
            </a:r>
          </a:p>
          <a:p>
            <a:pPr marL="285750" indent="-285750" algn="just">
              <a:spcAft>
                <a:spcPts val="1200"/>
              </a:spcAft>
              <a:buFont typeface="Arial" charset="0"/>
              <a:buChar char="•"/>
            </a:pPr>
            <a:r>
              <a:rPr lang="es-ES" sz="1600" dirty="0" smtClean="0"/>
              <a:t>Aplicaciones </a:t>
            </a:r>
            <a:r>
              <a:rPr lang="es-ES" sz="1600" dirty="0"/>
              <a:t>que </a:t>
            </a:r>
            <a:r>
              <a:rPr lang="es-ES" sz="1600" dirty="0" smtClean="0"/>
              <a:t>permitan </a:t>
            </a:r>
            <a:r>
              <a:rPr lang="es-ES" sz="1600" b="1" dirty="0" smtClean="0"/>
              <a:t>facilitar y estandarizar </a:t>
            </a:r>
            <a:r>
              <a:rPr lang="es-ES" sz="1600" dirty="0" smtClean="0"/>
              <a:t>las </a:t>
            </a:r>
            <a:r>
              <a:rPr lang="es-ES" sz="1600" dirty="0"/>
              <a:t>presentaciones </a:t>
            </a:r>
            <a:r>
              <a:rPr lang="es-ES" sz="1600" dirty="0" smtClean="0"/>
              <a:t>de abogados y ciudadanos en general, a </a:t>
            </a:r>
            <a:r>
              <a:rPr lang="es-ES" sz="1600" dirty="0"/>
              <a:t>través de formularios electrónicos y formatos preestablecidos </a:t>
            </a:r>
            <a:r>
              <a:rPr lang="es-ES" sz="1600" dirty="0" smtClean="0"/>
              <a:t>ya existentes y de conocimiento público.</a:t>
            </a:r>
          </a:p>
          <a:p>
            <a:pPr marL="285750" indent="-285750" algn="just">
              <a:spcAft>
                <a:spcPts val="1200"/>
              </a:spcAft>
              <a:buFont typeface="Arial" charset="0"/>
              <a:buChar char="•"/>
            </a:pPr>
            <a:r>
              <a:rPr lang="es-ES" sz="1600" dirty="0" smtClean="0"/>
              <a:t>Interconexiones e integraciones con diversas plataformas del Estado y entes relacionados, que permitan la </a:t>
            </a:r>
            <a:r>
              <a:rPr lang="es-ES" sz="1600" b="1" dirty="0" smtClean="0"/>
              <a:t>comunicación directa de los sistemas</a:t>
            </a:r>
            <a:r>
              <a:rPr lang="es-ES" sz="1600" dirty="0" smtClean="0"/>
              <a:t>, evitando que datos ya existentes en plataformas informáticas sean solicitados a </a:t>
            </a:r>
            <a:r>
              <a:rPr lang="es-ES" sz="1600" dirty="0"/>
              <a:t>los </a:t>
            </a:r>
            <a:r>
              <a:rPr lang="es-ES" sz="1600" dirty="0" smtClean="0"/>
              <a:t>ciudadanos, mejorando la calidad y velocidad con que se obtiene la información requerida y en consecuencia mejorar los tiempos de tramitación.</a:t>
            </a:r>
          </a:p>
          <a:p>
            <a:pPr marL="285750" indent="-285750" algn="just">
              <a:spcAft>
                <a:spcPts val="1200"/>
              </a:spcAft>
              <a:buFont typeface="Arial" charset="0"/>
              <a:buChar char="•"/>
            </a:pPr>
            <a:r>
              <a:rPr lang="es-ES" sz="1600" b="1" dirty="0" smtClean="0"/>
              <a:t>Acceso inclusivo y diferenciado</a:t>
            </a:r>
            <a:r>
              <a:rPr lang="es-ES" sz="1600" dirty="0" smtClean="0"/>
              <a:t> para los diversos tipos de usuarios que se relacionan con los Poderes Judiciales, como por ejemplo abogados, ciudadanos </a:t>
            </a:r>
            <a:r>
              <a:rPr lang="es-ES" sz="1600" dirty="0"/>
              <a:t>no </a:t>
            </a:r>
            <a:r>
              <a:rPr lang="es-ES" sz="1600" dirty="0" smtClean="0"/>
              <a:t>letrados y personas </a:t>
            </a:r>
            <a:r>
              <a:rPr lang="es-ES" sz="1600" dirty="0"/>
              <a:t>con capacidades </a:t>
            </a:r>
            <a:r>
              <a:rPr lang="es-ES" sz="1600" dirty="0" smtClean="0"/>
              <a:t>diferentes, incorporando lenguas </a:t>
            </a:r>
            <a:r>
              <a:rPr lang="es-ES" sz="1600" dirty="0"/>
              <a:t>originarias y </a:t>
            </a:r>
            <a:r>
              <a:rPr lang="es-ES" sz="1600" dirty="0" smtClean="0"/>
              <a:t>migrantes.</a:t>
            </a:r>
          </a:p>
        </p:txBody>
      </p:sp>
    </p:spTree>
    <p:extLst>
      <p:ext uri="{BB962C8B-B14F-4D97-AF65-F5344CB8AC3E}">
        <p14:creationId xmlns:p14="http://schemas.microsoft.com/office/powerpoint/2010/main" val="189854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2 Rectángulo"/>
          <p:cNvSpPr/>
          <p:nvPr/>
        </p:nvSpPr>
        <p:spPr>
          <a:xfrm>
            <a:off x="251520" y="699542"/>
            <a:ext cx="8640960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s-ES" sz="1700" dirty="0" smtClean="0"/>
              <a:t>Junto a lo anterior, existen tecnologías como </a:t>
            </a:r>
            <a:r>
              <a:rPr lang="es-ES" sz="1700" b="1" dirty="0" smtClean="0"/>
              <a:t>la Inteligencia Artificial </a:t>
            </a:r>
            <a:r>
              <a:rPr lang="es-ES" sz="1700" dirty="0" smtClean="0"/>
              <a:t>y el </a:t>
            </a:r>
            <a:r>
              <a:rPr lang="es-ES" sz="1700" b="1" dirty="0" smtClean="0"/>
              <a:t>Big Data</a:t>
            </a:r>
            <a:r>
              <a:rPr lang="es-ES" sz="1700" dirty="0" smtClean="0"/>
              <a:t>, que pueden ser de mucha utilidad en la labor jurisdiccional.</a:t>
            </a:r>
          </a:p>
          <a:p>
            <a:pPr algn="just">
              <a:spcAft>
                <a:spcPts val="1200"/>
              </a:spcAft>
            </a:pPr>
            <a:r>
              <a:rPr lang="es-ES" sz="1700" dirty="0" smtClean="0"/>
              <a:t>La </a:t>
            </a:r>
            <a:r>
              <a:rPr lang="es-ES" sz="1700" b="1" dirty="0" smtClean="0"/>
              <a:t>Inteligencia Artificial</a:t>
            </a:r>
            <a:r>
              <a:rPr lang="es-ES" sz="1700" dirty="0" smtClean="0"/>
              <a:t>, entendida como </a:t>
            </a:r>
            <a:r>
              <a:rPr lang="es-ES" sz="1700" b="1" dirty="0"/>
              <a:t>una disciplina que cubre diversas ramas de las tecnologías de la </a:t>
            </a:r>
            <a:r>
              <a:rPr lang="es-ES" sz="1700" b="1" dirty="0" smtClean="0"/>
              <a:t>información, </a:t>
            </a:r>
            <a:r>
              <a:rPr lang="es-ES" sz="1700" dirty="0" smtClean="0"/>
              <a:t>y no como un </a:t>
            </a:r>
            <a:r>
              <a:rPr lang="es-ES" sz="1700" dirty="0"/>
              <a:t>adjetivo para describir alguna solución </a:t>
            </a:r>
            <a:r>
              <a:rPr lang="es-ES" sz="1700" dirty="0" smtClean="0"/>
              <a:t>informática o como característica de algún sistema, tiene dos objetivos primordiales:</a:t>
            </a:r>
          </a:p>
          <a:p>
            <a:pPr marL="285750" indent="-285750" algn="just">
              <a:spcAft>
                <a:spcPts val="1200"/>
              </a:spcAft>
              <a:buFont typeface="Arial" charset="0"/>
              <a:buChar char="•"/>
            </a:pPr>
            <a:r>
              <a:rPr lang="es-ES" sz="1700" u="sng" dirty="0" smtClean="0"/>
              <a:t>Autonomía</a:t>
            </a:r>
            <a:r>
              <a:rPr lang="es-ES" sz="1700" dirty="0" smtClean="0"/>
              <a:t>: Habilidad </a:t>
            </a:r>
            <a:r>
              <a:rPr lang="es-ES" sz="1700" dirty="0"/>
              <a:t>para ejecutar tareas en entornos complejos sin la constante guía de un usuario o </a:t>
            </a:r>
            <a:r>
              <a:rPr lang="es-ES" sz="1700" dirty="0" smtClean="0"/>
              <a:t>persona.</a:t>
            </a:r>
          </a:p>
          <a:p>
            <a:pPr marL="285750" indent="-285750" algn="just">
              <a:spcAft>
                <a:spcPts val="1200"/>
              </a:spcAft>
              <a:buFont typeface="Arial" charset="0"/>
              <a:buChar char="•"/>
            </a:pPr>
            <a:r>
              <a:rPr lang="es-ES" sz="1700" u="sng" dirty="0" smtClean="0"/>
              <a:t>Adaptabilidad</a:t>
            </a:r>
            <a:r>
              <a:rPr lang="es-ES" sz="1700" dirty="0" smtClean="0"/>
              <a:t>: Habilidad </a:t>
            </a:r>
            <a:r>
              <a:rPr lang="es-ES" sz="1700" dirty="0"/>
              <a:t>para mejorar el rendimiento aprendiendo desde la </a:t>
            </a:r>
            <a:r>
              <a:rPr lang="es-ES" sz="1700" dirty="0" smtClean="0"/>
              <a:t>experiencia.</a:t>
            </a:r>
          </a:p>
          <a:p>
            <a:pPr marL="285750" indent="-285750" algn="just">
              <a:spcAft>
                <a:spcPts val="1200"/>
              </a:spcAft>
              <a:buFont typeface="Arial" charset="0"/>
              <a:buChar char="•"/>
            </a:pPr>
            <a:endParaRPr lang="es-ES" sz="900" dirty="0"/>
          </a:p>
          <a:p>
            <a:pPr algn="just">
              <a:spcAft>
                <a:spcPts val="1200"/>
              </a:spcAft>
            </a:pPr>
            <a:r>
              <a:rPr lang="es-ES" sz="1700" dirty="0" smtClean="0"/>
              <a:t>Y el </a:t>
            </a:r>
            <a:r>
              <a:rPr lang="es-ES" sz="1700" b="1" dirty="0"/>
              <a:t>Big Data</a:t>
            </a:r>
            <a:r>
              <a:rPr lang="es-ES" sz="1700" dirty="0"/>
              <a:t>, entendido </a:t>
            </a:r>
            <a:r>
              <a:rPr lang="es-ES" sz="1700" dirty="0" smtClean="0"/>
              <a:t>como </a:t>
            </a:r>
            <a:r>
              <a:rPr lang="es-ES" sz="1700" dirty="0"/>
              <a:t>cualquier cantidad voluminosa de datos estructurados, semiestructurados y no estructurados que tienen el potencial de ser extraídos para obtener información.</a:t>
            </a:r>
          </a:p>
          <a:p>
            <a:pPr algn="just">
              <a:spcAft>
                <a:spcPts val="1200"/>
              </a:spcAft>
            </a:pPr>
            <a:r>
              <a:rPr lang="es-ES" sz="1700" dirty="0" smtClean="0"/>
              <a:t> </a:t>
            </a:r>
            <a:endParaRPr lang="es-CL" sz="1700" dirty="0" smtClean="0"/>
          </a:p>
        </p:txBody>
      </p:sp>
    </p:spTree>
    <p:extLst>
      <p:ext uri="{BB962C8B-B14F-4D97-AF65-F5344CB8AC3E}">
        <p14:creationId xmlns:p14="http://schemas.microsoft.com/office/powerpoint/2010/main" val="32538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2 Rectángulo"/>
          <p:cNvSpPr/>
          <p:nvPr/>
        </p:nvSpPr>
        <p:spPr>
          <a:xfrm>
            <a:off x="251520" y="789548"/>
            <a:ext cx="86409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s-ES" sz="1700" dirty="0" smtClean="0"/>
              <a:t>El uso de estas tecnologías en los Poderes Judiciales, permitirá entregar </a:t>
            </a:r>
            <a:r>
              <a:rPr lang="es-ES" sz="1700" b="1" dirty="0" smtClean="0"/>
              <a:t>importantes avances a los sistemas informáticos, como </a:t>
            </a:r>
            <a:r>
              <a:rPr lang="es-US" sz="1700" b="1" dirty="0">
                <a:sym typeface="Wingdings" panose="05000000000000000000" pitchFamily="2" charset="2"/>
              </a:rPr>
              <a:t>autonomía y </a:t>
            </a:r>
            <a:r>
              <a:rPr lang="es-US" sz="1700" b="1" dirty="0" smtClean="0">
                <a:sym typeface="Wingdings" panose="05000000000000000000" pitchFamily="2" charset="2"/>
              </a:rPr>
              <a:t>adaptabilidad</a:t>
            </a:r>
            <a:r>
              <a:rPr lang="es-US" sz="1700" dirty="0" smtClean="0">
                <a:sym typeface="Wingdings" panose="05000000000000000000" pitchFamily="2" charset="2"/>
              </a:rPr>
              <a:t>, </a:t>
            </a:r>
            <a:r>
              <a:rPr lang="es-ES" sz="1700" dirty="0" smtClean="0"/>
              <a:t>lo que a su vez trascenderá en expedientes electrónicos de mejor calidad técnica, que faciliten:</a:t>
            </a:r>
            <a:endParaRPr lang="es-US" sz="1700" dirty="0" smtClean="0">
              <a:sym typeface="Wingdings" panose="05000000000000000000" pitchFamily="2" charset="2"/>
            </a:endParaRPr>
          </a:p>
          <a:p>
            <a:pPr marL="285750" indent="-285750" algn="just">
              <a:buClr>
                <a:schemeClr val="tx1"/>
              </a:buClr>
              <a:buFont typeface="Arial" charset="0"/>
              <a:buChar char="•"/>
              <a:defRPr/>
            </a:pPr>
            <a:r>
              <a:rPr lang="es-US" sz="1700" dirty="0">
                <a:sym typeface="Wingdings" panose="05000000000000000000" pitchFamily="2" charset="2"/>
              </a:rPr>
              <a:t>Automatizar tareas repetitivas o que puedan ser entrenadas.</a:t>
            </a:r>
          </a:p>
          <a:p>
            <a:pPr marL="285750" indent="-285750" algn="just">
              <a:buClr>
                <a:schemeClr val="tx1"/>
              </a:buClr>
              <a:buFont typeface="Arial" charset="0"/>
              <a:buChar char="•"/>
              <a:defRPr/>
            </a:pPr>
            <a:r>
              <a:rPr lang="es-US" sz="1700" dirty="0">
                <a:sym typeface="Wingdings" panose="05000000000000000000" pitchFamily="2" charset="2"/>
              </a:rPr>
              <a:t>Mejorar la experiencia de usuario al enfrentarse a los sistemas, por su alto grado de personalización y la asistencia automatizada que podrán entregar.</a:t>
            </a:r>
          </a:p>
          <a:p>
            <a:pPr marL="285750" indent="-285750" algn="just">
              <a:buClr>
                <a:schemeClr val="tx1"/>
              </a:buClr>
              <a:buFont typeface="Arial" charset="0"/>
              <a:buChar char="•"/>
              <a:defRPr/>
            </a:pPr>
            <a:r>
              <a:rPr lang="es-US" sz="1700" dirty="0">
                <a:sym typeface="Wingdings" panose="05000000000000000000" pitchFamily="2" charset="2"/>
              </a:rPr>
              <a:t>Servir de ayuda en la preparación de resoluciones judiciales, al analizar diversos contenidos previamente existentes y que </a:t>
            </a:r>
            <a:r>
              <a:rPr lang="es-US" sz="1700" dirty="0" smtClean="0">
                <a:sym typeface="Wingdings" panose="05000000000000000000" pitchFamily="2" charset="2"/>
              </a:rPr>
              <a:t>apoyan </a:t>
            </a:r>
            <a:r>
              <a:rPr lang="es-US" sz="1700" dirty="0">
                <a:sym typeface="Wingdings" panose="05000000000000000000" pitchFamily="2" charset="2"/>
              </a:rPr>
              <a:t>a la decisión jurisdiccional, como por ejemplo las presentaciones de las partes, decisiones anteriores en casos similares o de los tribunales superiores de justicia.</a:t>
            </a:r>
            <a:endParaRPr lang="es-CL" sz="1700" dirty="0"/>
          </a:p>
        </p:txBody>
      </p:sp>
    </p:spTree>
    <p:extLst>
      <p:ext uri="{BB962C8B-B14F-4D97-AF65-F5344CB8AC3E}">
        <p14:creationId xmlns:p14="http://schemas.microsoft.com/office/powerpoint/2010/main" val="209819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2 Rectángulo"/>
          <p:cNvSpPr/>
          <p:nvPr/>
        </p:nvSpPr>
        <p:spPr>
          <a:xfrm>
            <a:off x="251520" y="699542"/>
            <a:ext cx="864096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b="1" dirty="0" smtClean="0"/>
              <a:t>Aspectos relevantes para facilitar el cumplimiento de los objetivos:</a:t>
            </a:r>
            <a:r>
              <a:rPr lang="es-CL" sz="1600" dirty="0" smtClean="0"/>
              <a:t> </a:t>
            </a:r>
          </a:p>
          <a:p>
            <a:pPr algn="just"/>
            <a:endParaRPr lang="es-CL" sz="1600" dirty="0" smtClean="0"/>
          </a:p>
          <a:p>
            <a:pPr marL="285750" lvl="0" indent="-285750" algn="just">
              <a:buFont typeface="Arial" charset="0"/>
              <a:buChar char="•"/>
            </a:pPr>
            <a:r>
              <a:rPr lang="es-ES" sz="1600" dirty="0" smtClean="0"/>
              <a:t>Conocer la experiencia de Poderes Judiciales no pertenecientes a la Cumbre, de forma tal que la discusión y análisis regional, se pueda enriquecer con la experiencia de países pertenecientes a otras latitudes.   </a:t>
            </a:r>
          </a:p>
          <a:p>
            <a:pPr marL="285750" lvl="0" indent="-285750" algn="just">
              <a:buFont typeface="Arial" charset="0"/>
              <a:buChar char="•"/>
            </a:pPr>
            <a:r>
              <a:rPr lang="es-ES" sz="1600" dirty="0" smtClean="0"/>
              <a:t>Sostener reuniones con expertos y proveedores de las diversas herramientas tecnológicas que se mencionan en el proyecto, especialmente Inteligencia </a:t>
            </a:r>
            <a:r>
              <a:rPr lang="es-ES" sz="1600" dirty="0"/>
              <a:t>A</a:t>
            </a:r>
            <a:r>
              <a:rPr lang="es-ES" sz="1600" dirty="0" smtClean="0"/>
              <a:t>rtificial, Big Data y Seguridad.</a:t>
            </a:r>
          </a:p>
          <a:p>
            <a:pPr marL="285750" lvl="0" indent="-285750" algn="just">
              <a:buFont typeface="Arial" charset="0"/>
              <a:buChar char="•"/>
            </a:pPr>
            <a:r>
              <a:rPr lang="es-ES" sz="1600" dirty="0" smtClean="0"/>
              <a:t>Realizar reuniones con representantes de los diferentes países de la Cumbre que formen parte del grupo de trabajo que se disponga para desarrollar este proyecto.</a:t>
            </a:r>
          </a:p>
          <a:p>
            <a:pPr marL="285750" lvl="0" indent="-285750" algn="just">
              <a:buFont typeface="Arial" charset="0"/>
              <a:buChar char="•"/>
            </a:pPr>
            <a:endParaRPr lang="es-ES" sz="1600" dirty="0"/>
          </a:p>
          <a:p>
            <a:pPr lvl="0" algn="just"/>
            <a:r>
              <a:rPr lang="es-ES" sz="1600" dirty="0" smtClean="0"/>
              <a:t>Es importante destacar, que si bien se puede hacer un buen uso de las tecnologías para realizar algunas coordinaciones y encuentros, es de suma importancia </a:t>
            </a:r>
            <a:r>
              <a:rPr lang="es-ES" sz="1600" b="1" dirty="0" smtClean="0"/>
              <a:t>poder contar con instancias presenciales </a:t>
            </a:r>
            <a:r>
              <a:rPr lang="es-ES" sz="1600" dirty="0" smtClean="0"/>
              <a:t>en que se puedan profundizar de mejor manera los contenidos relevantes, ya que también permitiría observar en funcionamiento las herramientas tecnológicas que ya se encuentren en uso.</a:t>
            </a:r>
            <a:endParaRPr lang="es-ES_tradnl" sz="1600" dirty="0"/>
          </a:p>
        </p:txBody>
      </p:sp>
    </p:spTree>
    <p:extLst>
      <p:ext uri="{BB962C8B-B14F-4D97-AF65-F5344CB8AC3E}">
        <p14:creationId xmlns:p14="http://schemas.microsoft.com/office/powerpoint/2010/main" val="304107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_pjud_16-9">
  <a:themeElements>
    <a:clrScheme name="Personalizado 1">
      <a:dk1>
        <a:srgbClr val="7F7F7F"/>
      </a:dk1>
      <a:lt1>
        <a:sysClr val="window" lastClr="FFFFFF"/>
      </a:lt1>
      <a:dk2>
        <a:srgbClr val="366092"/>
      </a:dk2>
      <a:lt2>
        <a:srgbClr val="EEECE1"/>
      </a:lt2>
      <a:accent1>
        <a:srgbClr val="CCC1D9"/>
      </a:accent1>
      <a:accent2>
        <a:srgbClr val="C0504D"/>
      </a:accent2>
      <a:accent3>
        <a:srgbClr val="9BBB59"/>
      </a:accent3>
      <a:accent4>
        <a:srgbClr val="244061"/>
      </a:accent4>
      <a:accent5>
        <a:srgbClr val="4BACC6"/>
      </a:accent5>
      <a:accent6>
        <a:srgbClr val="4F6128"/>
      </a:accent6>
      <a:hlink>
        <a:srgbClr val="953734"/>
      </a:hlink>
      <a:folHlink>
        <a:srgbClr val="76923C"/>
      </a:folHlink>
    </a:clrScheme>
    <a:fontScheme name="pjud-ppt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plantilla_pjud_16-9</Template>
  <TotalTime>10470</TotalTime>
  <Words>1261</Words>
  <Application>Microsoft Office PowerPoint</Application>
  <PresentationFormat>Presentación en pantalla (16:9)</PresentationFormat>
  <Paragraphs>51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plantilla_pjud_16-9</vt:lpstr>
      <vt:lpstr>CORPORACIÓN ADMINISTRATIVA PODER JUDICIAL DE CHILE  EXPOSITOR : MAURICIO RODRIGUEZ AVILES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Republica de Chile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CAMILA FERNANDA LETELIER MUNOZ</dc:creator>
  <cp:lastModifiedBy>xxxxx</cp:lastModifiedBy>
  <cp:revision>318</cp:revision>
  <dcterms:created xsi:type="dcterms:W3CDTF">2016-12-23T14:29:38Z</dcterms:created>
  <dcterms:modified xsi:type="dcterms:W3CDTF">2018-08-26T23:40:40Z</dcterms:modified>
</cp:coreProperties>
</file>