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34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4DC7-9FBD-4ED7-8C87-775881FC5CD1}" type="datetimeFigureOut">
              <a:rPr lang="pt-PT" smtClean="0"/>
              <a:t>28/08/2018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C945-12A4-4336-B2D9-32F4496AB02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8208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4DC7-9FBD-4ED7-8C87-775881FC5CD1}" type="datetimeFigureOut">
              <a:rPr lang="pt-PT" smtClean="0"/>
              <a:t>28/08/2018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C945-12A4-4336-B2D9-32F4496AB02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3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4DC7-9FBD-4ED7-8C87-775881FC5CD1}" type="datetimeFigureOut">
              <a:rPr lang="pt-PT" smtClean="0"/>
              <a:t>28/08/2018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C945-12A4-4336-B2D9-32F4496AB02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458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4DC7-9FBD-4ED7-8C87-775881FC5CD1}" type="datetimeFigureOut">
              <a:rPr lang="pt-PT" smtClean="0"/>
              <a:t>28/08/2018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C945-12A4-4336-B2D9-32F4496AB02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173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4DC7-9FBD-4ED7-8C87-775881FC5CD1}" type="datetimeFigureOut">
              <a:rPr lang="pt-PT" smtClean="0"/>
              <a:t>28/08/2018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C945-12A4-4336-B2D9-32F4496AB02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97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4DC7-9FBD-4ED7-8C87-775881FC5CD1}" type="datetimeFigureOut">
              <a:rPr lang="pt-PT" smtClean="0"/>
              <a:t>28/08/2018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C945-12A4-4336-B2D9-32F4496AB02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869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4DC7-9FBD-4ED7-8C87-775881FC5CD1}" type="datetimeFigureOut">
              <a:rPr lang="pt-PT" smtClean="0"/>
              <a:t>28/08/2018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C945-12A4-4336-B2D9-32F4496AB02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4796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4DC7-9FBD-4ED7-8C87-775881FC5CD1}" type="datetimeFigureOut">
              <a:rPr lang="pt-PT" smtClean="0"/>
              <a:t>28/08/2018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C945-12A4-4336-B2D9-32F4496AB02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453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4DC7-9FBD-4ED7-8C87-775881FC5CD1}" type="datetimeFigureOut">
              <a:rPr lang="pt-PT" smtClean="0"/>
              <a:t>28/08/2018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C945-12A4-4336-B2D9-32F4496AB02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2232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4DC7-9FBD-4ED7-8C87-775881FC5CD1}" type="datetimeFigureOut">
              <a:rPr lang="pt-PT" smtClean="0"/>
              <a:t>28/08/2018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C945-12A4-4336-B2D9-32F4496AB02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0780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4DC7-9FBD-4ED7-8C87-775881FC5CD1}" type="datetimeFigureOut">
              <a:rPr lang="pt-PT" smtClean="0"/>
              <a:t>28/08/2018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C945-12A4-4336-B2D9-32F4496AB02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4900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C4DC7-9FBD-4ED7-8C87-775881FC5CD1}" type="datetimeFigureOut">
              <a:rPr lang="pt-PT" smtClean="0"/>
              <a:t>28/08/2018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2C945-12A4-4336-B2D9-32F4496AB02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431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b="1" i="1" dirty="0" smtClean="0">
                <a:solidFill>
                  <a:srgbClr val="0070C0"/>
                </a:solidFill>
              </a:rPr>
              <a:t>Sistemas de </a:t>
            </a:r>
            <a:r>
              <a:rPr lang="es-ES_tradnl" sz="2800" b="1" i="1" dirty="0" smtClean="0">
                <a:solidFill>
                  <a:srgbClr val="0070C0"/>
                </a:solidFill>
              </a:rPr>
              <a:t>información</a:t>
            </a:r>
            <a:r>
              <a:rPr lang="pt-PT" sz="2800" b="1" i="1" dirty="0" smtClean="0">
                <a:solidFill>
                  <a:srgbClr val="0070C0"/>
                </a:solidFill>
              </a:rPr>
              <a:t> </a:t>
            </a:r>
            <a:r>
              <a:rPr lang="es-CL" sz="2800" b="1" i="1" dirty="0" smtClean="0">
                <a:solidFill>
                  <a:srgbClr val="0070C0"/>
                </a:solidFill>
              </a:rPr>
              <a:t>para apoyo  a la decisión judicial en procesos complejos </a:t>
            </a:r>
            <a:r>
              <a:rPr lang="es-CL" sz="2800" b="1" dirty="0" smtClean="0">
                <a:solidFill>
                  <a:srgbClr val="0070C0"/>
                </a:solidFill>
              </a:rPr>
              <a:t>– Portugal </a:t>
            </a:r>
            <a:r>
              <a:rPr lang="es-CL" sz="2800" b="1" smtClean="0">
                <a:solidFill>
                  <a:srgbClr val="0070C0"/>
                </a:solidFill>
              </a:rPr>
              <a:t>– GT </a:t>
            </a:r>
            <a:r>
              <a:rPr lang="es-CL" sz="2800" b="1" dirty="0" smtClean="0">
                <a:solidFill>
                  <a:srgbClr val="0070C0"/>
                </a:solidFill>
              </a:rPr>
              <a:t>4</a:t>
            </a:r>
            <a:endParaRPr lang="es-CL" sz="2800" b="1" dirty="0">
              <a:solidFill>
                <a:srgbClr val="0070C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s-ES_tradnl" sz="3300" b="1" dirty="0">
                <a:solidFill>
                  <a:srgbClr val="0070C0"/>
                </a:solidFill>
              </a:rPr>
              <a:t>Herramienta </a:t>
            </a:r>
            <a:r>
              <a:rPr lang="es-ES_tradnl" sz="3300" b="1" dirty="0" smtClean="0">
                <a:solidFill>
                  <a:srgbClr val="0070C0"/>
                </a:solidFill>
              </a:rPr>
              <a:t>informática</a:t>
            </a:r>
          </a:p>
          <a:p>
            <a:pPr marL="0" indent="0">
              <a:buNone/>
            </a:pPr>
            <a:endParaRPr lang="pt-PT" dirty="0"/>
          </a:p>
          <a:p>
            <a:pPr lvl="0"/>
            <a:r>
              <a:rPr lang="es-ES_tradnl" sz="2900" b="1" dirty="0">
                <a:solidFill>
                  <a:srgbClr val="0070C0"/>
                </a:solidFill>
              </a:rPr>
              <a:t>Hechos</a:t>
            </a:r>
            <a:r>
              <a:rPr lang="es-ES_tradnl" sz="2900" dirty="0"/>
              <a:t> (el utilizador-administrador crea un determinado número de hechos por ejemplo: 300 vendas de droga, 20 blanqueamientos de capital/lavados de </a:t>
            </a:r>
            <a:r>
              <a:rPr lang="es-ES_tradnl" sz="2900" dirty="0" smtClean="0"/>
              <a:t>dinero, </a:t>
            </a:r>
            <a:r>
              <a:rPr lang="es-ES_tradnl" sz="2900" dirty="0"/>
              <a:t>son introducidos a medida que se desarrolla la investigación)</a:t>
            </a:r>
            <a:endParaRPr lang="pt-PT" sz="2900" dirty="0"/>
          </a:p>
          <a:p>
            <a:pPr lvl="0"/>
            <a:r>
              <a:rPr lang="es-ES_tradnl" sz="2900" b="1" dirty="0">
                <a:solidFill>
                  <a:srgbClr val="0070C0"/>
                </a:solidFill>
              </a:rPr>
              <a:t>Pruebas</a:t>
            </a:r>
            <a:r>
              <a:rPr lang="es-ES_tradnl" sz="2900" dirty="0"/>
              <a:t> (se adjuntan las pruebas para cada hecho por ejemplo: escuchas telefónicas, exámenes toxicológicos, aprehensiones, reconocimientos)</a:t>
            </a:r>
            <a:endParaRPr lang="pt-PT" sz="2900" dirty="0"/>
          </a:p>
          <a:p>
            <a:pPr lvl="0"/>
            <a:r>
              <a:rPr lang="es-ES_tradnl" sz="2900" b="1" dirty="0">
                <a:solidFill>
                  <a:srgbClr val="0070C0"/>
                </a:solidFill>
              </a:rPr>
              <a:t>Personas</a:t>
            </a:r>
            <a:r>
              <a:rPr lang="es-ES_tradnl" sz="2900" dirty="0"/>
              <a:t> (a cada hecho se van adjuntando las personas involucradas, por ejemplo: implicados, testigos, victimas</a:t>
            </a:r>
            <a:r>
              <a:rPr lang="es-ES_tradnl" sz="2900" dirty="0" smtClean="0"/>
              <a:t>)</a:t>
            </a:r>
          </a:p>
          <a:p>
            <a:pPr lvl="0"/>
            <a:r>
              <a:rPr lang="es-ES" sz="2900" b="1" dirty="0" smtClean="0">
                <a:solidFill>
                  <a:srgbClr val="0070C0"/>
                </a:solidFill>
              </a:rPr>
              <a:t>Los administradores y/o utilizadores: </a:t>
            </a:r>
            <a:r>
              <a:rPr lang="es-ES" sz="2900" dirty="0" smtClean="0"/>
              <a:t>pueden hacer cambios en los enlaces entre hechos, pruebas y personas o simplemente consultar </a:t>
            </a:r>
          </a:p>
          <a:p>
            <a:pPr lvl="0"/>
            <a:endParaRPr lang="pt-PT" sz="2900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s-ES" sz="3300" b="1" dirty="0" smtClean="0">
                <a:solidFill>
                  <a:srgbClr val="0070C0"/>
                </a:solidFill>
              </a:rPr>
              <a:t>La herramienta permite obtener automáticamente, en el computador:</a:t>
            </a:r>
          </a:p>
          <a:p>
            <a:pPr marL="0" indent="0" algn="ctr">
              <a:buNone/>
            </a:pPr>
            <a:endParaRPr lang="es-ES" sz="3300" b="1" dirty="0" smtClean="0"/>
          </a:p>
          <a:p>
            <a:r>
              <a:rPr lang="es-ES" sz="2900" b="1" dirty="0" smtClean="0">
                <a:solidFill>
                  <a:srgbClr val="0070C0"/>
                </a:solidFill>
              </a:rPr>
              <a:t>Una línea de tempo</a:t>
            </a:r>
          </a:p>
          <a:p>
            <a:r>
              <a:rPr lang="es-ES" sz="2900" b="1" dirty="0" smtClean="0">
                <a:solidFill>
                  <a:srgbClr val="0070C0"/>
                </a:solidFill>
              </a:rPr>
              <a:t>La lectura y transcripción de escuchas </a:t>
            </a:r>
            <a:r>
              <a:rPr lang="es-ES" sz="2900" dirty="0" smtClean="0"/>
              <a:t>telefónicas con identificación automática de los números de teléfono y de las personas que el administrador asocie a cada número</a:t>
            </a:r>
          </a:p>
          <a:p>
            <a:r>
              <a:rPr lang="es-ES" sz="2900" b="1" dirty="0" smtClean="0">
                <a:solidFill>
                  <a:srgbClr val="0070C0"/>
                </a:solidFill>
              </a:rPr>
              <a:t>Informes</a:t>
            </a:r>
            <a:r>
              <a:rPr lang="es-ES" sz="2900" dirty="0" smtClean="0"/>
              <a:t> de centenas de páginas en pocos minutos</a:t>
            </a:r>
          </a:p>
          <a:p>
            <a:r>
              <a:rPr lang="es-ES" sz="2900" b="1" dirty="0" smtClean="0">
                <a:solidFill>
                  <a:srgbClr val="0070C0"/>
                </a:solidFill>
              </a:rPr>
              <a:t>Presentación de la prueba en una tela </a:t>
            </a:r>
            <a:r>
              <a:rPr lang="es-ES" sz="2900" dirty="0" smtClean="0"/>
              <a:t>durante la audiencia</a:t>
            </a:r>
          </a:p>
          <a:p>
            <a:r>
              <a:rPr lang="es-ES" sz="2900" b="1" dirty="0" smtClean="0">
                <a:solidFill>
                  <a:srgbClr val="0070C0"/>
                </a:solidFill>
              </a:rPr>
              <a:t>Pesquisa</a:t>
            </a:r>
            <a:r>
              <a:rPr lang="es-ES" sz="2900" dirty="0" smtClean="0"/>
              <a:t> libre por palabras, por fechas, por hechos, por medios de prueba o por personas</a:t>
            </a:r>
            <a:endParaRPr lang="es-ES" sz="2900" b="1" dirty="0" smtClean="0">
              <a:solidFill>
                <a:srgbClr val="0070C0"/>
              </a:solidFill>
            </a:endParaRPr>
          </a:p>
          <a:p>
            <a:r>
              <a:rPr lang="es-ES" sz="2900" b="1" dirty="0" smtClean="0">
                <a:solidFill>
                  <a:srgbClr val="0070C0"/>
                </a:solidFill>
              </a:rPr>
              <a:t>Calidad de la prueba</a:t>
            </a:r>
          </a:p>
          <a:p>
            <a:r>
              <a:rPr lang="es-ES" sz="2900" b="1" dirty="0" smtClean="0">
                <a:solidFill>
                  <a:srgbClr val="0070C0"/>
                </a:solidFill>
              </a:rPr>
              <a:t>Los recursos materiales necesarios</a:t>
            </a:r>
            <a:r>
              <a:rPr lang="es-ES" sz="2900" dirty="0" smtClean="0"/>
              <a:t> son un disco, un computador y una tela.</a:t>
            </a:r>
          </a:p>
          <a:p>
            <a:endParaRPr lang="es-ES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21298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211</Words>
  <Application>Microsoft Office PowerPoint</Application>
  <PresentationFormat>Apresentação no Ecrã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Sistemas de información para apoyo  a la decisión judicial en procesos complejos – Portugal – GT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Pott</dc:creator>
  <cp:lastModifiedBy>Paula Pott</cp:lastModifiedBy>
  <cp:revision>4</cp:revision>
  <dcterms:created xsi:type="dcterms:W3CDTF">2018-08-28T17:25:55Z</dcterms:created>
  <dcterms:modified xsi:type="dcterms:W3CDTF">2018-08-28T17:54:02Z</dcterms:modified>
</cp:coreProperties>
</file>