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6D5894BB-76F1-418B-BF6A-32F4C337F0EF}" type="datetimeFigureOut">
              <a:rPr lang="es-MX" smtClean="0"/>
              <a:t>28/08/2018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F61741D-66B0-4F9E-97DA-EF1E43D736E8}"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6D5894BB-76F1-418B-BF6A-32F4C337F0EF}" type="datetimeFigureOut">
              <a:rPr lang="es-MX" smtClean="0"/>
              <a:t>28/08/2018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F61741D-66B0-4F9E-97DA-EF1E43D736E8}"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D5894BB-76F1-418B-BF6A-32F4C337F0EF}" type="datetimeFigureOut">
              <a:rPr lang="es-MX" smtClean="0"/>
              <a:t>28/08/2018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F61741D-66B0-4F9E-97DA-EF1E43D736E8}" type="slidenum">
              <a:rPr lang="es-MX" smtClean="0"/>
              <a:t>‹Nº›</a:t>
            </a:fld>
            <a:endParaRPr lang="es-MX"/>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6D5894BB-76F1-418B-BF6A-32F4C337F0EF}" type="datetimeFigureOut">
              <a:rPr lang="es-MX" smtClean="0"/>
              <a:t>28/08/2018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F61741D-66B0-4F9E-97DA-EF1E43D736E8}" type="slidenum">
              <a:rPr lang="es-MX" smtClean="0"/>
              <a:t>‹Nº›</a:t>
            </a:fld>
            <a:endParaRPr lang="es-MX"/>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D5894BB-76F1-418B-BF6A-32F4C337F0EF}" type="datetimeFigureOut">
              <a:rPr lang="es-MX" smtClean="0"/>
              <a:t>28/08/2018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F61741D-66B0-4F9E-97DA-EF1E43D736E8}"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6D5894BB-76F1-418B-BF6A-32F4C337F0EF}" type="datetimeFigureOut">
              <a:rPr lang="es-MX" smtClean="0"/>
              <a:t>28/08/2018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F61741D-66B0-4F9E-97DA-EF1E43D736E8}" type="slidenum">
              <a:rPr lang="es-MX" smtClean="0"/>
              <a:t>‹Nº›</a:t>
            </a:fld>
            <a:endParaRPr lang="es-MX"/>
          </a:p>
        </p:txBody>
      </p:sp>
      <p:sp>
        <p:nvSpPr>
          <p:cNvPr id="9" name="Content Placeholder 8"/>
          <p:cNvSpPr>
            <a:spLocks noGrp="1"/>
          </p:cNvSpPr>
          <p:nvPr>
            <p:ph sz="quarter" idx="13"/>
          </p:nvPr>
        </p:nvSpPr>
        <p:spPr>
          <a:xfrm>
            <a:off x="676655"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D5894BB-76F1-418B-BF6A-32F4C337F0EF}" type="datetimeFigureOut">
              <a:rPr lang="es-MX" smtClean="0"/>
              <a:t>28/08/2018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2F61741D-66B0-4F9E-97DA-EF1E43D736E8}"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6D5894BB-76F1-418B-BF6A-32F4C337F0EF}" type="datetimeFigureOut">
              <a:rPr lang="es-MX" smtClean="0"/>
              <a:t>28/08/2018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2F61741D-66B0-4F9E-97DA-EF1E43D736E8}"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6D5894BB-76F1-418B-BF6A-32F4C337F0EF}" type="datetimeFigureOut">
              <a:rPr lang="es-MX" smtClean="0"/>
              <a:t>28/08/2018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2F61741D-66B0-4F9E-97DA-EF1E43D736E8}"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D5894BB-76F1-418B-BF6A-32F4C337F0EF}" type="datetimeFigureOut">
              <a:rPr lang="es-MX" smtClean="0"/>
              <a:t>28/08/2018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F61741D-66B0-4F9E-97DA-EF1E43D736E8}" type="slidenum">
              <a:rPr lang="es-MX" smtClean="0"/>
              <a:t>‹Nº›</a:t>
            </a:fld>
            <a:endParaRPr lang="es-MX"/>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D5894BB-76F1-418B-BF6A-32F4C337F0EF}" type="datetimeFigureOut">
              <a:rPr lang="es-MX" smtClean="0"/>
              <a:t>28/08/2018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F61741D-66B0-4F9E-97DA-EF1E43D736E8}" type="slidenum">
              <a:rPr lang="es-MX" smtClean="0"/>
              <a:t>‹Nº›</a:t>
            </a:fld>
            <a:endParaRPr lang="es-MX"/>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6D5894BB-76F1-418B-BF6A-32F4C337F0EF}" type="datetimeFigureOut">
              <a:rPr lang="es-MX" smtClean="0"/>
              <a:t>28/08/2018</a:t>
            </a:fld>
            <a:endParaRPr lang="es-MX"/>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MX"/>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2F61741D-66B0-4F9E-97DA-EF1E43D736E8}" type="slidenum">
              <a:rPr lang="es-MX" smtClean="0"/>
              <a:t>‹Nº›</a:t>
            </a:fld>
            <a:endParaRPr lang="es-MX"/>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f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ES" sz="3600" b="1" dirty="0"/>
              <a:t>Cumbre Judicial Iberoamericana</a:t>
            </a:r>
            <a:r>
              <a:rPr lang="es-MX" sz="3600" b="1" dirty="0"/>
              <a:t/>
            </a:r>
            <a:br>
              <a:rPr lang="es-MX" sz="3600" b="1" dirty="0"/>
            </a:br>
            <a:r>
              <a:rPr lang="es-ES" sz="3600" b="1" dirty="0"/>
              <a:t>XX Edición: “La Sostenibilidad de la Paz Social: Retos de la Administración de Justicia en Iberoamérica frente a las nuevas exigencias del nuevo milenio”</a:t>
            </a:r>
            <a:endParaRPr lang="es-MX" sz="3600" b="1" dirty="0"/>
          </a:p>
        </p:txBody>
      </p:sp>
      <p:sp>
        <p:nvSpPr>
          <p:cNvPr id="3" name="2 Subtítulo"/>
          <p:cNvSpPr>
            <a:spLocks noGrp="1"/>
          </p:cNvSpPr>
          <p:nvPr>
            <p:ph type="subTitle" idx="1"/>
          </p:nvPr>
        </p:nvSpPr>
        <p:spPr>
          <a:xfrm>
            <a:off x="1475656" y="4653136"/>
            <a:ext cx="6400800" cy="1752600"/>
          </a:xfrm>
        </p:spPr>
        <p:txBody>
          <a:bodyPr/>
          <a:lstStyle/>
          <a:p>
            <a:r>
              <a:rPr lang="es-ES" sz="2800" b="1" dirty="0">
                <a:solidFill>
                  <a:schemeClr val="tx1">
                    <a:lumMod val="75000"/>
                    <a:lumOff val="25000"/>
                  </a:schemeClr>
                </a:solidFill>
              </a:rPr>
              <a:t> Acceso a la Justicia-Participación Ciudadana</a:t>
            </a:r>
            <a:endParaRPr lang="es-MX" sz="2800" dirty="0">
              <a:solidFill>
                <a:schemeClr val="tx1">
                  <a:lumMod val="75000"/>
                  <a:lumOff val="25000"/>
                </a:schemeClr>
              </a:solidFill>
            </a:endParaRPr>
          </a:p>
          <a:p>
            <a:endParaRPr lang="es-MX" dirty="0"/>
          </a:p>
        </p:txBody>
      </p:sp>
    </p:spTree>
    <p:extLst>
      <p:ext uri="{BB962C8B-B14F-4D97-AF65-F5344CB8AC3E}">
        <p14:creationId xmlns:p14="http://schemas.microsoft.com/office/powerpoint/2010/main" val="31663089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971600" y="1412776"/>
            <a:ext cx="7408333" cy="3450696"/>
          </a:xfrm>
        </p:spPr>
        <p:txBody>
          <a:bodyPr>
            <a:normAutofit fontScale="85000" lnSpcReduction="20000"/>
          </a:bodyPr>
          <a:lstStyle/>
          <a:p>
            <a:pPr lvl="0" algn="just"/>
            <a:r>
              <a:rPr lang="es-PY" dirty="0"/>
              <a:t>Proporcionar a la ciudadanía en general los servicios que el Poder Judicial ofrece de forma cómoda y comprensible, por medio de herramientas que faciliten el Acceso a la Justicia. </a:t>
            </a:r>
            <a:endParaRPr lang="es-PY" dirty="0" smtClean="0"/>
          </a:p>
          <a:p>
            <a:pPr marL="0" lvl="0" indent="0" algn="just">
              <a:buNone/>
            </a:pPr>
            <a:endParaRPr lang="es-MX" dirty="0"/>
          </a:p>
          <a:p>
            <a:pPr lvl="0" algn="just"/>
            <a:r>
              <a:rPr lang="es-PY" dirty="0"/>
              <a:t>Impulsar acciones con el propósito de optimizar los procesos de gestión jurisdiccional, incorporando tecnología a fin de asegurar los objetivos institucionales de una mejor gestión</a:t>
            </a:r>
            <a:r>
              <a:rPr lang="es-PY" dirty="0" smtClean="0"/>
              <a:t>.</a:t>
            </a:r>
          </a:p>
          <a:p>
            <a:pPr marL="0" lvl="0" indent="0" algn="just">
              <a:buNone/>
            </a:pPr>
            <a:endParaRPr lang="es-PY" dirty="0" smtClean="0"/>
          </a:p>
          <a:p>
            <a:pPr algn="just"/>
            <a:r>
              <a:rPr lang="es-PY" dirty="0"/>
              <a:t>Poner a disposición de la ciudadanía los Informes Judiciales necesarios por medio de mecanismos que precautelan la veracidad de la información proporcionada y la certeza de los datos proveídos por la Institución.</a:t>
            </a:r>
            <a:endParaRPr lang="es-MX" dirty="0"/>
          </a:p>
          <a:p>
            <a:pPr lvl="0" algn="just"/>
            <a:endParaRPr lang="es-MX" dirty="0"/>
          </a:p>
          <a:p>
            <a:endParaRPr lang="es-MX" dirty="0"/>
          </a:p>
        </p:txBody>
      </p:sp>
      <p:sp>
        <p:nvSpPr>
          <p:cNvPr id="3" name="2 Título"/>
          <p:cNvSpPr>
            <a:spLocks noGrp="1"/>
          </p:cNvSpPr>
          <p:nvPr>
            <p:ph type="title"/>
          </p:nvPr>
        </p:nvSpPr>
        <p:spPr/>
        <p:txBody>
          <a:bodyPr/>
          <a:lstStyle/>
          <a:p>
            <a:r>
              <a:rPr lang="es-MX" dirty="0" smtClean="0">
                <a:solidFill>
                  <a:schemeClr val="tx1">
                    <a:lumMod val="75000"/>
                    <a:lumOff val="25000"/>
                  </a:schemeClr>
                </a:solidFill>
              </a:rPr>
              <a:t>Objetivo</a:t>
            </a:r>
            <a:endParaRPr lang="es-MX" dirty="0">
              <a:solidFill>
                <a:schemeClr val="tx1">
                  <a:lumMod val="75000"/>
                  <a:lumOff val="25000"/>
                </a:schemeClr>
              </a:solidFill>
            </a:endParaRP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0072" y="4437112"/>
            <a:ext cx="2981325" cy="2276475"/>
          </a:xfrm>
          <a:prstGeom prst="rect">
            <a:avLst/>
          </a:prstGeom>
        </p:spPr>
      </p:pic>
    </p:spTree>
    <p:extLst>
      <p:ext uri="{BB962C8B-B14F-4D97-AF65-F5344CB8AC3E}">
        <p14:creationId xmlns:p14="http://schemas.microsoft.com/office/powerpoint/2010/main" val="30524804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s-ES" dirty="0"/>
              <a:t>Se incardina este proyecto en el eje temático que busca favorecer el acceso de los ciudadanos a la justicia a través de la información clara y cuantificable de la labor que los jueces y magistrados realizan a diario investigando y enjuiciando conductas constitutivas de delitos relacionados con la corrupción.</a:t>
            </a:r>
            <a:endParaRPr lang="es-MX" dirty="0"/>
          </a:p>
          <a:p>
            <a:endParaRPr lang="es-MX" dirty="0"/>
          </a:p>
        </p:txBody>
      </p:sp>
      <p:sp>
        <p:nvSpPr>
          <p:cNvPr id="3" name="2 Título"/>
          <p:cNvSpPr>
            <a:spLocks noGrp="1"/>
          </p:cNvSpPr>
          <p:nvPr>
            <p:ph type="title"/>
          </p:nvPr>
        </p:nvSpPr>
        <p:spPr/>
        <p:txBody>
          <a:bodyPr>
            <a:normAutofit fontScale="90000"/>
          </a:bodyPr>
          <a:lstStyle/>
          <a:p>
            <a:r>
              <a:rPr lang="es-ES" sz="3600" b="1" dirty="0">
                <a:solidFill>
                  <a:schemeClr val="tx1">
                    <a:lumMod val="75000"/>
                    <a:lumOff val="25000"/>
                  </a:schemeClr>
                </a:solidFill>
              </a:rPr>
              <a:t>Consulta de repositorios sobre delitos relacionados con corrupción en línea</a:t>
            </a:r>
            <a:r>
              <a:rPr lang="es-ES" sz="3600" dirty="0">
                <a:solidFill>
                  <a:schemeClr val="tx1">
                    <a:lumMod val="75000"/>
                    <a:lumOff val="25000"/>
                  </a:schemeClr>
                </a:solidFill>
              </a:rPr>
              <a:t> </a:t>
            </a:r>
            <a:r>
              <a:rPr lang="es-ES" sz="3600" b="1" dirty="0" smtClean="0">
                <a:solidFill>
                  <a:schemeClr val="tx1">
                    <a:lumMod val="75000"/>
                    <a:lumOff val="25000"/>
                  </a:schemeClr>
                </a:solidFill>
              </a:rPr>
              <a:t>(España)</a:t>
            </a:r>
            <a:endParaRPr lang="es-MX" sz="3600" b="1" dirty="0">
              <a:solidFill>
                <a:schemeClr val="tx1">
                  <a:lumMod val="75000"/>
                  <a:lumOff val="25000"/>
                </a:schemeClr>
              </a:solidFill>
            </a:endParaRPr>
          </a:p>
        </p:txBody>
      </p:sp>
    </p:spTree>
    <p:extLst>
      <p:ext uri="{BB962C8B-B14F-4D97-AF65-F5344CB8AC3E}">
        <p14:creationId xmlns:p14="http://schemas.microsoft.com/office/powerpoint/2010/main" val="36275446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043608" y="1484784"/>
            <a:ext cx="7408333" cy="3450696"/>
          </a:xfrm>
        </p:spPr>
        <p:txBody>
          <a:bodyPr>
            <a:normAutofit lnSpcReduction="10000"/>
          </a:bodyPr>
          <a:lstStyle/>
          <a:p>
            <a:pPr algn="just"/>
            <a:r>
              <a:rPr lang="es-ES" dirty="0"/>
              <a:t>Se busca tener indicadores </a:t>
            </a:r>
            <a:r>
              <a:rPr lang="es-ES" dirty="0" smtClean="0"/>
              <a:t>claros </a:t>
            </a:r>
            <a:r>
              <a:rPr lang="es-ES" dirty="0"/>
              <a:t>para la ciudadanía para que por aplicaciones informáticas, conozcan puntualmente de aquellos procesos instaurados por delitos relacionados con corrupción, esto es, indicadores </a:t>
            </a:r>
            <a:r>
              <a:rPr lang="es-ES" dirty="0" smtClean="0"/>
              <a:t>claros </a:t>
            </a:r>
            <a:r>
              <a:rPr lang="es-ES" dirty="0"/>
              <a:t>respecto a los tipos de delitos, fases del proceso en el que se encuentran los juicios instaurados, tipo de condenas, multas impuestas, tiempo de compurgación de penas corporales, medios alternativos de solución de conflictos, entre otros.</a:t>
            </a:r>
            <a:endParaRPr lang="es-MX" dirty="0"/>
          </a:p>
          <a:p>
            <a:endParaRPr lang="es-MX" dirty="0"/>
          </a:p>
        </p:txBody>
      </p:sp>
      <p:sp>
        <p:nvSpPr>
          <p:cNvPr id="3" name="2 Título"/>
          <p:cNvSpPr>
            <a:spLocks noGrp="1"/>
          </p:cNvSpPr>
          <p:nvPr>
            <p:ph type="title"/>
          </p:nvPr>
        </p:nvSpPr>
        <p:spPr/>
        <p:txBody>
          <a:bodyPr/>
          <a:lstStyle/>
          <a:p>
            <a:r>
              <a:rPr lang="es-MX" dirty="0" smtClean="0">
                <a:solidFill>
                  <a:schemeClr val="tx1">
                    <a:lumMod val="75000"/>
                    <a:lumOff val="25000"/>
                  </a:schemeClr>
                </a:solidFill>
              </a:rPr>
              <a:t>Objetivo</a:t>
            </a:r>
            <a:endParaRPr lang="es-MX" dirty="0">
              <a:solidFill>
                <a:schemeClr val="tx1">
                  <a:lumMod val="75000"/>
                  <a:lumOff val="25000"/>
                </a:schemeClr>
              </a:solidFill>
            </a:endParaRP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91880" y="4581128"/>
            <a:ext cx="2543175" cy="1800225"/>
          </a:xfrm>
          <a:prstGeom prst="rect">
            <a:avLst/>
          </a:prstGeom>
        </p:spPr>
      </p:pic>
    </p:spTree>
    <p:extLst>
      <p:ext uri="{BB962C8B-B14F-4D97-AF65-F5344CB8AC3E}">
        <p14:creationId xmlns:p14="http://schemas.microsoft.com/office/powerpoint/2010/main" val="32945937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s-ES" dirty="0"/>
              <a:t>El acceso a la justicia sigue siendo uno de los mayores objetivos y retos de todos los sistemas de justicia de Iberoamérica. En esta era digital, la modernización de  la justicia es imperante y la utilización de herramientas tecnológicas permite un mayor acercamiento a los justiciables y de esta forma visibilizar el rostro humano detrás de la Justicia.</a:t>
            </a:r>
            <a:endParaRPr lang="es-MX" dirty="0"/>
          </a:p>
          <a:p>
            <a:endParaRPr lang="es-MX" dirty="0"/>
          </a:p>
        </p:txBody>
      </p:sp>
      <p:sp>
        <p:nvSpPr>
          <p:cNvPr id="3" name="2 Título"/>
          <p:cNvSpPr>
            <a:spLocks noGrp="1"/>
          </p:cNvSpPr>
          <p:nvPr>
            <p:ph type="title"/>
          </p:nvPr>
        </p:nvSpPr>
        <p:spPr>
          <a:xfrm>
            <a:off x="539552" y="332656"/>
            <a:ext cx="8229600" cy="1252728"/>
          </a:xfrm>
        </p:spPr>
        <p:txBody>
          <a:bodyPr>
            <a:noAutofit/>
          </a:bodyPr>
          <a:lstStyle/>
          <a:p>
            <a:r>
              <a:rPr lang="es-ES" sz="3600" b="1" dirty="0">
                <a:solidFill>
                  <a:schemeClr val="tx1">
                    <a:lumMod val="75000"/>
                    <a:lumOff val="25000"/>
                  </a:schemeClr>
                </a:solidFill>
              </a:rPr>
              <a:t>Aplicaciones para el uso de las nuevas tecnologías como una forma de acceso a las personas</a:t>
            </a:r>
            <a:r>
              <a:rPr lang="es-ES" sz="3600" dirty="0">
                <a:solidFill>
                  <a:schemeClr val="tx1">
                    <a:lumMod val="75000"/>
                    <a:lumOff val="25000"/>
                  </a:schemeClr>
                </a:solidFill>
              </a:rPr>
              <a:t>. </a:t>
            </a:r>
            <a:r>
              <a:rPr lang="es-ES" sz="3600" b="1" dirty="0" smtClean="0">
                <a:solidFill>
                  <a:schemeClr val="tx1">
                    <a:lumMod val="75000"/>
                    <a:lumOff val="25000"/>
                  </a:schemeClr>
                </a:solidFill>
              </a:rPr>
              <a:t>(Paraguay)</a:t>
            </a:r>
            <a:endParaRPr lang="es-MX" sz="3600" b="1" dirty="0">
              <a:solidFill>
                <a:schemeClr val="tx1">
                  <a:lumMod val="75000"/>
                  <a:lumOff val="25000"/>
                </a:schemeClr>
              </a:solidFill>
            </a:endParaRPr>
          </a:p>
        </p:txBody>
      </p:sp>
    </p:spTree>
    <p:extLst>
      <p:ext uri="{BB962C8B-B14F-4D97-AF65-F5344CB8AC3E}">
        <p14:creationId xmlns:p14="http://schemas.microsoft.com/office/powerpoint/2010/main" val="567512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99592" y="1556792"/>
            <a:ext cx="7408333" cy="3450696"/>
          </a:xfrm>
        </p:spPr>
        <p:txBody>
          <a:bodyPr>
            <a:normAutofit fontScale="92500"/>
          </a:bodyPr>
          <a:lstStyle/>
          <a:p>
            <a:pPr algn="just"/>
            <a:r>
              <a:rPr lang="es-CL" dirty="0"/>
              <a:t>Generar una herramienta rápida, accesible, económica, eficiente y por sobre todo transparente para un mayor acercamiento, conocimiento y comprensión de los servicios de justicia que se ofrecen a los ciudadanos. Así mismo, que esta herramienta tecnológica permita al justiciable recibir toda la información jurídica básica, consultar y realizar consultas sobre sus expedientes judiciales o los servicios que el Poder Judicial brinda, sin que el justiciable tenga que recurrir presencialmente a la sede judicial.</a:t>
            </a:r>
            <a:endParaRPr lang="es-MX" dirty="0"/>
          </a:p>
          <a:p>
            <a:endParaRPr lang="es-MX" dirty="0"/>
          </a:p>
        </p:txBody>
      </p:sp>
      <p:sp>
        <p:nvSpPr>
          <p:cNvPr id="3" name="2 Título"/>
          <p:cNvSpPr>
            <a:spLocks noGrp="1"/>
          </p:cNvSpPr>
          <p:nvPr>
            <p:ph type="title"/>
          </p:nvPr>
        </p:nvSpPr>
        <p:spPr/>
        <p:txBody>
          <a:bodyPr/>
          <a:lstStyle/>
          <a:p>
            <a:r>
              <a:rPr lang="es-MX" dirty="0" smtClean="0">
                <a:solidFill>
                  <a:schemeClr val="tx1">
                    <a:lumMod val="75000"/>
                    <a:lumOff val="25000"/>
                  </a:schemeClr>
                </a:solidFill>
              </a:rPr>
              <a:t>Objetivo</a:t>
            </a:r>
            <a:endParaRPr lang="es-MX" dirty="0">
              <a:solidFill>
                <a:schemeClr val="tx1">
                  <a:lumMod val="75000"/>
                  <a:lumOff val="25000"/>
                </a:schemeClr>
              </a:solidFill>
            </a:endParaRP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3700" y="4725144"/>
            <a:ext cx="4590628" cy="1948348"/>
          </a:xfrm>
          <a:prstGeom prst="rect">
            <a:avLst/>
          </a:prstGeom>
        </p:spPr>
      </p:pic>
    </p:spTree>
    <p:extLst>
      <p:ext uri="{BB962C8B-B14F-4D97-AF65-F5344CB8AC3E}">
        <p14:creationId xmlns:p14="http://schemas.microsoft.com/office/powerpoint/2010/main" val="35914163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s-ES" dirty="0"/>
              <a:t>Los Poderes Judiciales deben integrar la estadística, el machine </a:t>
            </a:r>
            <a:r>
              <a:rPr lang="es-ES" dirty="0" err="1"/>
              <a:t>learning</a:t>
            </a:r>
            <a:r>
              <a:rPr lang="es-ES" dirty="0"/>
              <a:t>, </a:t>
            </a:r>
            <a:r>
              <a:rPr lang="es-ES" dirty="0" err="1"/>
              <a:t>big</a:t>
            </a:r>
            <a:r>
              <a:rPr lang="es-ES" dirty="0"/>
              <a:t> data y la ciencia de datos para implementar diferentes técnicas y procesos de manipulación, transformación y visualización de información, con el fin de proporcionar a las instituciones herramientas innovadoras que logren potenciar las habilidades del recurso humano y con ello lograr la mejora y eficiencia de los procesos judiciales. </a:t>
            </a:r>
            <a:endParaRPr lang="es-MX" dirty="0"/>
          </a:p>
          <a:p>
            <a:pPr algn="just"/>
            <a:endParaRPr lang="es-MX" dirty="0"/>
          </a:p>
        </p:txBody>
      </p:sp>
      <p:sp>
        <p:nvSpPr>
          <p:cNvPr id="3" name="2 Título"/>
          <p:cNvSpPr>
            <a:spLocks noGrp="1"/>
          </p:cNvSpPr>
          <p:nvPr>
            <p:ph type="title"/>
          </p:nvPr>
        </p:nvSpPr>
        <p:spPr/>
        <p:txBody>
          <a:bodyPr>
            <a:noAutofit/>
          </a:bodyPr>
          <a:lstStyle/>
          <a:p>
            <a:r>
              <a:rPr lang="es-ES" sz="3200" b="1" dirty="0">
                <a:solidFill>
                  <a:schemeClr val="tx1">
                    <a:lumMod val="75000"/>
                    <a:lumOff val="25000"/>
                  </a:schemeClr>
                </a:solidFill>
              </a:rPr>
              <a:t>Soluciones innovadoras con Big Data, Ciencia de Datos e inteligencia artificial en los Poderes Judiciales de </a:t>
            </a:r>
            <a:r>
              <a:rPr lang="es-ES" sz="3200" b="1" dirty="0" smtClean="0">
                <a:solidFill>
                  <a:schemeClr val="tx1">
                    <a:lumMod val="75000"/>
                    <a:lumOff val="25000"/>
                  </a:schemeClr>
                </a:solidFill>
              </a:rPr>
              <a:t>Iberoamérica (Costa Rica)</a:t>
            </a:r>
            <a:endParaRPr lang="es-MX" sz="3200" dirty="0">
              <a:solidFill>
                <a:schemeClr val="tx1">
                  <a:lumMod val="75000"/>
                  <a:lumOff val="25000"/>
                </a:schemeClr>
              </a:solidFill>
            </a:endParaRPr>
          </a:p>
        </p:txBody>
      </p:sp>
    </p:spTree>
    <p:extLst>
      <p:ext uri="{BB962C8B-B14F-4D97-AF65-F5344CB8AC3E}">
        <p14:creationId xmlns:p14="http://schemas.microsoft.com/office/powerpoint/2010/main" val="41701293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971600" y="1988840"/>
            <a:ext cx="7408333" cy="3450696"/>
          </a:xfrm>
        </p:spPr>
        <p:txBody>
          <a:bodyPr/>
          <a:lstStyle/>
          <a:p>
            <a:pPr algn="just"/>
            <a:r>
              <a:rPr lang="es-CR" dirty="0"/>
              <a:t>Crear a partir de una investigación teórica y normativa una base de conocimiento con el fin de identificar herramientas, usos y mejores prácticas sobre el Big Data, la ciencia de datos y la inteligencia artificial que se puedan utilizar para satisfacer  las necesidades de los Poderes Judiciales de la Región</a:t>
            </a:r>
            <a:r>
              <a:rPr lang="es-ES" dirty="0"/>
              <a:t>.</a:t>
            </a:r>
            <a:endParaRPr lang="es-MX" dirty="0"/>
          </a:p>
          <a:p>
            <a:endParaRPr lang="es-MX" dirty="0"/>
          </a:p>
        </p:txBody>
      </p:sp>
      <p:sp>
        <p:nvSpPr>
          <p:cNvPr id="3" name="2 Título"/>
          <p:cNvSpPr>
            <a:spLocks noGrp="1"/>
          </p:cNvSpPr>
          <p:nvPr>
            <p:ph type="title"/>
          </p:nvPr>
        </p:nvSpPr>
        <p:spPr/>
        <p:txBody>
          <a:bodyPr/>
          <a:lstStyle/>
          <a:p>
            <a:r>
              <a:rPr lang="es-MX" b="1" dirty="0" smtClean="0"/>
              <a:t>Objetivo</a:t>
            </a:r>
            <a:endParaRPr lang="es-MX" b="1"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2" y="4263052"/>
            <a:ext cx="3888432" cy="2499706"/>
          </a:xfrm>
          <a:prstGeom prst="rect">
            <a:avLst/>
          </a:prstGeom>
        </p:spPr>
      </p:pic>
    </p:spTree>
    <p:extLst>
      <p:ext uri="{BB962C8B-B14F-4D97-AF65-F5344CB8AC3E}">
        <p14:creationId xmlns:p14="http://schemas.microsoft.com/office/powerpoint/2010/main" val="34672398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s-ES_tradnl" i="1" dirty="0"/>
              <a:t>El proyecto </a:t>
            </a:r>
            <a:r>
              <a:rPr lang="es-ES_tradnl" i="1" dirty="0" smtClean="0"/>
              <a:t>va encaminado a compartir </a:t>
            </a:r>
            <a:r>
              <a:rPr lang="es-ES_tradnl" i="1" dirty="0"/>
              <a:t>experiencias y definir líneas de un programa informático de apoyo a la decisión judicial teniendo en cuenta su sustancia y no solamente los aspectos </a:t>
            </a:r>
            <a:r>
              <a:rPr lang="es-ES_tradnl" i="1" dirty="0" smtClean="0"/>
              <a:t>procesales. </a:t>
            </a:r>
            <a:endParaRPr lang="es-MX" dirty="0"/>
          </a:p>
          <a:p>
            <a:pPr algn="just"/>
            <a:r>
              <a:rPr lang="es-ES_tradnl" i="1" dirty="0"/>
              <a:t>Lo que se pretende es recoger experiencias de cada país miembro, evaluar las adquisiciones en este dominio y las necesidades a satisfacer.</a:t>
            </a:r>
            <a:endParaRPr lang="es-MX" dirty="0"/>
          </a:p>
          <a:p>
            <a:endParaRPr lang="es-MX" dirty="0"/>
          </a:p>
        </p:txBody>
      </p:sp>
      <p:sp>
        <p:nvSpPr>
          <p:cNvPr id="3" name="2 Título"/>
          <p:cNvSpPr>
            <a:spLocks noGrp="1"/>
          </p:cNvSpPr>
          <p:nvPr>
            <p:ph type="title"/>
          </p:nvPr>
        </p:nvSpPr>
        <p:spPr/>
        <p:txBody>
          <a:bodyPr>
            <a:noAutofit/>
          </a:bodyPr>
          <a:lstStyle/>
          <a:p>
            <a:r>
              <a:rPr lang="es-ES" sz="2800" b="1" dirty="0">
                <a:solidFill>
                  <a:schemeClr val="tx1">
                    <a:lumMod val="75000"/>
                    <a:lumOff val="25000"/>
                  </a:schemeClr>
                </a:solidFill>
              </a:rPr>
              <a:t>Herramientas tecnológicas sobre el tratamiento de la información de los procesos para la toma de decisiones jurisdiccionales en tiempo razonable, sin tardanzas </a:t>
            </a:r>
            <a:r>
              <a:rPr lang="es-ES" sz="2800" b="1" dirty="0" smtClean="0">
                <a:solidFill>
                  <a:schemeClr val="tx1">
                    <a:lumMod val="75000"/>
                    <a:lumOff val="25000"/>
                  </a:schemeClr>
                </a:solidFill>
              </a:rPr>
              <a:t>excesivas (Portugal)</a:t>
            </a:r>
            <a:endParaRPr lang="es-MX" sz="2800" dirty="0">
              <a:solidFill>
                <a:schemeClr val="tx1">
                  <a:lumMod val="75000"/>
                  <a:lumOff val="25000"/>
                </a:schemeClr>
              </a:solidFill>
            </a:endParaRPr>
          </a:p>
        </p:txBody>
      </p:sp>
    </p:spTree>
    <p:extLst>
      <p:ext uri="{BB962C8B-B14F-4D97-AF65-F5344CB8AC3E}">
        <p14:creationId xmlns:p14="http://schemas.microsoft.com/office/powerpoint/2010/main" val="8793330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99592" y="1412776"/>
            <a:ext cx="7408333" cy="3450696"/>
          </a:xfrm>
        </p:spPr>
        <p:txBody>
          <a:bodyPr/>
          <a:lstStyle/>
          <a:p>
            <a:pPr algn="just"/>
            <a:r>
              <a:rPr lang="es-ES" dirty="0"/>
              <a:t>La propuesta es tendente a que los jueces se ven confrontados con procesos a gran escala y con grado alto de complejidad respecto a la gestión de información que llevan a cabo, siendo necesario crear los medios adecuados de tratamiento de la información de manera sencilla y eficaz.</a:t>
            </a:r>
            <a:endParaRPr lang="es-MX" dirty="0"/>
          </a:p>
          <a:p>
            <a:endParaRPr lang="es-MX" dirty="0"/>
          </a:p>
        </p:txBody>
      </p:sp>
      <p:pic>
        <p:nvPicPr>
          <p:cNvPr id="4" name="3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3706" y="3789040"/>
            <a:ext cx="3048000" cy="2286000"/>
          </a:xfrm>
          <a:prstGeom prst="rect">
            <a:avLst/>
          </a:prstGeom>
        </p:spPr>
      </p:pic>
    </p:spTree>
    <p:extLst>
      <p:ext uri="{BB962C8B-B14F-4D97-AF65-F5344CB8AC3E}">
        <p14:creationId xmlns:p14="http://schemas.microsoft.com/office/powerpoint/2010/main" val="1193236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MX" dirty="0" smtClean="0">
                <a:solidFill>
                  <a:schemeClr val="tx1">
                    <a:lumMod val="75000"/>
                    <a:lumOff val="25000"/>
                  </a:schemeClr>
                </a:solidFill>
              </a:rPr>
              <a:t>Objetivo General</a:t>
            </a:r>
            <a:endParaRPr lang="es-MX" dirty="0">
              <a:solidFill>
                <a:schemeClr val="tx1">
                  <a:lumMod val="75000"/>
                  <a:lumOff val="25000"/>
                </a:schemeClr>
              </a:solidFill>
            </a:endParaRPr>
          </a:p>
        </p:txBody>
      </p:sp>
      <p:sp>
        <p:nvSpPr>
          <p:cNvPr id="5" name="4 Marcador de contenido"/>
          <p:cNvSpPr>
            <a:spLocks noGrp="1"/>
          </p:cNvSpPr>
          <p:nvPr>
            <p:ph idx="1"/>
          </p:nvPr>
        </p:nvSpPr>
        <p:spPr>
          <a:xfrm>
            <a:off x="971600" y="1484784"/>
            <a:ext cx="7408333" cy="3450696"/>
          </a:xfrm>
        </p:spPr>
        <p:txBody>
          <a:bodyPr>
            <a:normAutofit/>
          </a:bodyPr>
          <a:lstStyle/>
          <a:p>
            <a:pPr algn="just"/>
            <a:r>
              <a:rPr lang="es-CL" dirty="0"/>
              <a:t>Crear una aplicación de las nuevas tecnologías de consulta general para la ciudadanía respecto a los diversos temas que los órganos de impartición de justicia tiene bajo su control,  respecto a la mejor continua de los procesos judiciales, la decisión de los jueces, expediente electrónico, transparencia y generación de información y conocimiento de los poder </a:t>
            </a:r>
            <a:r>
              <a:rPr lang="es-CL" dirty="0" smtClean="0"/>
              <a:t>judiciales</a:t>
            </a:r>
            <a:endParaRPr lang="es-MX" dirty="0"/>
          </a:p>
        </p:txBody>
      </p:sp>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91880" y="4293096"/>
            <a:ext cx="2847975" cy="1609725"/>
          </a:xfrm>
          <a:prstGeom prst="rect">
            <a:avLst/>
          </a:prstGeom>
        </p:spPr>
      </p:pic>
    </p:spTree>
    <p:extLst>
      <p:ext uri="{BB962C8B-B14F-4D97-AF65-F5344CB8AC3E}">
        <p14:creationId xmlns:p14="http://schemas.microsoft.com/office/powerpoint/2010/main" val="4490286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708920"/>
            <a:ext cx="8229600" cy="1252728"/>
          </a:xfrm>
        </p:spPr>
        <p:txBody>
          <a:bodyPr>
            <a:normAutofit fontScale="90000"/>
          </a:bodyPr>
          <a:lstStyle/>
          <a:p>
            <a:r>
              <a:rPr lang="es-ES_tradnl" b="1" dirty="0">
                <a:solidFill>
                  <a:schemeClr val="tx1">
                    <a:lumMod val="75000"/>
                    <a:lumOff val="25000"/>
                  </a:schemeClr>
                </a:solidFill>
              </a:rPr>
              <a:t>Aplicación de las innovaciones tecnológicas en los Poderes Judiciales Iberoamericanos</a:t>
            </a:r>
            <a:endParaRPr lang="es-MX" dirty="0">
              <a:solidFill>
                <a:schemeClr val="tx1">
                  <a:lumMod val="75000"/>
                  <a:lumOff val="25000"/>
                </a:schemeClr>
              </a:solidFill>
            </a:endParaRPr>
          </a:p>
        </p:txBody>
      </p:sp>
    </p:spTree>
    <p:extLst>
      <p:ext uri="{BB962C8B-B14F-4D97-AF65-F5344CB8AC3E}">
        <p14:creationId xmlns:p14="http://schemas.microsoft.com/office/powerpoint/2010/main" val="24243812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ctrTitle"/>
          </p:nvPr>
        </p:nvSpPr>
        <p:spPr>
          <a:xfrm>
            <a:off x="611560" y="620688"/>
            <a:ext cx="7772400" cy="1780108"/>
          </a:xfrm>
        </p:spPr>
        <p:txBody>
          <a:bodyPr>
            <a:normAutofit fontScale="90000"/>
          </a:bodyPr>
          <a:lstStyle/>
          <a:p>
            <a:r>
              <a:rPr lang="es-MX" b="1" i="1" dirty="0" smtClean="0"/>
              <a:t/>
            </a:r>
            <a:br>
              <a:rPr lang="es-MX" b="1" i="1" dirty="0" smtClean="0"/>
            </a:br>
            <a:r>
              <a:rPr lang="es-MX" b="1" i="1" dirty="0"/>
              <a:t/>
            </a:r>
            <a:br>
              <a:rPr lang="es-MX" b="1" i="1" dirty="0"/>
            </a:br>
            <a:r>
              <a:rPr lang="es-MX" sz="3600" b="1" i="1" dirty="0" smtClean="0"/>
              <a:t>Sistemas </a:t>
            </a:r>
            <a:r>
              <a:rPr lang="es-MX" sz="3600" b="1" i="1" dirty="0"/>
              <a:t>Tecnológicos para la función jurisdiccional</a:t>
            </a:r>
            <a:br>
              <a:rPr lang="es-MX" sz="3600" b="1" i="1" dirty="0"/>
            </a:br>
            <a:r>
              <a:rPr lang="es-MX" sz="3600" b="1" i="1" dirty="0"/>
              <a:t>(Plataformas homogéneas a distintos sistemas judiciales)</a:t>
            </a:r>
            <a:endParaRPr lang="es-MX" sz="3600" dirty="0"/>
          </a:p>
        </p:txBody>
      </p:sp>
      <p:sp>
        <p:nvSpPr>
          <p:cNvPr id="2" name="1 Marcador de contenido"/>
          <p:cNvSpPr>
            <a:spLocks noGrp="1"/>
          </p:cNvSpPr>
          <p:nvPr>
            <p:ph type="subTitle" idx="1"/>
          </p:nvPr>
        </p:nvSpPr>
        <p:spPr>
          <a:xfrm>
            <a:off x="1403648" y="2996952"/>
            <a:ext cx="6400800" cy="2664296"/>
          </a:xfrm>
        </p:spPr>
        <p:txBody>
          <a:bodyPr>
            <a:normAutofit/>
          </a:bodyPr>
          <a:lstStyle/>
          <a:p>
            <a:pPr marL="285750" indent="-285750" algn="l">
              <a:buFont typeface="Wingdings" pitchFamily="2" charset="2"/>
              <a:buChar char="§"/>
            </a:pPr>
            <a:r>
              <a:rPr lang="es-MX" sz="2400" dirty="0" smtClean="0">
                <a:solidFill>
                  <a:schemeClr val="tx1"/>
                </a:solidFill>
              </a:rPr>
              <a:t>Características </a:t>
            </a:r>
            <a:r>
              <a:rPr lang="es-MX" sz="2400" dirty="0">
                <a:solidFill>
                  <a:schemeClr val="tx1"/>
                </a:solidFill>
              </a:rPr>
              <a:t>técnicas</a:t>
            </a:r>
          </a:p>
          <a:p>
            <a:pPr marL="285750" indent="-285750" algn="l">
              <a:buFont typeface="Wingdings" pitchFamily="2" charset="2"/>
              <a:buChar char="§"/>
            </a:pPr>
            <a:r>
              <a:rPr lang="es-MX" sz="2400" dirty="0">
                <a:solidFill>
                  <a:schemeClr val="tx1"/>
                </a:solidFill>
              </a:rPr>
              <a:t>Desarrollo Interno</a:t>
            </a:r>
          </a:p>
          <a:p>
            <a:pPr marL="285750" indent="-285750" algn="l">
              <a:buFont typeface="Wingdings" pitchFamily="2" charset="2"/>
              <a:buChar char="§"/>
            </a:pPr>
            <a:r>
              <a:rPr lang="es-MX" sz="2400" dirty="0">
                <a:solidFill>
                  <a:schemeClr val="tx1"/>
                </a:solidFill>
              </a:rPr>
              <a:t>Tipos de Procedimiento</a:t>
            </a:r>
          </a:p>
          <a:p>
            <a:pPr marL="285750" indent="-285750" algn="l">
              <a:buFont typeface="Wingdings" pitchFamily="2" charset="2"/>
              <a:buChar char="§"/>
            </a:pPr>
            <a:r>
              <a:rPr lang="es-MX" sz="2400" dirty="0" smtClean="0">
                <a:solidFill>
                  <a:schemeClr val="tx1"/>
                </a:solidFill>
              </a:rPr>
              <a:t>Interconexión</a:t>
            </a:r>
          </a:p>
          <a:p>
            <a:pPr marL="285750" indent="-285750" algn="l">
              <a:buFont typeface="Wingdings" pitchFamily="2" charset="2"/>
              <a:buChar char="§"/>
            </a:pPr>
            <a:r>
              <a:rPr lang="es-MX" sz="2400" dirty="0" smtClean="0">
                <a:solidFill>
                  <a:schemeClr val="tx1"/>
                </a:solidFill>
              </a:rPr>
              <a:t>Utilización de Big Data e Inteligencia Artificial</a:t>
            </a:r>
            <a:endParaRPr lang="es-MX" sz="2400" dirty="0">
              <a:solidFill>
                <a:schemeClr val="tx1"/>
              </a:solidFill>
            </a:endParaRPr>
          </a:p>
        </p:txBody>
      </p:sp>
    </p:spTree>
    <p:extLst>
      <p:ext uri="{BB962C8B-B14F-4D97-AF65-F5344CB8AC3E}">
        <p14:creationId xmlns:p14="http://schemas.microsoft.com/office/powerpoint/2010/main" val="31359803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339571" y="1371136"/>
            <a:ext cx="1584176" cy="461665"/>
          </a:xfrm>
          <a:prstGeom prst="rect">
            <a:avLst/>
          </a:prstGeom>
          <a:noFill/>
        </p:spPr>
        <p:txBody>
          <a:bodyPr wrap="square" rtlCol="0">
            <a:spAutoFit/>
          </a:bodyPr>
          <a:lstStyle/>
          <a:p>
            <a:pPr algn="ctr"/>
            <a:r>
              <a:rPr lang="es-MX" sz="1200" dirty="0" smtClean="0"/>
              <a:t>Recepción de asuntos</a:t>
            </a:r>
            <a:endParaRPr lang="es-MX" sz="1200" dirty="0"/>
          </a:p>
        </p:txBody>
      </p:sp>
      <p:sp>
        <p:nvSpPr>
          <p:cNvPr id="4" name="3 Rectángulo"/>
          <p:cNvSpPr/>
          <p:nvPr/>
        </p:nvSpPr>
        <p:spPr>
          <a:xfrm>
            <a:off x="366717" y="1363913"/>
            <a:ext cx="1584176" cy="4616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4 CuadroTexto"/>
          <p:cNvSpPr txBox="1"/>
          <p:nvPr/>
        </p:nvSpPr>
        <p:spPr>
          <a:xfrm>
            <a:off x="2427803" y="1371136"/>
            <a:ext cx="2232248" cy="461665"/>
          </a:xfrm>
          <a:prstGeom prst="rect">
            <a:avLst/>
          </a:prstGeom>
          <a:noFill/>
        </p:spPr>
        <p:txBody>
          <a:bodyPr wrap="square" rtlCol="0">
            <a:spAutoFit/>
          </a:bodyPr>
          <a:lstStyle/>
          <a:p>
            <a:pPr algn="ctr"/>
            <a:r>
              <a:rPr lang="es-MX" sz="1200" dirty="0" smtClean="0"/>
              <a:t>Seguridad Jurídica a través de Firmas Electrónicas</a:t>
            </a:r>
            <a:endParaRPr lang="es-MX" sz="1200" dirty="0"/>
          </a:p>
        </p:txBody>
      </p:sp>
      <p:sp>
        <p:nvSpPr>
          <p:cNvPr id="7" name="6 Rectángulo"/>
          <p:cNvSpPr/>
          <p:nvPr/>
        </p:nvSpPr>
        <p:spPr>
          <a:xfrm>
            <a:off x="3219891" y="3320206"/>
            <a:ext cx="1764196" cy="3486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7 Rectángulo"/>
          <p:cNvSpPr/>
          <p:nvPr/>
        </p:nvSpPr>
        <p:spPr>
          <a:xfrm>
            <a:off x="2571819" y="1380978"/>
            <a:ext cx="1944216" cy="4616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8 Rectángulo"/>
          <p:cNvSpPr/>
          <p:nvPr/>
        </p:nvSpPr>
        <p:spPr>
          <a:xfrm>
            <a:off x="4816593" y="1371136"/>
            <a:ext cx="1584176" cy="4616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9 CuadroTexto"/>
          <p:cNvSpPr txBox="1"/>
          <p:nvPr/>
        </p:nvSpPr>
        <p:spPr>
          <a:xfrm>
            <a:off x="4804067" y="1380978"/>
            <a:ext cx="1656184" cy="276999"/>
          </a:xfrm>
          <a:prstGeom prst="rect">
            <a:avLst/>
          </a:prstGeom>
          <a:noFill/>
        </p:spPr>
        <p:txBody>
          <a:bodyPr wrap="square" rtlCol="0">
            <a:spAutoFit/>
          </a:bodyPr>
          <a:lstStyle/>
          <a:p>
            <a:r>
              <a:rPr lang="es-MX" sz="1200" dirty="0" smtClean="0"/>
              <a:t>Control de audiencias</a:t>
            </a:r>
            <a:endParaRPr lang="es-MX" sz="1200" dirty="0"/>
          </a:p>
        </p:txBody>
      </p:sp>
      <p:sp>
        <p:nvSpPr>
          <p:cNvPr id="11" name="10 CuadroTexto"/>
          <p:cNvSpPr txBox="1"/>
          <p:nvPr/>
        </p:nvSpPr>
        <p:spPr>
          <a:xfrm>
            <a:off x="6892299" y="1371136"/>
            <a:ext cx="1584176" cy="461665"/>
          </a:xfrm>
          <a:prstGeom prst="rect">
            <a:avLst/>
          </a:prstGeom>
          <a:noFill/>
        </p:spPr>
        <p:txBody>
          <a:bodyPr wrap="square" rtlCol="0">
            <a:spAutoFit/>
          </a:bodyPr>
          <a:lstStyle/>
          <a:p>
            <a:r>
              <a:rPr lang="es-MX" sz="1200" dirty="0" smtClean="0"/>
              <a:t>Reducción de Tiempos</a:t>
            </a:r>
            <a:endParaRPr lang="es-MX" sz="1200" dirty="0"/>
          </a:p>
        </p:txBody>
      </p:sp>
      <p:sp>
        <p:nvSpPr>
          <p:cNvPr id="12" name="11 Rectángulo"/>
          <p:cNvSpPr/>
          <p:nvPr/>
        </p:nvSpPr>
        <p:spPr>
          <a:xfrm>
            <a:off x="5363122" y="3275948"/>
            <a:ext cx="1584176" cy="9572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12 Rectángulo"/>
          <p:cNvSpPr/>
          <p:nvPr/>
        </p:nvSpPr>
        <p:spPr>
          <a:xfrm>
            <a:off x="3183887" y="3928448"/>
            <a:ext cx="1800200" cy="34059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13 Rectángulo"/>
          <p:cNvSpPr/>
          <p:nvPr/>
        </p:nvSpPr>
        <p:spPr>
          <a:xfrm>
            <a:off x="6676275" y="1371135"/>
            <a:ext cx="1584176" cy="4616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14 CuadroTexto"/>
          <p:cNvSpPr txBox="1"/>
          <p:nvPr/>
        </p:nvSpPr>
        <p:spPr>
          <a:xfrm>
            <a:off x="611131" y="3345709"/>
            <a:ext cx="1960687" cy="646331"/>
          </a:xfrm>
          <a:prstGeom prst="rect">
            <a:avLst/>
          </a:prstGeom>
          <a:noFill/>
        </p:spPr>
        <p:txBody>
          <a:bodyPr wrap="square" rtlCol="0">
            <a:spAutoFit/>
          </a:bodyPr>
          <a:lstStyle/>
          <a:p>
            <a:pPr algn="ctr"/>
            <a:r>
              <a:rPr lang="es-MX" dirty="0" smtClean="0"/>
              <a:t>Comunicación entre las partes</a:t>
            </a:r>
            <a:endParaRPr lang="es-MX" dirty="0"/>
          </a:p>
        </p:txBody>
      </p:sp>
      <p:sp>
        <p:nvSpPr>
          <p:cNvPr id="17" name="16 CuadroTexto"/>
          <p:cNvSpPr txBox="1"/>
          <p:nvPr/>
        </p:nvSpPr>
        <p:spPr>
          <a:xfrm>
            <a:off x="3291899" y="3356040"/>
            <a:ext cx="2232248" cy="276999"/>
          </a:xfrm>
          <a:prstGeom prst="rect">
            <a:avLst/>
          </a:prstGeom>
          <a:noFill/>
        </p:spPr>
        <p:txBody>
          <a:bodyPr wrap="square" rtlCol="0">
            <a:spAutoFit/>
          </a:bodyPr>
          <a:lstStyle/>
          <a:p>
            <a:r>
              <a:rPr lang="es-MX" sz="1200" dirty="0" smtClean="0"/>
              <a:t>Videoconferencias</a:t>
            </a:r>
            <a:endParaRPr lang="es-MX" sz="1200" dirty="0"/>
          </a:p>
        </p:txBody>
      </p:sp>
      <p:sp>
        <p:nvSpPr>
          <p:cNvPr id="18" name="17 CuadroTexto"/>
          <p:cNvSpPr txBox="1"/>
          <p:nvPr/>
        </p:nvSpPr>
        <p:spPr>
          <a:xfrm>
            <a:off x="3183887" y="3992040"/>
            <a:ext cx="2664296" cy="276999"/>
          </a:xfrm>
          <a:prstGeom prst="rect">
            <a:avLst/>
          </a:prstGeom>
          <a:noFill/>
        </p:spPr>
        <p:txBody>
          <a:bodyPr wrap="square" rtlCol="0">
            <a:spAutoFit/>
          </a:bodyPr>
          <a:lstStyle/>
          <a:p>
            <a:r>
              <a:rPr lang="es-MX" sz="1200" dirty="0" smtClean="0"/>
              <a:t>Documentos Electrónicos</a:t>
            </a:r>
            <a:endParaRPr lang="es-MX" sz="1200" dirty="0"/>
          </a:p>
        </p:txBody>
      </p:sp>
      <p:sp>
        <p:nvSpPr>
          <p:cNvPr id="19" name="18 Rectángulo"/>
          <p:cNvSpPr/>
          <p:nvPr/>
        </p:nvSpPr>
        <p:spPr>
          <a:xfrm>
            <a:off x="7431851" y="5187560"/>
            <a:ext cx="1584176" cy="4616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19 Rectángulo"/>
          <p:cNvSpPr/>
          <p:nvPr/>
        </p:nvSpPr>
        <p:spPr>
          <a:xfrm>
            <a:off x="792187" y="3345709"/>
            <a:ext cx="1635616" cy="8874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20 Rectángulo"/>
          <p:cNvSpPr/>
          <p:nvPr/>
        </p:nvSpPr>
        <p:spPr>
          <a:xfrm>
            <a:off x="5363122" y="3299541"/>
            <a:ext cx="1529177" cy="646331"/>
          </a:xfrm>
          <a:prstGeom prst="rect">
            <a:avLst/>
          </a:prstGeom>
        </p:spPr>
        <p:txBody>
          <a:bodyPr wrap="square">
            <a:spAutoFit/>
          </a:bodyPr>
          <a:lstStyle/>
          <a:p>
            <a:pPr algn="ctr"/>
            <a:r>
              <a:rPr lang="es-MX" dirty="0" smtClean="0"/>
              <a:t>Expedientes Electrónicos</a:t>
            </a:r>
            <a:endParaRPr lang="es-MX" dirty="0"/>
          </a:p>
        </p:txBody>
      </p:sp>
      <p:sp>
        <p:nvSpPr>
          <p:cNvPr id="22" name="21 CuadroTexto"/>
          <p:cNvSpPr txBox="1"/>
          <p:nvPr/>
        </p:nvSpPr>
        <p:spPr>
          <a:xfrm>
            <a:off x="7431851" y="3945872"/>
            <a:ext cx="1368152" cy="646331"/>
          </a:xfrm>
          <a:prstGeom prst="rect">
            <a:avLst/>
          </a:prstGeom>
          <a:noFill/>
        </p:spPr>
        <p:txBody>
          <a:bodyPr wrap="square" rtlCol="0">
            <a:spAutoFit/>
          </a:bodyPr>
          <a:lstStyle/>
          <a:p>
            <a:r>
              <a:rPr lang="es-MX" b="1" dirty="0" smtClean="0"/>
              <a:t>Beneficios sociales</a:t>
            </a:r>
            <a:endParaRPr lang="es-MX" b="1" dirty="0"/>
          </a:p>
        </p:txBody>
      </p:sp>
      <p:sp>
        <p:nvSpPr>
          <p:cNvPr id="23" name="22 Rectángulo"/>
          <p:cNvSpPr/>
          <p:nvPr/>
        </p:nvSpPr>
        <p:spPr>
          <a:xfrm>
            <a:off x="7469410" y="4038207"/>
            <a:ext cx="1224136" cy="4616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23 CuadroTexto"/>
          <p:cNvSpPr txBox="1"/>
          <p:nvPr/>
        </p:nvSpPr>
        <p:spPr>
          <a:xfrm>
            <a:off x="7414103" y="5187560"/>
            <a:ext cx="1619672" cy="646331"/>
          </a:xfrm>
          <a:prstGeom prst="rect">
            <a:avLst/>
          </a:prstGeom>
          <a:noFill/>
        </p:spPr>
        <p:txBody>
          <a:bodyPr wrap="square" rtlCol="0">
            <a:spAutoFit/>
          </a:bodyPr>
          <a:lstStyle/>
          <a:p>
            <a:r>
              <a:rPr lang="es-MX" b="1" dirty="0" smtClean="0"/>
              <a:t>Transparencia</a:t>
            </a:r>
          </a:p>
          <a:p>
            <a:endParaRPr lang="es-MX" dirty="0"/>
          </a:p>
        </p:txBody>
      </p:sp>
      <p:cxnSp>
        <p:nvCxnSpPr>
          <p:cNvPr id="26" name="25 Conector recto de flecha"/>
          <p:cNvCxnSpPr>
            <a:endCxn id="7" idx="1"/>
          </p:cNvCxnSpPr>
          <p:nvPr/>
        </p:nvCxnSpPr>
        <p:spPr>
          <a:xfrm flipV="1">
            <a:off x="2427803" y="3494540"/>
            <a:ext cx="792088" cy="260016"/>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26 Conector recto de flecha"/>
          <p:cNvCxnSpPr>
            <a:endCxn id="18" idx="1"/>
          </p:cNvCxnSpPr>
          <p:nvPr/>
        </p:nvCxnSpPr>
        <p:spPr>
          <a:xfrm>
            <a:off x="2427803" y="3789437"/>
            <a:ext cx="756084" cy="341103"/>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32 Conector recto"/>
          <p:cNvCxnSpPr/>
          <p:nvPr/>
        </p:nvCxnSpPr>
        <p:spPr>
          <a:xfrm>
            <a:off x="205448" y="2974696"/>
            <a:ext cx="828092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35 Conector recto"/>
          <p:cNvCxnSpPr/>
          <p:nvPr/>
        </p:nvCxnSpPr>
        <p:spPr>
          <a:xfrm>
            <a:off x="8476475" y="2974696"/>
            <a:ext cx="9893" cy="519844"/>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37 Conector recto de flecha"/>
          <p:cNvCxnSpPr/>
          <p:nvPr/>
        </p:nvCxnSpPr>
        <p:spPr>
          <a:xfrm flipH="1">
            <a:off x="8471528" y="2974696"/>
            <a:ext cx="4947" cy="106351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39 Conector recto de flecha"/>
          <p:cNvCxnSpPr/>
          <p:nvPr/>
        </p:nvCxnSpPr>
        <p:spPr>
          <a:xfrm>
            <a:off x="8471528" y="4499872"/>
            <a:ext cx="4947" cy="72292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43 Conector recto"/>
          <p:cNvCxnSpPr/>
          <p:nvPr/>
        </p:nvCxnSpPr>
        <p:spPr>
          <a:xfrm>
            <a:off x="1131659" y="1825578"/>
            <a:ext cx="0" cy="11491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46 Conector recto"/>
          <p:cNvCxnSpPr/>
          <p:nvPr/>
        </p:nvCxnSpPr>
        <p:spPr>
          <a:xfrm>
            <a:off x="1615921" y="2974696"/>
            <a:ext cx="0" cy="3710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50 Conector recto"/>
          <p:cNvCxnSpPr/>
          <p:nvPr/>
        </p:nvCxnSpPr>
        <p:spPr>
          <a:xfrm>
            <a:off x="3543927" y="1842643"/>
            <a:ext cx="0" cy="11491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51 Conector recto"/>
          <p:cNvCxnSpPr/>
          <p:nvPr/>
        </p:nvCxnSpPr>
        <p:spPr>
          <a:xfrm>
            <a:off x="5594226" y="1842643"/>
            <a:ext cx="0" cy="11491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52 Conector recto"/>
          <p:cNvCxnSpPr/>
          <p:nvPr/>
        </p:nvCxnSpPr>
        <p:spPr>
          <a:xfrm>
            <a:off x="7431851" y="1842643"/>
            <a:ext cx="0" cy="11491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53 Conector recto"/>
          <p:cNvCxnSpPr>
            <a:endCxn id="12" idx="0"/>
          </p:cNvCxnSpPr>
          <p:nvPr/>
        </p:nvCxnSpPr>
        <p:spPr>
          <a:xfrm>
            <a:off x="6155210" y="2974696"/>
            <a:ext cx="0" cy="30125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52652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467544" y="3061161"/>
            <a:ext cx="2448272"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3 Rectángulo"/>
          <p:cNvSpPr/>
          <p:nvPr/>
        </p:nvSpPr>
        <p:spPr>
          <a:xfrm>
            <a:off x="3267472" y="1219596"/>
            <a:ext cx="2448272"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4 Rectángulo"/>
          <p:cNvSpPr/>
          <p:nvPr/>
        </p:nvSpPr>
        <p:spPr>
          <a:xfrm>
            <a:off x="6084168" y="3029953"/>
            <a:ext cx="2448272"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Rectángulo"/>
          <p:cNvSpPr/>
          <p:nvPr/>
        </p:nvSpPr>
        <p:spPr>
          <a:xfrm>
            <a:off x="3354479" y="4796281"/>
            <a:ext cx="2448272"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Rectángulo redondeado"/>
          <p:cNvSpPr/>
          <p:nvPr/>
        </p:nvSpPr>
        <p:spPr>
          <a:xfrm>
            <a:off x="3588595" y="3061162"/>
            <a:ext cx="1800200"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7 CuadroTexto"/>
          <p:cNvSpPr txBox="1"/>
          <p:nvPr/>
        </p:nvSpPr>
        <p:spPr>
          <a:xfrm>
            <a:off x="3354479" y="1446943"/>
            <a:ext cx="2274257" cy="769441"/>
          </a:xfrm>
          <a:prstGeom prst="rect">
            <a:avLst/>
          </a:prstGeom>
          <a:noFill/>
        </p:spPr>
        <p:txBody>
          <a:bodyPr wrap="square" rtlCol="0">
            <a:spAutoFit/>
          </a:bodyPr>
          <a:lstStyle/>
          <a:p>
            <a:r>
              <a:rPr lang="es-MX" sz="2200" dirty="0" smtClean="0"/>
              <a:t>Estado procesal de los asuntos</a:t>
            </a:r>
            <a:endParaRPr lang="es-MX" sz="2200" dirty="0"/>
          </a:p>
        </p:txBody>
      </p:sp>
      <p:sp>
        <p:nvSpPr>
          <p:cNvPr id="10" name="9 CuadroTexto"/>
          <p:cNvSpPr txBox="1"/>
          <p:nvPr/>
        </p:nvSpPr>
        <p:spPr>
          <a:xfrm>
            <a:off x="891208" y="3350064"/>
            <a:ext cx="1808584" cy="769441"/>
          </a:xfrm>
          <a:prstGeom prst="rect">
            <a:avLst/>
          </a:prstGeom>
          <a:noFill/>
        </p:spPr>
        <p:txBody>
          <a:bodyPr wrap="square" rtlCol="0">
            <a:spAutoFit/>
          </a:bodyPr>
          <a:lstStyle/>
          <a:p>
            <a:r>
              <a:rPr lang="es-MX" sz="2200" dirty="0" smtClean="0"/>
              <a:t>Inteligencia Artificial</a:t>
            </a:r>
            <a:endParaRPr lang="es-MX" sz="2200" dirty="0"/>
          </a:p>
        </p:txBody>
      </p:sp>
      <p:sp>
        <p:nvSpPr>
          <p:cNvPr id="11" name="10 CuadroTexto"/>
          <p:cNvSpPr txBox="1"/>
          <p:nvPr/>
        </p:nvSpPr>
        <p:spPr>
          <a:xfrm>
            <a:off x="3655971" y="3146093"/>
            <a:ext cx="1671273" cy="1107996"/>
          </a:xfrm>
          <a:prstGeom prst="rect">
            <a:avLst/>
          </a:prstGeom>
          <a:noFill/>
        </p:spPr>
        <p:txBody>
          <a:bodyPr wrap="square" rtlCol="0">
            <a:spAutoFit/>
          </a:bodyPr>
          <a:lstStyle/>
          <a:p>
            <a:pPr algn="ctr"/>
            <a:r>
              <a:rPr lang="es-MX" sz="2200" dirty="0" smtClean="0"/>
              <a:t>Generación de información</a:t>
            </a:r>
          </a:p>
        </p:txBody>
      </p:sp>
      <p:sp>
        <p:nvSpPr>
          <p:cNvPr id="12" name="11 CuadroTexto"/>
          <p:cNvSpPr txBox="1"/>
          <p:nvPr/>
        </p:nvSpPr>
        <p:spPr>
          <a:xfrm>
            <a:off x="6500927" y="3442181"/>
            <a:ext cx="1614754" cy="430887"/>
          </a:xfrm>
          <a:prstGeom prst="rect">
            <a:avLst/>
          </a:prstGeom>
          <a:noFill/>
        </p:spPr>
        <p:txBody>
          <a:bodyPr wrap="square" rtlCol="0">
            <a:spAutoFit/>
          </a:bodyPr>
          <a:lstStyle/>
          <a:p>
            <a:r>
              <a:rPr lang="es-MX" sz="2200" dirty="0" smtClean="0"/>
              <a:t>Estadística</a:t>
            </a:r>
            <a:endParaRPr lang="es-MX" sz="2200" dirty="0"/>
          </a:p>
        </p:txBody>
      </p:sp>
      <p:sp>
        <p:nvSpPr>
          <p:cNvPr id="13" name="12 CuadroTexto"/>
          <p:cNvSpPr txBox="1"/>
          <p:nvPr/>
        </p:nvSpPr>
        <p:spPr>
          <a:xfrm>
            <a:off x="3807532" y="5223683"/>
            <a:ext cx="1512168" cy="430887"/>
          </a:xfrm>
          <a:prstGeom prst="rect">
            <a:avLst/>
          </a:prstGeom>
          <a:noFill/>
        </p:spPr>
        <p:txBody>
          <a:bodyPr wrap="square" rtlCol="0">
            <a:spAutoFit/>
          </a:bodyPr>
          <a:lstStyle/>
          <a:p>
            <a:r>
              <a:rPr lang="es-MX" sz="2200" dirty="0" smtClean="0"/>
              <a:t>Big Data</a:t>
            </a:r>
            <a:endParaRPr lang="es-MX" sz="2200" dirty="0"/>
          </a:p>
        </p:txBody>
      </p:sp>
      <p:cxnSp>
        <p:nvCxnSpPr>
          <p:cNvPr id="17" name="16 Conector recto"/>
          <p:cNvCxnSpPr>
            <a:endCxn id="7" idx="1"/>
          </p:cNvCxnSpPr>
          <p:nvPr/>
        </p:nvCxnSpPr>
        <p:spPr>
          <a:xfrm flipV="1">
            <a:off x="2868515" y="3673230"/>
            <a:ext cx="720080" cy="149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18 Conector recto"/>
          <p:cNvCxnSpPr>
            <a:stCxn id="4" idx="2"/>
            <a:endCxn id="11" idx="0"/>
          </p:cNvCxnSpPr>
          <p:nvPr/>
        </p:nvCxnSpPr>
        <p:spPr>
          <a:xfrm>
            <a:off x="4491608" y="2443732"/>
            <a:ext cx="0" cy="702361"/>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20 Conector recto"/>
          <p:cNvCxnSpPr>
            <a:stCxn id="7" idx="3"/>
            <a:endCxn id="5" idx="1"/>
          </p:cNvCxnSpPr>
          <p:nvPr/>
        </p:nvCxnSpPr>
        <p:spPr>
          <a:xfrm flipV="1">
            <a:off x="5388795" y="3642021"/>
            <a:ext cx="695373" cy="3120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22 Conector recto"/>
          <p:cNvCxnSpPr>
            <a:stCxn id="7" idx="2"/>
          </p:cNvCxnSpPr>
          <p:nvPr/>
        </p:nvCxnSpPr>
        <p:spPr>
          <a:xfrm>
            <a:off x="4488695" y="4285298"/>
            <a:ext cx="0" cy="51098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00232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836712"/>
            <a:ext cx="8229600" cy="1252728"/>
          </a:xfrm>
        </p:spPr>
        <p:txBody>
          <a:bodyPr>
            <a:normAutofit fontScale="90000"/>
          </a:bodyPr>
          <a:lstStyle/>
          <a:p>
            <a:pPr algn="just"/>
            <a:r>
              <a:rPr lang="es-ES" sz="2000" dirty="0">
                <a:solidFill>
                  <a:schemeClr val="tx1">
                    <a:lumMod val="75000"/>
                    <a:lumOff val="25000"/>
                  </a:schemeClr>
                </a:solidFill>
              </a:rPr>
              <a:t>En la actualidad, las tecnologías de la información, tienen un papel fundamental en el diario acontecer en las actividades de los seres humanos, ya sea desde consultar redes sociales, noticias o documentos a través de la red, hasta realizar una compra en línea o comunicarse de manera instantánea con alguien quien reside en otra parte del mundo</a:t>
            </a:r>
            <a:endParaRPr lang="es-MX" sz="2000" dirty="0">
              <a:solidFill>
                <a:schemeClr val="tx1">
                  <a:lumMod val="75000"/>
                  <a:lumOff val="25000"/>
                </a:schemeClr>
              </a:solidFill>
            </a:endParaRPr>
          </a:p>
        </p:txBody>
      </p:sp>
      <p:sp>
        <p:nvSpPr>
          <p:cNvPr id="3" name="1 Título"/>
          <p:cNvSpPr txBox="1">
            <a:spLocks/>
          </p:cNvSpPr>
          <p:nvPr/>
        </p:nvSpPr>
        <p:spPr>
          <a:xfrm>
            <a:off x="539552" y="2564904"/>
            <a:ext cx="8229600" cy="1252728"/>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es-ES" sz="2000" dirty="0">
                <a:solidFill>
                  <a:schemeClr val="tx1">
                    <a:lumMod val="75000"/>
                    <a:lumOff val="25000"/>
                  </a:schemeClr>
                </a:solidFill>
              </a:rPr>
              <a:t>atendiendo a que cada vez es más fácil para los seres humanos acceder al mundo del internet, es prioritario que los órganos de impartición de justicia iberoamericanos, convivan con los justiciables a través de herramientas virtuales las cuales brinden seguridad y eficacia en los diversos procesos en los cuales son participes. </a:t>
            </a:r>
            <a:endParaRPr lang="es-MX" sz="2000" dirty="0">
              <a:solidFill>
                <a:schemeClr val="tx1">
                  <a:lumMod val="75000"/>
                  <a:lumOff val="25000"/>
                </a:schemeClr>
              </a:solidFill>
            </a:endParaRPr>
          </a:p>
          <a:p>
            <a:endParaRPr lang="es-MX" sz="2000" dirty="0">
              <a:solidFill>
                <a:schemeClr val="tx1">
                  <a:lumMod val="75000"/>
                  <a:lumOff val="25000"/>
                </a:schemeClr>
              </a:solidFill>
            </a:endParaRP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3102" y="3439808"/>
            <a:ext cx="4762500" cy="3181350"/>
          </a:xfrm>
          <a:prstGeom prst="rect">
            <a:avLst/>
          </a:prstGeom>
        </p:spPr>
      </p:pic>
    </p:spTree>
    <p:extLst>
      <p:ext uri="{BB962C8B-B14F-4D97-AF65-F5344CB8AC3E}">
        <p14:creationId xmlns:p14="http://schemas.microsoft.com/office/powerpoint/2010/main" val="26289558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764704"/>
            <a:ext cx="7772400" cy="1524000"/>
          </a:xfrm>
        </p:spPr>
        <p:txBody>
          <a:bodyPr>
            <a:normAutofit fontScale="90000"/>
          </a:bodyPr>
          <a:lstStyle/>
          <a:p>
            <a:pPr algn="just"/>
            <a:r>
              <a:rPr lang="es-ES" sz="2000" dirty="0"/>
              <a:t>se estima que la totalidad de países se encuentran listos para dar un salto a la tecnología </a:t>
            </a:r>
            <a:r>
              <a:rPr lang="es-ES" sz="2000" b="1" dirty="0"/>
              <a:t>haciendo uso de las innovaciones</a:t>
            </a:r>
            <a:r>
              <a:rPr lang="es-ES" sz="2000" dirty="0"/>
              <a:t> e involucrándola en sus actividades diarias de trabajo para que la comunicación a nivel virtual, sea prioritaria entre los órganos de impartición de justicia y los justiciables, proceso que debe ser garante de seguridad jurídica, eficacia y sencillez en sus trámites.</a:t>
            </a:r>
            <a:r>
              <a:rPr lang="es-MX" dirty="0"/>
              <a:t/>
            </a:r>
            <a:br>
              <a:rPr lang="es-MX" dirty="0"/>
            </a:br>
            <a:endParaRPr lang="es-MX"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0454" y="4869160"/>
            <a:ext cx="2533650" cy="1800225"/>
          </a:xfrm>
          <a:prstGeom prst="rect">
            <a:avLst/>
          </a:prstGeom>
        </p:spPr>
      </p:pic>
    </p:spTree>
    <p:extLst>
      <p:ext uri="{BB962C8B-B14F-4D97-AF65-F5344CB8AC3E}">
        <p14:creationId xmlns:p14="http://schemas.microsoft.com/office/powerpoint/2010/main" val="10640570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692696"/>
            <a:ext cx="7772400" cy="1524000"/>
          </a:xfrm>
        </p:spPr>
        <p:txBody>
          <a:bodyPr>
            <a:normAutofit/>
          </a:bodyPr>
          <a:lstStyle/>
          <a:p>
            <a:pPr algn="just"/>
            <a:r>
              <a:rPr lang="es-ES" sz="2000" dirty="0"/>
              <a:t>El presente proyecto surge de la necesidad de la inclusión de la impartición de justicia a la era de la tecnología, con diversos fines que se pueden resumir en ahorros significativos de tiempo, recursos humanos y recursos materiales. </a:t>
            </a:r>
            <a:endParaRPr lang="es-MX" sz="2000" dirty="0"/>
          </a:p>
        </p:txBody>
      </p:sp>
      <p:sp>
        <p:nvSpPr>
          <p:cNvPr id="3" name="2 Marcador de texto"/>
          <p:cNvSpPr>
            <a:spLocks noGrp="1"/>
          </p:cNvSpPr>
          <p:nvPr>
            <p:ph type="body" idx="1"/>
          </p:nvPr>
        </p:nvSpPr>
        <p:spPr>
          <a:xfrm>
            <a:off x="1115616" y="2276872"/>
            <a:ext cx="6417734" cy="2160240"/>
          </a:xfrm>
        </p:spPr>
        <p:txBody>
          <a:bodyPr>
            <a:normAutofit fontScale="77500" lnSpcReduction="20000"/>
          </a:bodyPr>
          <a:lstStyle/>
          <a:p>
            <a:r>
              <a:rPr lang="es-MX" sz="3600" dirty="0" smtClean="0">
                <a:solidFill>
                  <a:schemeClr val="tx1">
                    <a:lumMod val="75000"/>
                    <a:lumOff val="25000"/>
                  </a:schemeClr>
                </a:solidFill>
              </a:rPr>
              <a:t>Las principales metas del proyecto son</a:t>
            </a:r>
            <a:r>
              <a:rPr lang="es-MX" sz="3600" dirty="0" smtClean="0"/>
              <a:t>:</a:t>
            </a:r>
          </a:p>
          <a:p>
            <a:pPr marL="342900" indent="-342900">
              <a:buFont typeface="Wingdings" pitchFamily="2" charset="2"/>
              <a:buChar char="§"/>
            </a:pPr>
            <a:r>
              <a:rPr lang="es-MX" sz="3600" dirty="0" smtClean="0">
                <a:solidFill>
                  <a:schemeClr val="tx1">
                    <a:lumMod val="75000"/>
                    <a:lumOff val="25000"/>
                  </a:schemeClr>
                </a:solidFill>
              </a:rPr>
              <a:t>Publicidad</a:t>
            </a:r>
          </a:p>
          <a:p>
            <a:pPr marL="342900" indent="-342900">
              <a:buFont typeface="Wingdings" pitchFamily="2" charset="2"/>
              <a:buChar char="§"/>
            </a:pPr>
            <a:r>
              <a:rPr lang="es-MX" sz="3600" dirty="0" smtClean="0">
                <a:solidFill>
                  <a:schemeClr val="tx1">
                    <a:lumMod val="75000"/>
                    <a:lumOff val="25000"/>
                  </a:schemeClr>
                </a:solidFill>
              </a:rPr>
              <a:t>Acceso al público en general</a:t>
            </a:r>
          </a:p>
          <a:p>
            <a:pPr marL="342900" indent="-342900">
              <a:buFont typeface="Wingdings" pitchFamily="2" charset="2"/>
              <a:buChar char="§"/>
            </a:pPr>
            <a:r>
              <a:rPr lang="es-MX" sz="3600" dirty="0" smtClean="0">
                <a:solidFill>
                  <a:schemeClr val="tx1">
                    <a:lumMod val="75000"/>
                    <a:lumOff val="25000"/>
                  </a:schemeClr>
                </a:solidFill>
              </a:rPr>
              <a:t>Dotar de información clara </a:t>
            </a:r>
          </a:p>
          <a:p>
            <a:pPr marL="342900" indent="-342900">
              <a:buFont typeface="Wingdings" pitchFamily="2" charset="2"/>
              <a:buChar char="§"/>
            </a:pPr>
            <a:r>
              <a:rPr lang="es-MX" sz="3600" dirty="0" smtClean="0">
                <a:solidFill>
                  <a:schemeClr val="tx1">
                    <a:lumMod val="75000"/>
                    <a:lumOff val="25000"/>
                  </a:schemeClr>
                </a:solidFill>
              </a:rPr>
              <a:t>Transparencia</a:t>
            </a:r>
          </a:p>
          <a:p>
            <a:pPr marL="342900" indent="-342900">
              <a:buFont typeface="Wingdings" pitchFamily="2" charset="2"/>
              <a:buChar char="§"/>
            </a:pPr>
            <a:endParaRPr lang="es-MX" dirty="0">
              <a:solidFill>
                <a:schemeClr val="tx1">
                  <a:lumMod val="75000"/>
                  <a:lumOff val="25000"/>
                </a:schemeClr>
              </a:solidFill>
            </a:endParaRP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4365104"/>
            <a:ext cx="4644504" cy="2004135"/>
          </a:xfrm>
          <a:prstGeom prst="rect">
            <a:avLst/>
          </a:prstGeom>
        </p:spPr>
      </p:pic>
    </p:spTree>
    <p:extLst>
      <p:ext uri="{BB962C8B-B14F-4D97-AF65-F5344CB8AC3E}">
        <p14:creationId xmlns:p14="http://schemas.microsoft.com/office/powerpoint/2010/main" val="36819596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3068960"/>
            <a:ext cx="7772400" cy="1780108"/>
          </a:xfrm>
        </p:spPr>
        <p:txBody>
          <a:bodyPr>
            <a:normAutofit fontScale="90000"/>
          </a:bodyPr>
          <a:lstStyle/>
          <a:p>
            <a:r>
              <a:rPr lang="es-MX" dirty="0" smtClean="0"/>
              <a:t>Ejes fundamentales </a:t>
            </a:r>
            <a:r>
              <a:rPr lang="es-MX" dirty="0"/>
              <a:t>del proyecto de Aplicación de las innovaciones tecnológicas en los Poderes Judiciales Iberoamericanos</a:t>
            </a:r>
          </a:p>
        </p:txBody>
      </p:sp>
    </p:spTree>
    <p:extLst>
      <p:ext uri="{BB962C8B-B14F-4D97-AF65-F5344CB8AC3E}">
        <p14:creationId xmlns:p14="http://schemas.microsoft.com/office/powerpoint/2010/main" val="3008953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971600" y="2420888"/>
            <a:ext cx="7408333" cy="3450696"/>
          </a:xfrm>
        </p:spPr>
        <p:txBody>
          <a:bodyPr>
            <a:normAutofit fontScale="92500"/>
          </a:bodyPr>
          <a:lstStyle/>
          <a:p>
            <a:pPr algn="just"/>
            <a:r>
              <a:rPr lang="es-ES" dirty="0"/>
              <a:t>En la actualidad,  en que prácticamente todos los Poderes Judiciales iberoamericanos ya utilizan algún tipo de expediente electrónico, </a:t>
            </a:r>
            <a:r>
              <a:rPr lang="es-ES" dirty="0" smtClean="0"/>
              <a:t>en </a:t>
            </a:r>
            <a:r>
              <a:rPr lang="es-ES" dirty="0"/>
              <a:t>complemento o en reemplazo del expediente en soporte o registro papel, surgen diversos desafíos, problemáticas y oportunidades, los cuales escapan </a:t>
            </a:r>
            <a:r>
              <a:rPr lang="es-ES" dirty="0" smtClean="0"/>
              <a:t>a la simple digitalización de </a:t>
            </a:r>
            <a:r>
              <a:rPr lang="es-ES" dirty="0"/>
              <a:t>documentos y acumulación cronológica de archivos digitales como un símil del antiguo expediente en formato papel.</a:t>
            </a:r>
            <a:endParaRPr lang="es-MX" dirty="0"/>
          </a:p>
          <a:p>
            <a:pPr algn="just"/>
            <a:r>
              <a:rPr lang="es-ES" dirty="0"/>
              <a:t> </a:t>
            </a:r>
            <a:endParaRPr lang="es-MX" dirty="0"/>
          </a:p>
          <a:p>
            <a:endParaRPr lang="es-MX" dirty="0"/>
          </a:p>
        </p:txBody>
      </p:sp>
      <p:sp>
        <p:nvSpPr>
          <p:cNvPr id="3" name="2 Título"/>
          <p:cNvSpPr>
            <a:spLocks noGrp="1"/>
          </p:cNvSpPr>
          <p:nvPr>
            <p:ph type="title"/>
          </p:nvPr>
        </p:nvSpPr>
        <p:spPr/>
        <p:txBody>
          <a:bodyPr>
            <a:noAutofit/>
          </a:bodyPr>
          <a:lstStyle/>
          <a:p>
            <a:r>
              <a:rPr lang="es-ES" sz="3600" b="1" dirty="0">
                <a:solidFill>
                  <a:schemeClr val="tx1">
                    <a:lumMod val="75000"/>
                    <a:lumOff val="25000"/>
                  </a:schemeClr>
                </a:solidFill>
              </a:rPr>
              <a:t>Uso de las innovaciones tecnológicas en el fortalecimiento y/o evolución del Expediente Electrónico </a:t>
            </a:r>
            <a:r>
              <a:rPr lang="es-ES" sz="3600" b="1" dirty="0" smtClean="0">
                <a:solidFill>
                  <a:schemeClr val="tx1">
                    <a:lumMod val="75000"/>
                    <a:lumOff val="25000"/>
                  </a:schemeClr>
                </a:solidFill>
              </a:rPr>
              <a:t> (CHILE)</a:t>
            </a:r>
            <a:endParaRPr lang="es-MX" sz="3600" b="1" dirty="0">
              <a:solidFill>
                <a:schemeClr val="tx1">
                  <a:lumMod val="75000"/>
                  <a:lumOff val="25000"/>
                </a:schemeClr>
              </a:solidFill>
            </a:endParaRPr>
          </a:p>
        </p:txBody>
      </p:sp>
    </p:spTree>
    <p:extLst>
      <p:ext uri="{BB962C8B-B14F-4D97-AF65-F5344CB8AC3E}">
        <p14:creationId xmlns:p14="http://schemas.microsoft.com/office/powerpoint/2010/main" val="4070226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s-CL" dirty="0"/>
              <a:t>Realizar un levantamiento general del estado actual del expediente electrónico en los países miembros de la Cumbre, obteniendo posteriormente productos tangibles que sean un aporte a los Poderes </a:t>
            </a:r>
            <a:r>
              <a:rPr lang="es-CL" dirty="0" smtClean="0"/>
              <a:t>Judiciales</a:t>
            </a:r>
            <a:endParaRPr lang="es-MX" dirty="0"/>
          </a:p>
        </p:txBody>
      </p:sp>
      <p:sp>
        <p:nvSpPr>
          <p:cNvPr id="3" name="2 Título"/>
          <p:cNvSpPr>
            <a:spLocks noGrp="1"/>
          </p:cNvSpPr>
          <p:nvPr>
            <p:ph type="title"/>
          </p:nvPr>
        </p:nvSpPr>
        <p:spPr/>
        <p:txBody>
          <a:bodyPr/>
          <a:lstStyle/>
          <a:p>
            <a:r>
              <a:rPr lang="es-MX" dirty="0" smtClean="0">
                <a:solidFill>
                  <a:schemeClr val="tx1">
                    <a:lumMod val="75000"/>
                    <a:lumOff val="25000"/>
                  </a:schemeClr>
                </a:solidFill>
              </a:rPr>
              <a:t>Objetivo</a:t>
            </a:r>
            <a:endParaRPr lang="es-MX" dirty="0">
              <a:solidFill>
                <a:schemeClr val="tx1">
                  <a:lumMod val="75000"/>
                  <a:lumOff val="25000"/>
                </a:schemeClr>
              </a:solidFill>
            </a:endParaRP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3848" y="4437112"/>
            <a:ext cx="2933700" cy="1562100"/>
          </a:xfrm>
          <a:prstGeom prst="rect">
            <a:avLst/>
          </a:prstGeom>
        </p:spPr>
      </p:pic>
    </p:spTree>
    <p:extLst>
      <p:ext uri="{BB962C8B-B14F-4D97-AF65-F5344CB8AC3E}">
        <p14:creationId xmlns:p14="http://schemas.microsoft.com/office/powerpoint/2010/main" val="27748118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s-ES" dirty="0"/>
              <a:t>La </a:t>
            </a:r>
            <a:r>
              <a:rPr lang="es-ES" b="1" dirty="0"/>
              <a:t>Corte Suprema de Justicia del Paraguay</a:t>
            </a:r>
            <a:r>
              <a:rPr lang="es-ES" dirty="0"/>
              <a:t> visibilizó una problemática social en cuanto a la </a:t>
            </a:r>
            <a:r>
              <a:rPr lang="es-ES" b="1" dirty="0"/>
              <a:t>expedición de informes judiciales sobre los antecedentes personales penales y crediticios</a:t>
            </a:r>
            <a:r>
              <a:rPr lang="es-ES" dirty="0"/>
              <a:t>, entre otros. Estos informes luego de ser solicitados personalmente por el ciudadano y de pagar la tasa correspondiente debían apersonarse en la sede judicial para retirar el informe judicial requerido.</a:t>
            </a:r>
            <a:endParaRPr lang="es-MX" dirty="0"/>
          </a:p>
        </p:txBody>
      </p:sp>
      <p:sp>
        <p:nvSpPr>
          <p:cNvPr id="3" name="2 Título"/>
          <p:cNvSpPr>
            <a:spLocks noGrp="1"/>
          </p:cNvSpPr>
          <p:nvPr>
            <p:ph type="title"/>
          </p:nvPr>
        </p:nvSpPr>
        <p:spPr/>
        <p:txBody>
          <a:bodyPr>
            <a:normAutofit fontScale="90000"/>
          </a:bodyPr>
          <a:lstStyle/>
          <a:p>
            <a:r>
              <a:rPr lang="es-ES" b="1" dirty="0">
                <a:solidFill>
                  <a:schemeClr val="tx1">
                    <a:lumMod val="75000"/>
                    <a:lumOff val="25000"/>
                  </a:schemeClr>
                </a:solidFill>
              </a:rPr>
              <a:t>Consulta de antecedentes penales y crediticios en línea </a:t>
            </a:r>
            <a:r>
              <a:rPr lang="es-ES" b="1" dirty="0" smtClean="0">
                <a:solidFill>
                  <a:schemeClr val="tx1">
                    <a:lumMod val="75000"/>
                    <a:lumOff val="25000"/>
                  </a:schemeClr>
                </a:solidFill>
              </a:rPr>
              <a:t>(PARAGUAY</a:t>
            </a:r>
            <a:r>
              <a:rPr lang="es-ES" dirty="0" smtClean="0"/>
              <a:t>)</a:t>
            </a:r>
            <a:endParaRPr lang="es-MX" dirty="0"/>
          </a:p>
        </p:txBody>
      </p:sp>
    </p:spTree>
    <p:extLst>
      <p:ext uri="{BB962C8B-B14F-4D97-AF65-F5344CB8AC3E}">
        <p14:creationId xmlns:p14="http://schemas.microsoft.com/office/powerpoint/2010/main" val="33664108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328</TotalTime>
  <Words>1245</Words>
  <Application>Microsoft Office PowerPoint</Application>
  <PresentationFormat>Presentación en pantalla (4:3)</PresentationFormat>
  <Paragraphs>65</Paragraphs>
  <Slides>22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22</vt:i4>
      </vt:variant>
    </vt:vector>
  </HeadingPairs>
  <TitlesOfParts>
    <vt:vector size="26" baseType="lpstr">
      <vt:lpstr>Candara</vt:lpstr>
      <vt:lpstr>Symbol</vt:lpstr>
      <vt:lpstr>Wingdings</vt:lpstr>
      <vt:lpstr>Forma de onda</vt:lpstr>
      <vt:lpstr>Cumbre Judicial Iberoamericana XX Edición: “La Sostenibilidad de la Paz Social: Retos de la Administración de Justicia en Iberoamérica frente a las nuevas exigencias del nuevo milenio”</vt:lpstr>
      <vt:lpstr>Aplicación de las innovaciones tecnológicas en los Poderes Judiciales Iberoamericanos</vt:lpstr>
      <vt:lpstr>En la actualidad, las tecnologías de la información, tienen un papel fundamental en el diario acontecer en las actividades de los seres humanos, ya sea desde consultar redes sociales, noticias o documentos a través de la red, hasta realizar una compra en línea o comunicarse de manera instantánea con alguien quien reside en otra parte del mundo</vt:lpstr>
      <vt:lpstr>se estima que la totalidad de países se encuentran listos para dar un salto a la tecnología haciendo uso de las innovaciones e involucrándola en sus actividades diarias de trabajo para que la comunicación a nivel virtual, sea prioritaria entre los órganos de impartición de justicia y los justiciables, proceso que debe ser garante de seguridad jurídica, eficacia y sencillez en sus trámites. </vt:lpstr>
      <vt:lpstr>El presente proyecto surge de la necesidad de la inclusión de la impartición de justicia a la era de la tecnología, con diversos fines que se pueden resumir en ahorros significativos de tiempo, recursos humanos y recursos materiales. </vt:lpstr>
      <vt:lpstr>Ejes fundamentales del proyecto de Aplicación de las innovaciones tecnológicas en los Poderes Judiciales Iberoamericanos</vt:lpstr>
      <vt:lpstr>Uso de las innovaciones tecnológicas en el fortalecimiento y/o evolución del Expediente Electrónico  (CHILE)</vt:lpstr>
      <vt:lpstr>Objetivo</vt:lpstr>
      <vt:lpstr>Consulta de antecedentes penales y crediticios en línea (PARAGUAY)</vt:lpstr>
      <vt:lpstr>Objetivo</vt:lpstr>
      <vt:lpstr>Consulta de repositorios sobre delitos relacionados con corrupción en línea (España)</vt:lpstr>
      <vt:lpstr>Objetivo</vt:lpstr>
      <vt:lpstr>Aplicaciones para el uso de las nuevas tecnologías como una forma de acceso a las personas. (Paraguay)</vt:lpstr>
      <vt:lpstr>Objetivo</vt:lpstr>
      <vt:lpstr>Soluciones innovadoras con Big Data, Ciencia de Datos e inteligencia artificial en los Poderes Judiciales de Iberoamérica (Costa Rica)</vt:lpstr>
      <vt:lpstr>Objetivo</vt:lpstr>
      <vt:lpstr>Herramientas tecnológicas sobre el tratamiento de la información de los procesos para la toma de decisiones jurisdiccionales en tiempo razonable, sin tardanzas excesivas (Portugal)</vt:lpstr>
      <vt:lpstr>Presentación de PowerPoint</vt:lpstr>
      <vt:lpstr>Objetivo General</vt:lpstr>
      <vt:lpstr>  Sistemas Tecnológicos para la función jurisdiccional (Plataformas homogéneas a distintos sistemas judiciales)</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Cumbre Judicial Iberoamericana XX Edición: “La Sostenibilidad de la Paz Social: Retos de la Administración de Justicia en Iberoamérica frente a las nuevas exigencias del nuevo milenio”</dc:title>
  <dc:creator>Carlos Enrique Alvarez Tello</dc:creator>
  <cp:lastModifiedBy>Usuario</cp:lastModifiedBy>
  <cp:revision>14</cp:revision>
  <dcterms:created xsi:type="dcterms:W3CDTF">2018-08-23T21:33:19Z</dcterms:created>
  <dcterms:modified xsi:type="dcterms:W3CDTF">2018-08-28T22:37:17Z</dcterms:modified>
</cp:coreProperties>
</file>