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</p:sldIdLst>
  <p:sldSz cx="9144000" cy="6858000" type="screen4x3"/>
  <p:notesSz cx="6858000" cy="9144000"/>
  <p:defaultTextStyle>
    <a:defPPr>
      <a:defRPr lang="es-P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e_cabrera.CSJ\Desktop\JimZ\2016\Cumbre%202018\Cooperacion%20internacional\exhorto14a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e_cabrera.CSJ\Desktop\JimZ\2016\Cumbre%202018\Cooperacion%20internacional\exhorto14a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e_cabrera.CSJ\Desktop\JimZ\2016\Cumbre%202018\Cooperacion%20internacional\exhorto14a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e_cabrera.CSJ\Desktop\JimZ\2016\Cumbre%202018\Cooperacion%20internacional\exhorto14a16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Activos!$B$2</c:f>
              <c:strCache>
                <c:ptCount val="1"/>
                <c:pt idx="0">
                  <c:v>Area  Penal</c:v>
                </c:pt>
              </c:strCache>
            </c:strRef>
          </c:tx>
          <c:invertIfNegative val="0"/>
          <c:cat>
            <c:strRef>
              <c:f>Activos!$A$3:$A$33</c:f>
              <c:strCache>
                <c:ptCount val="31"/>
                <c:pt idx="0">
                  <c:v>Alemania</c:v>
                </c:pt>
                <c:pt idx="1">
                  <c:v>Argentina</c:v>
                </c:pt>
                <c:pt idx="2">
                  <c:v>Austria</c:v>
                </c:pt>
                <c:pt idx="3">
                  <c:v>Bélgica</c:v>
                </c:pt>
                <c:pt idx="4">
                  <c:v>Bolivia</c:v>
                </c:pt>
                <c:pt idx="5">
                  <c:v>Brasil</c:v>
                </c:pt>
                <c:pt idx="6">
                  <c:v>Canadá</c:v>
                </c:pt>
                <c:pt idx="7">
                  <c:v>Chile</c:v>
                </c:pt>
                <c:pt idx="8">
                  <c:v>Colombia</c:v>
                </c:pt>
                <c:pt idx="9">
                  <c:v>Corea del Sur</c:v>
                </c:pt>
                <c:pt idx="10">
                  <c:v>Croacia</c:v>
                </c:pt>
                <c:pt idx="11">
                  <c:v>Ecuador</c:v>
                </c:pt>
                <c:pt idx="12">
                  <c:v>España</c:v>
                </c:pt>
                <c:pt idx="13">
                  <c:v>Estados Unidos de América</c:v>
                </c:pt>
                <c:pt idx="14">
                  <c:v>Francia</c:v>
                </c:pt>
                <c:pt idx="15">
                  <c:v>Gran Bretaña</c:v>
                </c:pt>
                <c:pt idx="16">
                  <c:v>Holanda</c:v>
                </c:pt>
                <c:pt idx="17">
                  <c:v>Italia</c:v>
                </c:pt>
                <c:pt idx="18">
                  <c:v>Malasia</c:v>
                </c:pt>
                <c:pt idx="19">
                  <c:v>Marruecos</c:v>
                </c:pt>
                <c:pt idx="20">
                  <c:v>México</c:v>
                </c:pt>
                <c:pt idx="21">
                  <c:v>Paraguay</c:v>
                </c:pt>
                <c:pt idx="22">
                  <c:v>Perú</c:v>
                </c:pt>
                <c:pt idx="23">
                  <c:v>Portugal</c:v>
                </c:pt>
                <c:pt idx="24">
                  <c:v>Rep. Dominicana</c:v>
                </c:pt>
                <c:pt idx="25">
                  <c:v>Rumania</c:v>
                </c:pt>
                <c:pt idx="26">
                  <c:v>Siria</c:v>
                </c:pt>
                <c:pt idx="27">
                  <c:v>Suiza</c:v>
                </c:pt>
                <c:pt idx="28">
                  <c:v>Taiwan</c:v>
                </c:pt>
                <c:pt idx="29">
                  <c:v>Uruguay</c:v>
                </c:pt>
                <c:pt idx="30">
                  <c:v>Venezuela</c:v>
                </c:pt>
              </c:strCache>
            </c:strRef>
          </c:cat>
          <c:val>
            <c:numRef>
              <c:f>Activos!$B$3:$B$33</c:f>
              <c:numCache>
                <c:formatCode>General</c:formatCode>
                <c:ptCount val="31"/>
                <c:pt idx="0">
                  <c:v>3</c:v>
                </c:pt>
                <c:pt idx="1">
                  <c:v>84</c:v>
                </c:pt>
                <c:pt idx="4">
                  <c:v>7</c:v>
                </c:pt>
                <c:pt idx="5">
                  <c:v>10</c:v>
                </c:pt>
                <c:pt idx="7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13</c:v>
                </c:pt>
                <c:pt idx="13">
                  <c:v>1</c:v>
                </c:pt>
                <c:pt idx="15">
                  <c:v>1</c:v>
                </c:pt>
                <c:pt idx="16">
                  <c:v>1</c:v>
                </c:pt>
                <c:pt idx="20">
                  <c:v>1</c:v>
                </c:pt>
                <c:pt idx="21">
                  <c:v>1</c:v>
                </c:pt>
                <c:pt idx="25">
                  <c:v>1</c:v>
                </c:pt>
                <c:pt idx="27">
                  <c:v>1</c:v>
                </c:pt>
                <c:pt idx="29">
                  <c:v>1</c:v>
                </c:pt>
                <c:pt idx="30">
                  <c:v>1</c:v>
                </c:pt>
              </c:numCache>
            </c:numRef>
          </c:val>
        </c:ser>
        <c:ser>
          <c:idx val="1"/>
          <c:order val="1"/>
          <c:tx>
            <c:strRef>
              <c:f>Activos!$C$2</c:f>
              <c:strCache>
                <c:ptCount val="1"/>
                <c:pt idx="0">
                  <c:v>Area Civil</c:v>
                </c:pt>
              </c:strCache>
            </c:strRef>
          </c:tx>
          <c:invertIfNegative val="0"/>
          <c:cat>
            <c:strRef>
              <c:f>Activos!$A$3:$A$33</c:f>
              <c:strCache>
                <c:ptCount val="31"/>
                <c:pt idx="0">
                  <c:v>Alemania</c:v>
                </c:pt>
                <c:pt idx="1">
                  <c:v>Argentina</c:v>
                </c:pt>
                <c:pt idx="2">
                  <c:v>Austria</c:v>
                </c:pt>
                <c:pt idx="3">
                  <c:v>Bélgica</c:v>
                </c:pt>
                <c:pt idx="4">
                  <c:v>Bolivia</c:v>
                </c:pt>
                <c:pt idx="5">
                  <c:v>Brasil</c:v>
                </c:pt>
                <c:pt idx="6">
                  <c:v>Canadá</c:v>
                </c:pt>
                <c:pt idx="7">
                  <c:v>Chile</c:v>
                </c:pt>
                <c:pt idx="8">
                  <c:v>Colombia</c:v>
                </c:pt>
                <c:pt idx="9">
                  <c:v>Corea del Sur</c:v>
                </c:pt>
                <c:pt idx="10">
                  <c:v>Croacia</c:v>
                </c:pt>
                <c:pt idx="11">
                  <c:v>Ecuador</c:v>
                </c:pt>
                <c:pt idx="12">
                  <c:v>España</c:v>
                </c:pt>
                <c:pt idx="13">
                  <c:v>Estados Unidos de América</c:v>
                </c:pt>
                <c:pt idx="14">
                  <c:v>Francia</c:v>
                </c:pt>
                <c:pt idx="15">
                  <c:v>Gran Bretaña</c:v>
                </c:pt>
                <c:pt idx="16">
                  <c:v>Holanda</c:v>
                </c:pt>
                <c:pt idx="17">
                  <c:v>Italia</c:v>
                </c:pt>
                <c:pt idx="18">
                  <c:v>Malasia</c:v>
                </c:pt>
                <c:pt idx="19">
                  <c:v>Marruecos</c:v>
                </c:pt>
                <c:pt idx="20">
                  <c:v>México</c:v>
                </c:pt>
                <c:pt idx="21">
                  <c:v>Paraguay</c:v>
                </c:pt>
                <c:pt idx="22">
                  <c:v>Perú</c:v>
                </c:pt>
                <c:pt idx="23">
                  <c:v>Portugal</c:v>
                </c:pt>
                <c:pt idx="24">
                  <c:v>Rep. Dominicana</c:v>
                </c:pt>
                <c:pt idx="25">
                  <c:v>Rumania</c:v>
                </c:pt>
                <c:pt idx="26">
                  <c:v>Siria</c:v>
                </c:pt>
                <c:pt idx="27">
                  <c:v>Suiza</c:v>
                </c:pt>
                <c:pt idx="28">
                  <c:v>Taiwan</c:v>
                </c:pt>
                <c:pt idx="29">
                  <c:v>Uruguay</c:v>
                </c:pt>
                <c:pt idx="30">
                  <c:v>Venezuela</c:v>
                </c:pt>
              </c:strCache>
            </c:strRef>
          </c:cat>
          <c:val>
            <c:numRef>
              <c:f>Activos!$C$3:$C$33</c:f>
              <c:numCache>
                <c:formatCode>General</c:formatCode>
                <c:ptCount val="31"/>
                <c:pt idx="0">
                  <c:v>7</c:v>
                </c:pt>
                <c:pt idx="1">
                  <c:v>163</c:v>
                </c:pt>
                <c:pt idx="2">
                  <c:v>5</c:v>
                </c:pt>
                <c:pt idx="3">
                  <c:v>3</c:v>
                </c:pt>
                <c:pt idx="4">
                  <c:v>9</c:v>
                </c:pt>
                <c:pt idx="5">
                  <c:v>25</c:v>
                </c:pt>
                <c:pt idx="6">
                  <c:v>2</c:v>
                </c:pt>
                <c:pt idx="7">
                  <c:v>3</c:v>
                </c:pt>
                <c:pt idx="8">
                  <c:v>4</c:v>
                </c:pt>
                <c:pt idx="9">
                  <c:v>1</c:v>
                </c:pt>
                <c:pt idx="11">
                  <c:v>3</c:v>
                </c:pt>
                <c:pt idx="12">
                  <c:v>61</c:v>
                </c:pt>
                <c:pt idx="13">
                  <c:v>16</c:v>
                </c:pt>
                <c:pt idx="14">
                  <c:v>5</c:v>
                </c:pt>
                <c:pt idx="15">
                  <c:v>2</c:v>
                </c:pt>
                <c:pt idx="17">
                  <c:v>2</c:v>
                </c:pt>
                <c:pt idx="18">
                  <c:v>1</c:v>
                </c:pt>
                <c:pt idx="19">
                  <c:v>1</c:v>
                </c:pt>
                <c:pt idx="20">
                  <c:v>9</c:v>
                </c:pt>
                <c:pt idx="21">
                  <c:v>3</c:v>
                </c:pt>
                <c:pt idx="22">
                  <c:v>3</c:v>
                </c:pt>
                <c:pt idx="23">
                  <c:v>1</c:v>
                </c:pt>
                <c:pt idx="24">
                  <c:v>2</c:v>
                </c:pt>
                <c:pt idx="26">
                  <c:v>1</c:v>
                </c:pt>
                <c:pt idx="27">
                  <c:v>8</c:v>
                </c:pt>
                <c:pt idx="28">
                  <c:v>2</c:v>
                </c:pt>
                <c:pt idx="29">
                  <c:v>17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4210552"/>
        <c:axId val="194206000"/>
      </c:barChart>
      <c:catAx>
        <c:axId val="194210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4206000"/>
        <c:crosses val="autoZero"/>
        <c:auto val="1"/>
        <c:lblAlgn val="ctr"/>
        <c:lblOffset val="100"/>
        <c:noMultiLvlLbl val="0"/>
      </c:catAx>
      <c:valAx>
        <c:axId val="194206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42105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763982613519802"/>
          <c:y val="0.89580112157606639"/>
          <c:w val="0.29499252178308277"/>
          <c:h val="9.6123790254058164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PY" dirty="0" smtClean="0"/>
              <a:t>POR MATERIA</a:t>
            </a:r>
            <a:r>
              <a:rPr lang="es-PY" baseline="0" dirty="0" smtClean="0"/>
              <a:t> PENAL Y NO PENAL</a:t>
            </a:r>
            <a:endParaRPr lang="es-PY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'Por Materia'!$A$13</c:f>
              <c:strCache>
                <c:ptCount val="1"/>
                <c:pt idx="0">
                  <c:v>Penal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'Por Materia'!$B$12:$C$12</c:f>
              <c:strCache>
                <c:ptCount val="2"/>
                <c:pt idx="0">
                  <c:v>Activos</c:v>
                </c:pt>
                <c:pt idx="1">
                  <c:v>Pasivos</c:v>
                </c:pt>
              </c:strCache>
            </c:strRef>
          </c:cat>
          <c:val>
            <c:numRef>
              <c:f>'Por Materia'!$B$13:$C$13</c:f>
              <c:numCache>
                <c:formatCode>General</c:formatCode>
                <c:ptCount val="2"/>
                <c:pt idx="0">
                  <c:v>131</c:v>
                </c:pt>
                <c:pt idx="1">
                  <c:v>317</c:v>
                </c:pt>
              </c:numCache>
            </c:numRef>
          </c:val>
        </c:ser>
        <c:ser>
          <c:idx val="1"/>
          <c:order val="1"/>
          <c:tx>
            <c:strRef>
              <c:f>'Por Materia'!$A$14</c:f>
              <c:strCache>
                <c:ptCount val="1"/>
                <c:pt idx="0">
                  <c:v>No Penal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/>
                </a:pPr>
                <a:endParaRPr lang="es-P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'Por Materia'!$B$12:$C$12</c:f>
              <c:strCache>
                <c:ptCount val="2"/>
                <c:pt idx="0">
                  <c:v>Activos</c:v>
                </c:pt>
                <c:pt idx="1">
                  <c:v>Pasivos</c:v>
                </c:pt>
              </c:strCache>
            </c:strRef>
          </c:cat>
          <c:val>
            <c:numRef>
              <c:f>'Por Materia'!$B$14:$C$14</c:f>
              <c:numCache>
                <c:formatCode>General</c:formatCode>
                <c:ptCount val="2"/>
                <c:pt idx="0">
                  <c:v>359</c:v>
                </c:pt>
                <c:pt idx="1">
                  <c:v>531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94037920"/>
        <c:axId val="194038304"/>
      </c:barChart>
      <c:catAx>
        <c:axId val="1940379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800" b="1"/>
            </a:pPr>
            <a:endParaRPr lang="es-PY"/>
          </a:p>
        </c:txPr>
        <c:crossAx val="194038304"/>
        <c:crosses val="autoZero"/>
        <c:auto val="1"/>
        <c:lblAlgn val="ctr"/>
        <c:lblOffset val="100"/>
        <c:noMultiLvlLbl val="0"/>
      </c:catAx>
      <c:valAx>
        <c:axId val="1940383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94037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7584147467677664"/>
          <c:y val="0.49271724050771071"/>
          <c:w val="0.11489926606396424"/>
          <c:h val="0.1014824911295121"/>
        </c:manualLayout>
      </c:layout>
      <c:overlay val="0"/>
      <c:txPr>
        <a:bodyPr/>
        <a:lstStyle/>
        <a:p>
          <a:pPr>
            <a:defRPr sz="1400"/>
          </a:pPr>
          <a:endParaRPr lang="es-P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'Por Materia'!$A$18</c:f>
              <c:strCache>
                <c:ptCount val="1"/>
                <c:pt idx="0">
                  <c:v>Penal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3.1047851380648344E-2"/>
                  <c:y val="-1.2284898851296269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PY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577924180808571E-2"/>
                  <c:y val="-1.6988408853381553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PY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es-PY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'Por Materia'!$B$17:$C$17</c:f>
              <c:strCache>
                <c:ptCount val="2"/>
                <c:pt idx="0">
                  <c:v>Activos</c:v>
                </c:pt>
                <c:pt idx="1">
                  <c:v>Pasivos</c:v>
                </c:pt>
              </c:strCache>
            </c:strRef>
          </c:cat>
          <c:val>
            <c:numRef>
              <c:f>'Por Materia'!$B$18:$C$18</c:f>
              <c:numCache>
                <c:formatCode>General</c:formatCode>
                <c:ptCount val="2"/>
                <c:pt idx="0">
                  <c:v>131</c:v>
                </c:pt>
                <c:pt idx="1">
                  <c:v>317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'Por Materia'!$A$22</c:f>
              <c:strCache>
                <c:ptCount val="1"/>
                <c:pt idx="0">
                  <c:v>No Penal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2.4511368212778623E-2"/>
                  <c:y val="-7.8352732202122188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PY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130167568419397E-2"/>
                  <c:y val="3.288676981567179E-2"/>
                </c:manualLayout>
              </c:layout>
              <c:spPr/>
              <c:txPr>
                <a:bodyPr/>
                <a:lstStyle/>
                <a:p>
                  <a:pPr>
                    <a:defRPr sz="1400" b="1"/>
                  </a:pPr>
                  <a:endParaRPr lang="es-PY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s-PY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'Por Materia'!$B$21:$C$21</c:f>
              <c:strCache>
                <c:ptCount val="2"/>
                <c:pt idx="0">
                  <c:v>Activos</c:v>
                </c:pt>
                <c:pt idx="1">
                  <c:v>Pasivos</c:v>
                </c:pt>
              </c:strCache>
            </c:strRef>
          </c:cat>
          <c:val>
            <c:numRef>
              <c:f>'Por Materia'!$B$22:$C$22</c:f>
              <c:numCache>
                <c:formatCode>General</c:formatCode>
                <c:ptCount val="2"/>
                <c:pt idx="0">
                  <c:v>359</c:v>
                </c:pt>
                <c:pt idx="1">
                  <c:v>531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8857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254059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230024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754089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758203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1038461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759391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2569916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1666654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340541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70727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58444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622123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2271201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203346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424340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891285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6965579-ADEC-468A-B0F1-2BB1251122DF}" type="datetimeFigureOut">
              <a:rPr lang="es-PY" smtClean="0"/>
              <a:t>31/08/2016</a:t>
            </a:fld>
            <a:endParaRPr lang="es-P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1153B-3D6B-47DE-8EEB-772DA4F2D315}" type="slidenum">
              <a:rPr lang="es-PY" smtClean="0"/>
              <a:t>‹Nº›</a:t>
            </a:fld>
            <a:endParaRPr lang="es-PY"/>
          </a:p>
        </p:txBody>
      </p:sp>
    </p:spTree>
    <p:extLst>
      <p:ext uri="{BB962C8B-B14F-4D97-AF65-F5344CB8AC3E}">
        <p14:creationId xmlns:p14="http://schemas.microsoft.com/office/powerpoint/2010/main" val="32456732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sz="5400" dirty="0" smtClean="0"/>
              <a:t>Grupo de Permanente  de Cooperación Judicial Internacional</a:t>
            </a:r>
            <a:endParaRPr lang="es-PY" sz="5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Informe 1ra. Reunión Preparatoria</a:t>
            </a:r>
          </a:p>
          <a:p>
            <a:r>
              <a:rPr lang="es-MX" dirty="0" smtClean="0"/>
              <a:t>PANAMÁ 2016</a:t>
            </a:r>
            <a:endParaRPr lang="es-PY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7410" y="1447801"/>
            <a:ext cx="1200000" cy="10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34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960058"/>
          </a:xfrm>
        </p:spPr>
        <p:txBody>
          <a:bodyPr/>
          <a:lstStyle/>
          <a:p>
            <a:pPr algn="ctr"/>
            <a:r>
              <a:rPr lang="es-PY" dirty="0" smtClean="0"/>
              <a:t>Propuesta de trabajo</a:t>
            </a:r>
            <a:endParaRPr lang="es-P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5328592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s-PY" dirty="0"/>
              <a:t>La incorporación de la mayor cantidad de países, a través de las oficinas de cooperación judicial internacional o dependencias especializadas en la materia, a fin de estandarizar la utilización de los instrumentos aprobados.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PY" dirty="0" smtClean="0"/>
              <a:t>Analizar y proponer un </a:t>
            </a:r>
            <a:r>
              <a:rPr lang="es-PY" dirty="0" smtClean="0"/>
              <a:t>proyecto </a:t>
            </a:r>
            <a:r>
              <a:rPr lang="es-PY" dirty="0"/>
              <a:t>de Acuerdo relativo a la Red Iberoamericana de Cooperación Judicial Internacional,  y a la transmisión de solicitudes </a:t>
            </a:r>
            <a:r>
              <a:rPr lang="es-PY" dirty="0" smtClean="0"/>
              <a:t>directas de </a:t>
            </a:r>
            <a:r>
              <a:rPr lang="es-PY" dirty="0"/>
              <a:t>cooperación entre sistemas judiciales.</a:t>
            </a:r>
          </a:p>
          <a:p>
            <a:pPr marL="514350" indent="-514350">
              <a:buFont typeface="+mj-lt"/>
              <a:buAutoNum type="arabicPeriod"/>
            </a:pPr>
            <a:r>
              <a:rPr lang="es-PY" dirty="0"/>
              <a:t>Implementación del modelo de exhorto, como práctica entre los sistemas judiciales iberoamericanos.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PY" dirty="0" smtClean="0"/>
              <a:t>Mecanismos para la </a:t>
            </a:r>
            <a:r>
              <a:rPr lang="es-PY" dirty="0" smtClean="0"/>
              <a:t>Obtención </a:t>
            </a:r>
            <a:r>
              <a:rPr lang="es-PY" dirty="0"/>
              <a:t>de Alimentos en el extranjero- (prestación de alimentos a través de exhortos)  </a:t>
            </a:r>
          </a:p>
          <a:p>
            <a:pPr marL="514350" indent="-514350">
              <a:buFont typeface="+mj-lt"/>
              <a:buAutoNum type="arabicPeriod"/>
            </a:pPr>
            <a:r>
              <a:rPr lang="es-PY" dirty="0"/>
              <a:t>Los principios procesales de la ASADIP (Asociación Interamericana de Derecho Internacional Privado) para la cooperación jurídica internacional; y </a:t>
            </a:r>
            <a:endParaRPr lang="es-PY" dirty="0" smtClean="0"/>
          </a:p>
          <a:p>
            <a:pPr marL="514350" lvl="0" indent="-514350">
              <a:buFont typeface="+mj-lt"/>
              <a:buAutoNum type="arabicPeriod"/>
            </a:pPr>
            <a:r>
              <a:rPr lang="es-MX" dirty="0"/>
              <a:t>E</a:t>
            </a:r>
            <a:r>
              <a:rPr lang="es-PY" dirty="0"/>
              <a:t>l seguimiento de la implementación del Protocolo Iberoamericano en las distintas jurisdicciones.</a:t>
            </a:r>
          </a:p>
          <a:p>
            <a:pPr marL="514350" indent="-514350">
              <a:buFont typeface="+mj-lt"/>
              <a:buAutoNum type="arabicPeriod"/>
            </a:pPr>
            <a:r>
              <a:rPr lang="es-PY" dirty="0"/>
              <a:t>Proponer a los organismos de cooperación la realización de dos encuentros entre autoridades centrales en materia de exhortos, extradición y asistencia judicial internacional</a:t>
            </a:r>
          </a:p>
        </p:txBody>
      </p:sp>
    </p:spTree>
    <p:extLst>
      <p:ext uri="{BB962C8B-B14F-4D97-AF65-F5344CB8AC3E}">
        <p14:creationId xmlns:p14="http://schemas.microsoft.com/office/powerpoint/2010/main" val="284148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Gracias por su atención.</a:t>
            </a:r>
            <a:endParaRPr lang="es-P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Informe 1ra. Reunión Preparatoria</a:t>
            </a:r>
          </a:p>
          <a:p>
            <a:r>
              <a:rPr lang="es-MX" dirty="0" smtClean="0"/>
              <a:t>PANAMÁ 2016</a:t>
            </a:r>
            <a:endParaRPr lang="es-PY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7410" y="1479937"/>
            <a:ext cx="1200000" cy="10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069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Integrantes del grupo</a:t>
            </a:r>
            <a:endParaRPr lang="es-P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PY" dirty="0" smtClean="0"/>
              <a:t>Coordinado </a:t>
            </a:r>
            <a:r>
              <a:rPr lang="es-PY" dirty="0"/>
              <a:t>por </a:t>
            </a:r>
            <a:r>
              <a:rPr lang="es-PY" b="1" dirty="0">
                <a:solidFill>
                  <a:srgbClr val="FF0000"/>
                </a:solidFill>
              </a:rPr>
              <a:t>Chile</a:t>
            </a:r>
            <a:r>
              <a:rPr lang="es-PY" dirty="0"/>
              <a:t> y </a:t>
            </a:r>
            <a:r>
              <a:rPr lang="es-PY" b="1" dirty="0">
                <a:solidFill>
                  <a:srgbClr val="FF0000"/>
                </a:solidFill>
              </a:rPr>
              <a:t>Uruguay</a:t>
            </a:r>
            <a:r>
              <a:rPr lang="es-PY" dirty="0"/>
              <a:t>; e integrado </a:t>
            </a:r>
            <a:r>
              <a:rPr lang="es-PY" dirty="0" smtClean="0"/>
              <a:t>por:</a:t>
            </a:r>
          </a:p>
          <a:p>
            <a:r>
              <a:rPr lang="es-PY" b="1" dirty="0" smtClean="0">
                <a:solidFill>
                  <a:srgbClr val="FF0000"/>
                </a:solidFill>
              </a:rPr>
              <a:t>Argentina </a:t>
            </a:r>
          </a:p>
          <a:p>
            <a:r>
              <a:rPr lang="es-PY" b="1" dirty="0" smtClean="0">
                <a:solidFill>
                  <a:srgbClr val="FF0000"/>
                </a:solidFill>
              </a:rPr>
              <a:t>Costa Rica </a:t>
            </a:r>
          </a:p>
          <a:p>
            <a:r>
              <a:rPr lang="es-PY" b="1" dirty="0" smtClean="0">
                <a:solidFill>
                  <a:srgbClr val="FF0000"/>
                </a:solidFill>
              </a:rPr>
              <a:t>Colombia </a:t>
            </a:r>
          </a:p>
          <a:p>
            <a:r>
              <a:rPr lang="es-PY" b="1" dirty="0" smtClean="0">
                <a:solidFill>
                  <a:srgbClr val="FF0000"/>
                </a:solidFill>
              </a:rPr>
              <a:t>Ecuador</a:t>
            </a:r>
          </a:p>
          <a:p>
            <a:r>
              <a:rPr lang="es-PY" b="1" dirty="0" smtClean="0">
                <a:solidFill>
                  <a:srgbClr val="FF0000"/>
                </a:solidFill>
              </a:rPr>
              <a:t>El Salvador </a:t>
            </a:r>
          </a:p>
          <a:p>
            <a:r>
              <a:rPr lang="es-PY" b="1" dirty="0" smtClean="0">
                <a:solidFill>
                  <a:srgbClr val="FF0000"/>
                </a:solidFill>
              </a:rPr>
              <a:t>Guatemala </a:t>
            </a:r>
          </a:p>
          <a:p>
            <a:r>
              <a:rPr lang="es-PY" b="1" dirty="0" smtClean="0">
                <a:solidFill>
                  <a:srgbClr val="FF0000"/>
                </a:solidFill>
              </a:rPr>
              <a:t>Panamá</a:t>
            </a:r>
          </a:p>
          <a:p>
            <a:r>
              <a:rPr lang="es-PY" b="1" dirty="0" smtClean="0">
                <a:solidFill>
                  <a:srgbClr val="FF0000"/>
                </a:solidFill>
              </a:rPr>
              <a:t>Paraguay</a:t>
            </a:r>
          </a:p>
          <a:p>
            <a:pPr marL="0" indent="0">
              <a:buNone/>
            </a:pPr>
            <a:r>
              <a:rPr lang="es-MX" b="1" dirty="0" smtClean="0"/>
              <a:t>Con apoyo de la Conferencia de la Haya y de la </a:t>
            </a:r>
            <a:r>
              <a:rPr lang="es-MX" b="1" dirty="0" err="1" smtClean="0"/>
              <a:t>IberRed</a:t>
            </a:r>
            <a:endParaRPr lang="es-PY" b="1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9354" y="1439235"/>
            <a:ext cx="1200000" cy="10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Resultados 2014 - 2016</a:t>
            </a:r>
            <a:endParaRPr lang="es-P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Plataforma para la tramitación de Exhortos</a:t>
            </a:r>
          </a:p>
          <a:p>
            <a:r>
              <a:rPr lang="es-MX" dirty="0" smtClean="0"/>
              <a:t>Creación de una Dirección de Cooperación Judicial Internacional.</a:t>
            </a:r>
          </a:p>
          <a:p>
            <a:r>
              <a:rPr lang="es-MX" dirty="0" smtClean="0"/>
              <a:t>Cooperación interinstitucional con la Cancillería Nacional y el Ministerio Público</a:t>
            </a:r>
          </a:p>
          <a:p>
            <a:r>
              <a:rPr lang="es-MX" dirty="0" smtClean="0"/>
              <a:t>Datos estadísticos de Cooperación Internacional</a:t>
            </a:r>
            <a:endParaRPr lang="es-PY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9354" y="1431696"/>
            <a:ext cx="1200000" cy="10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42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4710" y="188640"/>
            <a:ext cx="7055380" cy="1039470"/>
          </a:xfrm>
        </p:spPr>
        <p:txBody>
          <a:bodyPr/>
          <a:lstStyle/>
          <a:p>
            <a:pPr algn="ctr"/>
            <a:r>
              <a:rPr lang="es-MX" sz="3600" dirty="0" smtClean="0"/>
              <a:t>Estadísticas Paraguay 2014/2016</a:t>
            </a:r>
            <a:endParaRPr lang="es-PY" sz="3600" dirty="0"/>
          </a:p>
        </p:txBody>
      </p:sp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2356242"/>
              </p:ext>
            </p:extLst>
          </p:nvPr>
        </p:nvGraphicFramePr>
        <p:xfrm>
          <a:off x="467544" y="1357610"/>
          <a:ext cx="8352927" cy="47782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4 Redondear rectángulo de esquina diagonal"/>
          <p:cNvSpPr/>
          <p:nvPr/>
        </p:nvSpPr>
        <p:spPr>
          <a:xfrm>
            <a:off x="3563888" y="1412776"/>
            <a:ext cx="3168352" cy="1656184"/>
          </a:xfrm>
          <a:prstGeom prst="round2Diag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De </a:t>
            </a:r>
            <a:r>
              <a:rPr lang="es-MX" b="1" dirty="0" smtClean="0">
                <a:solidFill>
                  <a:srgbClr val="FF0000"/>
                </a:solidFill>
              </a:rPr>
              <a:t>1338 solicitudes</a:t>
            </a:r>
            <a:r>
              <a:rPr lang="es-MX" dirty="0" smtClean="0"/>
              <a:t>, el mayor flujo de cooperación judicial internacional se realiza con países iberoamericanos, Ej.</a:t>
            </a:r>
            <a:endParaRPr lang="es-PY" dirty="0"/>
          </a:p>
        </p:txBody>
      </p:sp>
      <p:cxnSp>
        <p:nvCxnSpPr>
          <p:cNvPr id="7" name="6 Conector recto de flecha"/>
          <p:cNvCxnSpPr/>
          <p:nvPr/>
        </p:nvCxnSpPr>
        <p:spPr>
          <a:xfrm flipH="1">
            <a:off x="1475656" y="2204864"/>
            <a:ext cx="1872208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8 Conector recto de flecha"/>
          <p:cNvCxnSpPr/>
          <p:nvPr/>
        </p:nvCxnSpPr>
        <p:spPr>
          <a:xfrm flipH="1">
            <a:off x="2123728" y="3128392"/>
            <a:ext cx="1440160" cy="117235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 flipH="1">
            <a:off x="3779912" y="3212976"/>
            <a:ext cx="648072" cy="71843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228184" y="3128392"/>
            <a:ext cx="1224136" cy="12367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15 Conector recto de flecha"/>
          <p:cNvCxnSpPr/>
          <p:nvPr/>
        </p:nvCxnSpPr>
        <p:spPr>
          <a:xfrm>
            <a:off x="5292080" y="3128392"/>
            <a:ext cx="144016" cy="12367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 rot="21249599">
            <a:off x="1763688" y="187856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ARGENTINA</a:t>
            </a:r>
            <a:endParaRPr lang="es-PY" dirty="0"/>
          </a:p>
        </p:txBody>
      </p:sp>
      <p:sp>
        <p:nvSpPr>
          <p:cNvPr id="20" name="19 CuadroTexto"/>
          <p:cNvSpPr txBox="1"/>
          <p:nvPr/>
        </p:nvSpPr>
        <p:spPr>
          <a:xfrm rot="19537622">
            <a:off x="2056864" y="313504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BRASIL</a:t>
            </a:r>
            <a:endParaRPr lang="es-PY" dirty="0"/>
          </a:p>
        </p:txBody>
      </p:sp>
      <p:sp>
        <p:nvSpPr>
          <p:cNvPr id="21" name="20 CuadroTexto"/>
          <p:cNvSpPr txBox="1"/>
          <p:nvPr/>
        </p:nvSpPr>
        <p:spPr>
          <a:xfrm>
            <a:off x="3995936" y="374674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ESPAÑA</a:t>
            </a:r>
            <a:endParaRPr lang="es-PY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544108" y="393141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MEXICO</a:t>
            </a:r>
            <a:endParaRPr lang="es-PY" dirty="0"/>
          </a:p>
        </p:txBody>
      </p:sp>
      <p:sp>
        <p:nvSpPr>
          <p:cNvPr id="23" name="22 CuadroTexto"/>
          <p:cNvSpPr txBox="1"/>
          <p:nvPr/>
        </p:nvSpPr>
        <p:spPr>
          <a:xfrm>
            <a:off x="6732240" y="313504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URUGUAY</a:t>
            </a:r>
            <a:endParaRPr lang="es-PY" dirty="0"/>
          </a:p>
        </p:txBody>
      </p:sp>
    </p:spTree>
    <p:extLst>
      <p:ext uri="{BB962C8B-B14F-4D97-AF65-F5344CB8AC3E}">
        <p14:creationId xmlns:p14="http://schemas.microsoft.com/office/powerpoint/2010/main" val="275995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/>
      <p:bldP spid="20" grpId="0"/>
      <p:bldP spid="21" grpId="0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Cartas rogatorias o Exhortos</a:t>
            </a:r>
            <a:endParaRPr lang="es-PY" dirty="0"/>
          </a:p>
        </p:txBody>
      </p:sp>
      <p:graphicFrame>
        <p:nvGraphicFramePr>
          <p:cNvPr id="4" name="2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02787299"/>
              </p:ext>
            </p:extLst>
          </p:nvPr>
        </p:nvGraphicFramePr>
        <p:xfrm>
          <a:off x="827088" y="2052638"/>
          <a:ext cx="67119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52320" y="1484784"/>
            <a:ext cx="1200000" cy="10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Pedidos activos y pasivos</a:t>
            </a:r>
            <a:endParaRPr lang="es-PY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4280452"/>
              </p:ext>
            </p:extLst>
          </p:nvPr>
        </p:nvGraphicFramePr>
        <p:xfrm>
          <a:off x="251520" y="1412776"/>
          <a:ext cx="4680520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8518943"/>
              </p:ext>
            </p:extLst>
          </p:nvPr>
        </p:nvGraphicFramePr>
        <p:xfrm>
          <a:off x="3851920" y="2996952"/>
          <a:ext cx="4968552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0333" y="1484784"/>
            <a:ext cx="1200000" cy="10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1441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4710" y="260648"/>
            <a:ext cx="705538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s-PY" dirty="0" smtClean="0"/>
              <a:t>Oficinas de Cooperación Internacional</a:t>
            </a:r>
            <a:endParaRPr lang="es-P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PY" sz="1600" dirty="0"/>
              <a:t>1) </a:t>
            </a:r>
            <a:r>
              <a:rPr lang="es-PY" sz="1600" dirty="0">
                <a:solidFill>
                  <a:srgbClr val="FF0000"/>
                </a:solidFill>
              </a:rPr>
              <a:t>Chile:</a:t>
            </a:r>
            <a:r>
              <a:rPr lang="es-PY" sz="1600" dirty="0"/>
              <a:t> Dirección de Asuntos Internacionales y Derechos Humanos</a:t>
            </a:r>
          </a:p>
          <a:p>
            <a:pPr marL="0" indent="0">
              <a:buNone/>
            </a:pPr>
            <a:r>
              <a:rPr lang="es-PY" sz="1600" dirty="0"/>
              <a:t>2) </a:t>
            </a:r>
            <a:r>
              <a:rPr lang="es-PY" sz="1600" dirty="0">
                <a:solidFill>
                  <a:srgbClr val="FF0000"/>
                </a:solidFill>
              </a:rPr>
              <a:t>Costa Rica: </a:t>
            </a:r>
            <a:r>
              <a:rPr lang="es-PY" sz="1600" dirty="0"/>
              <a:t>Asuntos Internacionales (Secretaría General de la Corte)</a:t>
            </a:r>
          </a:p>
          <a:p>
            <a:pPr marL="0" indent="0">
              <a:buNone/>
            </a:pPr>
            <a:r>
              <a:rPr lang="es-PY" sz="1600" dirty="0"/>
              <a:t>2) </a:t>
            </a:r>
            <a:r>
              <a:rPr lang="es-PY" sz="1600" dirty="0">
                <a:solidFill>
                  <a:srgbClr val="FF0000"/>
                </a:solidFill>
              </a:rPr>
              <a:t>Brasil: </a:t>
            </a:r>
            <a:r>
              <a:rPr lang="es-PY" sz="1600" dirty="0"/>
              <a:t>Asesoría Internacional</a:t>
            </a:r>
          </a:p>
          <a:p>
            <a:pPr marL="0" indent="0">
              <a:buNone/>
            </a:pPr>
            <a:r>
              <a:rPr lang="es-PY" sz="1600" dirty="0"/>
              <a:t>3</a:t>
            </a:r>
            <a:r>
              <a:rPr lang="es-PY" sz="1600" dirty="0">
                <a:solidFill>
                  <a:srgbClr val="FF0000"/>
                </a:solidFill>
              </a:rPr>
              <a:t>) Nicaragua: </a:t>
            </a:r>
            <a:r>
              <a:rPr lang="es-PY" sz="1600" dirty="0"/>
              <a:t>Dirección de Relaciones Internacionales y Cooperación Externa</a:t>
            </a:r>
          </a:p>
          <a:p>
            <a:pPr marL="0" indent="0">
              <a:buNone/>
            </a:pPr>
            <a:r>
              <a:rPr lang="es-PY" sz="1600" dirty="0"/>
              <a:t>4) </a:t>
            </a:r>
            <a:r>
              <a:rPr lang="es-PY" sz="1600" dirty="0">
                <a:solidFill>
                  <a:srgbClr val="FF0000"/>
                </a:solidFill>
              </a:rPr>
              <a:t>Honduras:</a:t>
            </a:r>
            <a:r>
              <a:rPr lang="es-PY" sz="1600" dirty="0"/>
              <a:t> Departamento de Relaciones Internacionales y Derechos Humanos</a:t>
            </a:r>
          </a:p>
          <a:p>
            <a:pPr marL="0" indent="0">
              <a:buNone/>
            </a:pPr>
            <a:r>
              <a:rPr lang="es-PY" sz="1600" dirty="0"/>
              <a:t>5) </a:t>
            </a:r>
            <a:r>
              <a:rPr lang="es-PY" sz="1600" dirty="0">
                <a:solidFill>
                  <a:srgbClr val="FF0000"/>
                </a:solidFill>
              </a:rPr>
              <a:t>El Salvador: </a:t>
            </a:r>
            <a:r>
              <a:rPr lang="es-PY" sz="1600" dirty="0"/>
              <a:t>Unidad de Asesoría Técnica Internacional</a:t>
            </a:r>
          </a:p>
          <a:p>
            <a:pPr marL="0" indent="0">
              <a:buNone/>
            </a:pPr>
            <a:r>
              <a:rPr lang="es-PY" sz="1600" dirty="0"/>
              <a:t>6) </a:t>
            </a:r>
            <a:r>
              <a:rPr lang="es-PY" sz="1600" dirty="0" smtClean="0">
                <a:solidFill>
                  <a:srgbClr val="FF0000"/>
                </a:solidFill>
              </a:rPr>
              <a:t>Portugal:</a:t>
            </a:r>
            <a:r>
              <a:rPr lang="es-PY" sz="1600" dirty="0" smtClean="0"/>
              <a:t> Cooperación </a:t>
            </a:r>
            <a:r>
              <a:rPr lang="es-PY" sz="1600" dirty="0"/>
              <a:t>Internacional</a:t>
            </a:r>
          </a:p>
          <a:p>
            <a:pPr marL="0" indent="0">
              <a:buNone/>
            </a:pPr>
            <a:r>
              <a:rPr lang="es-PY" sz="1600" dirty="0"/>
              <a:t>7) </a:t>
            </a:r>
            <a:r>
              <a:rPr lang="es-PY" sz="1600" dirty="0">
                <a:solidFill>
                  <a:srgbClr val="FF0000"/>
                </a:solidFill>
              </a:rPr>
              <a:t>España:</a:t>
            </a:r>
            <a:r>
              <a:rPr lang="es-PY" sz="1600" dirty="0"/>
              <a:t> Relaciones Internacionales</a:t>
            </a:r>
          </a:p>
          <a:p>
            <a:pPr marL="0" indent="0">
              <a:buNone/>
            </a:pPr>
            <a:r>
              <a:rPr lang="es-PY" sz="1600" dirty="0"/>
              <a:t>8) </a:t>
            </a:r>
            <a:r>
              <a:rPr lang="es-PY" sz="1600" dirty="0">
                <a:solidFill>
                  <a:srgbClr val="FF0000"/>
                </a:solidFill>
              </a:rPr>
              <a:t>Ecuador:</a:t>
            </a:r>
            <a:r>
              <a:rPr lang="es-PY" sz="1600" dirty="0"/>
              <a:t> Dirección Técnica de Asesoría Jurídica y Cooperación Judicial Internacional</a:t>
            </a:r>
          </a:p>
          <a:p>
            <a:pPr marL="0" indent="0">
              <a:buNone/>
            </a:pPr>
            <a:r>
              <a:rPr lang="es-PY" sz="1600" dirty="0"/>
              <a:t>9) </a:t>
            </a:r>
            <a:r>
              <a:rPr lang="es-PY" sz="1600" dirty="0">
                <a:solidFill>
                  <a:srgbClr val="FF0000"/>
                </a:solidFill>
              </a:rPr>
              <a:t>Bolivia:</a:t>
            </a:r>
            <a:r>
              <a:rPr lang="es-PY" sz="1600" dirty="0"/>
              <a:t> Asesoría de Relaciones Internacionales</a:t>
            </a:r>
          </a:p>
          <a:p>
            <a:pPr marL="0" indent="0">
              <a:buNone/>
            </a:pPr>
            <a:r>
              <a:rPr lang="es-PY" sz="1600" dirty="0"/>
              <a:t>10) </a:t>
            </a:r>
            <a:r>
              <a:rPr lang="es-PY" sz="1600" dirty="0">
                <a:solidFill>
                  <a:srgbClr val="FF0000"/>
                </a:solidFill>
              </a:rPr>
              <a:t>Venezuela:</a:t>
            </a:r>
            <a:r>
              <a:rPr lang="es-PY" sz="1600" dirty="0"/>
              <a:t> Oficina de Relaciones Públicas y Protocolo</a:t>
            </a:r>
          </a:p>
          <a:p>
            <a:pPr marL="0" indent="0">
              <a:buNone/>
            </a:pPr>
            <a:r>
              <a:rPr lang="es-PY" sz="1600" dirty="0"/>
              <a:t>11) </a:t>
            </a:r>
            <a:r>
              <a:rPr lang="es-PY" sz="1600" dirty="0">
                <a:solidFill>
                  <a:srgbClr val="FF0000"/>
                </a:solidFill>
              </a:rPr>
              <a:t>Puerto Rico: </a:t>
            </a:r>
            <a:r>
              <a:rPr lang="es-PY" sz="1600" dirty="0"/>
              <a:t>no tienen una oficina como tal pero los trámites internacionales se realizan a través de la Presidencia</a:t>
            </a:r>
          </a:p>
          <a:p>
            <a:pPr marL="0" indent="0">
              <a:buNone/>
            </a:pPr>
            <a:r>
              <a:rPr lang="es-PY" sz="1600" dirty="0"/>
              <a:t>12) </a:t>
            </a:r>
            <a:r>
              <a:rPr lang="es-PY" sz="1600" dirty="0">
                <a:solidFill>
                  <a:srgbClr val="FF0000"/>
                </a:solidFill>
              </a:rPr>
              <a:t>México:</a:t>
            </a:r>
            <a:r>
              <a:rPr lang="es-PY" sz="1600" dirty="0"/>
              <a:t> Relaciones Internacionales</a:t>
            </a:r>
          </a:p>
          <a:p>
            <a:pPr marL="0" indent="0">
              <a:buNone/>
            </a:pPr>
            <a:r>
              <a:rPr lang="es-PY" sz="1600" dirty="0"/>
              <a:t>13) </a:t>
            </a:r>
            <a:r>
              <a:rPr lang="es-PY" sz="1600" dirty="0">
                <a:solidFill>
                  <a:srgbClr val="FF0000"/>
                </a:solidFill>
              </a:rPr>
              <a:t>República Dominicana: </a:t>
            </a:r>
            <a:r>
              <a:rPr lang="es-PY" sz="1600" dirty="0"/>
              <a:t>Dirección General Técnica</a:t>
            </a:r>
          </a:p>
          <a:p>
            <a:pPr marL="0" indent="0">
              <a:buNone/>
            </a:pPr>
            <a:r>
              <a:rPr lang="es-PY" sz="1600" dirty="0"/>
              <a:t>14</a:t>
            </a:r>
            <a:r>
              <a:rPr lang="es-PY" sz="1600" dirty="0">
                <a:solidFill>
                  <a:srgbClr val="FF0000"/>
                </a:solidFill>
              </a:rPr>
              <a:t>) </a:t>
            </a:r>
            <a:r>
              <a:rPr lang="es-PY" sz="1600" dirty="0" smtClean="0">
                <a:solidFill>
                  <a:srgbClr val="FF0000"/>
                </a:solidFill>
              </a:rPr>
              <a:t>Guatemala: </a:t>
            </a:r>
            <a:r>
              <a:rPr lang="es-PY" sz="1600" dirty="0"/>
              <a:t>Unidad de Asuntos Jurídicos e </a:t>
            </a:r>
            <a:r>
              <a:rPr lang="es-PY" sz="1600" dirty="0" smtClean="0"/>
              <a:t>Internacionales</a:t>
            </a:r>
            <a:endParaRPr lang="es-PY" sz="1600" dirty="0"/>
          </a:p>
        </p:txBody>
      </p:sp>
    </p:spTree>
    <p:extLst>
      <p:ext uri="{BB962C8B-B14F-4D97-AF65-F5344CB8AC3E}">
        <p14:creationId xmlns:p14="http://schemas.microsoft.com/office/powerpoint/2010/main" val="13278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Propuesta</a:t>
            </a:r>
            <a:endParaRPr lang="es-P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7700" y="2052925"/>
            <a:ext cx="6711654" cy="3104267"/>
          </a:xfrm>
        </p:spPr>
        <p:txBody>
          <a:bodyPr/>
          <a:lstStyle/>
          <a:p>
            <a:r>
              <a:rPr lang="es-PY" dirty="0"/>
              <a:t>Tomando en consideración los datos estadísticos alojados en un sistema de gestión de un solo país, miembro de la Cumbre, podemos demostrar que la cooperación judicial internacional, requiere un fortalecimiento a lo interno de esta organización, para dar respuesta efectiva a una población aproximada de 599 millones de habitantes.</a:t>
            </a:r>
          </a:p>
        </p:txBody>
      </p:sp>
    </p:spTree>
    <p:extLst>
      <p:ext uri="{BB962C8B-B14F-4D97-AF65-F5344CB8AC3E}">
        <p14:creationId xmlns:p14="http://schemas.microsoft.com/office/powerpoint/2010/main" val="248066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4710" y="188640"/>
            <a:ext cx="705538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es-PY" dirty="0" smtClean="0"/>
              <a:t>Productos </a:t>
            </a:r>
            <a:r>
              <a:rPr lang="es-PY" dirty="0"/>
              <a:t>axiológicos y herramientas: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09120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es-MX" dirty="0" smtClean="0"/>
              <a:t>Principios </a:t>
            </a:r>
            <a:r>
              <a:rPr lang="es-MX" dirty="0"/>
              <a:t>básicos en materia de cooperación judicial internacional.</a:t>
            </a:r>
            <a:endParaRPr lang="es-PY" dirty="0"/>
          </a:p>
          <a:p>
            <a:pPr marL="571500" indent="-571500">
              <a:buFont typeface="+mj-lt"/>
              <a:buAutoNum type="romanUcPeriod"/>
            </a:pPr>
            <a:r>
              <a:rPr lang="es-MX" dirty="0" smtClean="0"/>
              <a:t>Principales </a:t>
            </a:r>
            <a:r>
              <a:rPr lang="es-MX" dirty="0"/>
              <a:t>instrumentos internacionales en la materia</a:t>
            </a:r>
            <a:endParaRPr lang="es-PY" dirty="0"/>
          </a:p>
          <a:p>
            <a:pPr marL="571500" indent="-571500">
              <a:buFont typeface="+mj-lt"/>
              <a:buAutoNum type="romanUcPeriod"/>
            </a:pPr>
            <a:r>
              <a:rPr lang="es-MX" dirty="0" smtClean="0"/>
              <a:t>Reglas </a:t>
            </a:r>
            <a:r>
              <a:rPr lang="es-MX" dirty="0"/>
              <a:t>de actuación en materia de exhortos internacionales</a:t>
            </a:r>
            <a:endParaRPr lang="es-PY" dirty="0"/>
          </a:p>
          <a:p>
            <a:pPr marL="571500" indent="-571500">
              <a:buFont typeface="+mj-lt"/>
              <a:buAutoNum type="romanUcPeriod"/>
            </a:pPr>
            <a:r>
              <a:rPr lang="es-MX" dirty="0" smtClean="0"/>
              <a:t>Reglas </a:t>
            </a:r>
            <a:r>
              <a:rPr lang="es-MX" dirty="0"/>
              <a:t>de actuación en materia de extradición</a:t>
            </a:r>
            <a:endParaRPr lang="es-PY" dirty="0"/>
          </a:p>
          <a:p>
            <a:pPr marL="571500" indent="-571500">
              <a:buFont typeface="+mj-lt"/>
              <a:buAutoNum type="romanUcPeriod"/>
            </a:pPr>
            <a:r>
              <a:rPr lang="es-MX" dirty="0" smtClean="0"/>
              <a:t>Herramientas </a:t>
            </a:r>
            <a:r>
              <a:rPr lang="es-MX" dirty="0"/>
              <a:t>de cooperación judicial internacional</a:t>
            </a:r>
            <a:endParaRPr lang="es-PY" dirty="0"/>
          </a:p>
          <a:p>
            <a:pPr marL="571500" indent="-571500">
              <a:buFont typeface="+mj-lt"/>
              <a:buAutoNum type="romanUcPeriod"/>
            </a:pPr>
            <a:r>
              <a:rPr lang="es-MX" dirty="0" smtClean="0"/>
              <a:t>Oficinas </a:t>
            </a:r>
            <a:r>
              <a:rPr lang="es-MX" dirty="0"/>
              <a:t>de cooperación judicial internacional</a:t>
            </a:r>
            <a:endParaRPr lang="es-PY" dirty="0"/>
          </a:p>
          <a:p>
            <a:pPr marL="571500" indent="-571500">
              <a:buFont typeface="+mj-lt"/>
              <a:buAutoNum type="romanUcPeriod"/>
            </a:pPr>
            <a:r>
              <a:rPr lang="es-MX" dirty="0" smtClean="0"/>
              <a:t>Portal </a:t>
            </a:r>
            <a:r>
              <a:rPr lang="es-MX" dirty="0"/>
              <a:t>Iberoamericano de Cooperación Judicial Internacional </a:t>
            </a:r>
            <a:endParaRPr lang="es-PY" dirty="0"/>
          </a:p>
          <a:p>
            <a:pPr marL="571500" indent="-571500">
              <a:buFont typeface="+mj-lt"/>
              <a:buAutoNum type="romanUcPeriod"/>
            </a:pPr>
            <a:r>
              <a:rPr lang="es-PY" dirty="0" smtClean="0"/>
              <a:t>Guía </a:t>
            </a:r>
            <a:r>
              <a:rPr lang="es-PY" dirty="0"/>
              <a:t>de buenas prácticas para mejorar la calidad de las decisiones judiciales en materia de restitución internacional de niños y niñas. Se incorpora como un capitulo al Protocolo Iberoamericano.</a:t>
            </a:r>
          </a:p>
          <a:p>
            <a:pPr marL="571500" indent="-571500">
              <a:buFont typeface="+mj-lt"/>
              <a:buAutoNum type="romanUcPeriod"/>
            </a:pPr>
            <a:r>
              <a:rPr lang="es-PY" dirty="0" smtClean="0"/>
              <a:t>Recomendación </a:t>
            </a:r>
            <a:r>
              <a:rPr lang="es-PY" dirty="0"/>
              <a:t>sobre la validez jurídica del </a:t>
            </a:r>
            <a:r>
              <a:rPr lang="es-PY" dirty="0" err="1"/>
              <a:t>Iber</a:t>
            </a:r>
            <a:r>
              <a:rPr lang="es-PY" dirty="0"/>
              <a:t>@ para la transmisión de comunicaciones y documentos</a:t>
            </a:r>
          </a:p>
        </p:txBody>
      </p:sp>
    </p:spTree>
    <p:extLst>
      <p:ext uri="{BB962C8B-B14F-4D97-AF65-F5344CB8AC3E}">
        <p14:creationId xmlns:p14="http://schemas.microsoft.com/office/powerpoint/2010/main" val="35390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108</TotalTime>
  <Words>611</Words>
  <Application>Microsoft Office PowerPoint</Application>
  <PresentationFormat>Presentación en pantalla (4:3)</PresentationFormat>
  <Paragraphs>74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Ion</vt:lpstr>
      <vt:lpstr>Grupo de Permanente  de Cooperación Judicial Internacional</vt:lpstr>
      <vt:lpstr>Integrantes del grupo</vt:lpstr>
      <vt:lpstr>Resultados 2014 - 2016</vt:lpstr>
      <vt:lpstr>Estadísticas Paraguay 2014/2016</vt:lpstr>
      <vt:lpstr>Cartas rogatorias o Exhortos</vt:lpstr>
      <vt:lpstr>Pedidos activos y pasivos</vt:lpstr>
      <vt:lpstr>Oficinas de Cooperación Internacional</vt:lpstr>
      <vt:lpstr>Propuesta</vt:lpstr>
      <vt:lpstr>Productos axiológicos y herramientas:</vt:lpstr>
      <vt:lpstr>Propuesta de trabajo</vt:lpstr>
      <vt:lpstr>Gracias por su atención.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Cooperación Judicial Internacional</dc:title>
  <dc:creator>Juan Jim Zaracho</dc:creator>
  <cp:lastModifiedBy>DELL</cp:lastModifiedBy>
  <cp:revision>16</cp:revision>
  <dcterms:created xsi:type="dcterms:W3CDTF">2016-08-23T15:36:57Z</dcterms:created>
  <dcterms:modified xsi:type="dcterms:W3CDTF">2016-08-31T14:57:29Z</dcterms:modified>
</cp:coreProperties>
</file>