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72" r:id="rId1"/>
  </p:sldMasterIdLst>
  <p:notesMasterIdLst>
    <p:notesMasterId r:id="rId12"/>
  </p:notesMasterIdLst>
  <p:sldIdLst>
    <p:sldId id="336" r:id="rId2"/>
    <p:sldId id="330" r:id="rId3"/>
    <p:sldId id="333" r:id="rId4"/>
    <p:sldId id="332" r:id="rId5"/>
    <p:sldId id="337" r:id="rId6"/>
    <p:sldId id="334" r:id="rId7"/>
    <p:sldId id="335" r:id="rId8"/>
    <p:sldId id="338" r:id="rId9"/>
    <p:sldId id="271" r:id="rId10"/>
    <p:sldId id="322"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p:scale>
          <a:sx n="98" d="100"/>
          <a:sy n="98" d="100"/>
        </p:scale>
        <p:origin x="-76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B56118-610F-40ED-96EA-42822D15E709}" type="datetimeFigureOut">
              <a:rPr lang="es-ES" smtClean="0"/>
              <a:t>26/10/2021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2080DB-0FCB-4DA0-891D-C9D017E870F1}" type="slidenum">
              <a:rPr lang="es-ES" smtClean="0"/>
              <a:t>‹Nº›</a:t>
            </a:fld>
            <a:endParaRPr lang="es-ES"/>
          </a:p>
        </p:txBody>
      </p:sp>
    </p:spTree>
    <p:extLst>
      <p:ext uri="{BB962C8B-B14F-4D97-AF65-F5344CB8AC3E}">
        <p14:creationId xmlns:p14="http://schemas.microsoft.com/office/powerpoint/2010/main" val="3959150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24DDC96-DA9F-4A2B-8137-F0077705B278}" type="datetimeFigureOut">
              <a:rPr lang="es-ES" smtClean="0"/>
              <a:t>26/10/2021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7EEBF9F-22C9-47C7-B7DF-ED24193EE918}"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24DDC96-DA9F-4A2B-8137-F0077705B278}" type="datetimeFigureOut">
              <a:rPr lang="es-ES" smtClean="0"/>
              <a:t>26/10/2021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7EEBF9F-22C9-47C7-B7DF-ED24193EE918}"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24DDC96-DA9F-4A2B-8137-F0077705B278}" type="datetimeFigureOut">
              <a:rPr lang="es-ES" smtClean="0"/>
              <a:t>26/10/2021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7EEBF9F-22C9-47C7-B7DF-ED24193EE918}"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4DDC96-DA9F-4A2B-8137-F0077705B278}" type="datetimeFigureOut">
              <a:rPr lang="es-ES" smtClean="0"/>
              <a:t>26/10/2021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7EEBF9F-22C9-47C7-B7DF-ED24193EE918}"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B24DDC96-DA9F-4A2B-8137-F0077705B278}" type="datetimeFigureOut">
              <a:rPr lang="es-ES" smtClean="0"/>
              <a:t>26/10/2021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7EEBF9F-22C9-47C7-B7DF-ED24193EE918}"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4DDC96-DA9F-4A2B-8137-F0077705B278}" type="datetimeFigureOut">
              <a:rPr lang="es-ES" smtClean="0"/>
              <a:t>26/10/2021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7EEBF9F-22C9-47C7-B7DF-ED24193EE918}"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4DDC96-DA9F-4A2B-8137-F0077705B278}" type="datetimeFigureOut">
              <a:rPr lang="es-ES" smtClean="0"/>
              <a:t>26/10/2021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47EEBF9F-22C9-47C7-B7DF-ED24193EE918}"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B24DDC96-DA9F-4A2B-8137-F0077705B278}" type="datetimeFigureOut">
              <a:rPr lang="es-ES" smtClean="0"/>
              <a:t>26/10/2021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7EEBF9F-22C9-47C7-B7DF-ED24193EE918}"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4DDC96-DA9F-4A2B-8137-F0077705B278}" type="datetimeFigureOut">
              <a:rPr lang="es-ES" smtClean="0"/>
              <a:t>26/10/2021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47EEBF9F-22C9-47C7-B7DF-ED24193EE918}"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B24DDC96-DA9F-4A2B-8137-F0077705B278}" type="datetimeFigureOut">
              <a:rPr lang="es-ES" smtClean="0"/>
              <a:t>26/10/2021</a:t>
            </a:fld>
            <a:endParaRPr lang="es-E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E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7EEBF9F-22C9-47C7-B7DF-ED24193EE918}"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24DDC96-DA9F-4A2B-8137-F0077705B278}" type="datetimeFigureOut">
              <a:rPr lang="es-ES" smtClean="0"/>
              <a:t>26/10/2021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7EEBF9F-22C9-47C7-B7DF-ED24193EE918}"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24DDC96-DA9F-4A2B-8137-F0077705B278}" type="datetimeFigureOut">
              <a:rPr lang="es-ES" smtClean="0"/>
              <a:t>26/10/2021</a:t>
            </a:fld>
            <a:endParaRPr lang="es-E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E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7EEBF9F-22C9-47C7-B7DF-ED24193EE918}"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urosocial.eu/biblioteca/doc/guia-comentada-de-las-reglas-de-brasilia/" TargetMode="External"/><Relationship Id="rId2" Type="http://schemas.openxmlformats.org/officeDocument/2006/relationships/hyperlink" Target="https://eurosocial.eu/biblioteca/doc/reglas-de-brasilia-sobre-acceso-a-la-justicia-de-las-personas-en-condicion-de-vulnerabilidad/" TargetMode="External"/><Relationship Id="rId1" Type="http://schemas.openxmlformats.org/officeDocument/2006/relationships/slideLayout" Target="../slideLayouts/slideLayout2.xml"/><Relationship Id="rId5" Type="http://schemas.openxmlformats.org/officeDocument/2006/relationships/hyperlink" Target="https://eurosocial.eu/biblioteca/doc/manual-para-la-construccion-de-politicas-publicas-sobre-acceso-a-la-justicia-de-personas-en-condicion-de-vulnerabilidad/" TargetMode="External"/><Relationship Id="rId4" Type="http://schemas.openxmlformats.org/officeDocument/2006/relationships/hyperlink" Target="https://eurosocial.eu/biblioteca/doc/estrategia-de-comunicacion-y-sensibilizacion-de-caracter-regional-sobre-las-reglas-de-brasilia-de-acceso-a-la-justicia-de-personas-en-condicion-de-vulnerabilida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2960" y="365760"/>
            <a:ext cx="7520940" cy="686976"/>
          </a:xfrm>
        </p:spPr>
        <p:txBody>
          <a:bodyPr/>
          <a:lstStyle/>
          <a:p>
            <a:pPr algn="ctr"/>
            <a:r>
              <a:rPr lang="es-ES" sz="1800" dirty="0" smtClean="0">
                <a:latin typeface="Arial Black" panose="020B0A04020102020204" pitchFamily="34" charset="0"/>
              </a:rPr>
              <a:t/>
            </a:r>
            <a:br>
              <a:rPr lang="es-ES" sz="1800" dirty="0" smtClean="0">
                <a:latin typeface="Arial Black" panose="020B0A04020102020204" pitchFamily="34" charset="0"/>
              </a:rPr>
            </a:br>
            <a:r>
              <a:rPr lang="es-ES" sz="1800" dirty="0" smtClean="0">
                <a:latin typeface="Arial Black" panose="020B0A04020102020204" pitchFamily="34" charset="0"/>
              </a:rPr>
              <a:t/>
            </a:r>
            <a:br>
              <a:rPr lang="es-ES" sz="1800" dirty="0" smtClean="0">
                <a:latin typeface="Arial Black" panose="020B0A04020102020204" pitchFamily="34" charset="0"/>
              </a:rPr>
            </a:br>
            <a:r>
              <a:rPr lang="es-ES" sz="1800" dirty="0">
                <a:latin typeface="Arial Black" panose="020B0A04020102020204" pitchFamily="34" charset="0"/>
              </a:rPr>
              <a:t/>
            </a:r>
            <a:br>
              <a:rPr lang="es-ES" sz="1800" dirty="0">
                <a:latin typeface="Arial Black" panose="020B0A04020102020204" pitchFamily="34" charset="0"/>
              </a:rPr>
            </a:br>
            <a:r>
              <a:rPr lang="es-ES" sz="1800" dirty="0" smtClean="0">
                <a:latin typeface="Arial Black" panose="020B0A04020102020204" pitchFamily="34" charset="0"/>
              </a:rPr>
              <a:t/>
            </a:r>
            <a:br>
              <a:rPr lang="es-ES" sz="1800" dirty="0" smtClean="0">
                <a:latin typeface="Arial Black" panose="020B0A04020102020204" pitchFamily="34" charset="0"/>
              </a:rPr>
            </a:br>
            <a:r>
              <a:rPr lang="es-ES" sz="1800" dirty="0">
                <a:latin typeface="Arial Black" panose="020B0A04020102020204" pitchFamily="34" charset="0"/>
              </a:rPr>
              <a:t/>
            </a:r>
            <a:br>
              <a:rPr lang="es-ES" sz="1800" dirty="0">
                <a:latin typeface="Arial Black" panose="020B0A04020102020204" pitchFamily="34" charset="0"/>
              </a:rPr>
            </a:br>
            <a:r>
              <a:rPr lang="es-ES" sz="1600" dirty="0" smtClean="0">
                <a:latin typeface="Arial Black" panose="020B0A04020102020204" pitchFamily="34" charset="0"/>
              </a:rPr>
              <a:t>[ informe de la comisión de seguimiento de las cien reglas de </a:t>
            </a:r>
            <a:r>
              <a:rPr lang="es-ES" sz="1600" dirty="0" err="1" smtClean="0">
                <a:latin typeface="Arial Black" panose="020B0A04020102020204" pitchFamily="34" charset="0"/>
              </a:rPr>
              <a:t>brasilia</a:t>
            </a:r>
            <a:r>
              <a:rPr lang="es-ES" sz="1600" dirty="0" smtClean="0">
                <a:latin typeface="Arial Black" panose="020B0A04020102020204" pitchFamily="34" charset="0"/>
              </a:rPr>
              <a:t> </a:t>
            </a:r>
            <a:r>
              <a:rPr lang="es-ES" sz="1600" dirty="0" smtClean="0">
                <a:latin typeface="Arial Black" panose="020B0A04020102020204" pitchFamily="34" charset="0"/>
              </a:rPr>
              <a:t>] </a:t>
            </a:r>
            <a:br>
              <a:rPr lang="es-ES" sz="1600" dirty="0" smtClean="0">
                <a:latin typeface="Arial Black" panose="020B0A04020102020204" pitchFamily="34" charset="0"/>
              </a:rPr>
            </a:br>
            <a:r>
              <a:rPr lang="es-ES" sz="1600" dirty="0" smtClean="0">
                <a:latin typeface="Arial Black" panose="020B0A04020102020204" pitchFamily="34" charset="0"/>
              </a:rPr>
              <a:t/>
            </a:r>
            <a:br>
              <a:rPr lang="es-ES" sz="1600" dirty="0" smtClean="0">
                <a:latin typeface="Arial Black" panose="020B0A04020102020204" pitchFamily="34" charset="0"/>
              </a:rPr>
            </a:br>
            <a:r>
              <a:rPr lang="es-ES" sz="1600" dirty="0" smtClean="0">
                <a:latin typeface="Arial Black" panose="020B0A04020102020204" pitchFamily="34" charset="0"/>
              </a:rPr>
              <a:t>PRESENTADO ANTE LA ASAMBLEA PLENARIA DE LA </a:t>
            </a:r>
            <a:r>
              <a:rPr lang="es-ES" sz="1600" dirty="0" err="1" smtClean="0">
                <a:latin typeface="Arial Black" panose="020B0A04020102020204" pitchFamily="34" charset="0"/>
              </a:rPr>
              <a:t>XXª</a:t>
            </a:r>
            <a:r>
              <a:rPr lang="es-ES" sz="1600" dirty="0" smtClean="0">
                <a:latin typeface="Arial Black" panose="020B0A04020102020204" pitchFamily="34" charset="0"/>
              </a:rPr>
              <a:t> CUMBRE JUDICIAL </a:t>
            </a:r>
            <a:r>
              <a:rPr lang="es-ES" sz="1600" dirty="0">
                <a:latin typeface="Arial Black" panose="020B0A04020102020204" pitchFamily="34" charset="0"/>
              </a:rPr>
              <a:t>IBEROAMERICANA </a:t>
            </a:r>
            <a:br>
              <a:rPr lang="es-ES" sz="1600" dirty="0">
                <a:latin typeface="Arial Black" panose="020B0A04020102020204" pitchFamily="34" charset="0"/>
              </a:rPr>
            </a:br>
            <a:r>
              <a:rPr lang="es-ES" sz="1600" dirty="0" smtClean="0">
                <a:latin typeface="Arial Black" panose="020B0A04020102020204" pitchFamily="34" charset="0"/>
              </a:rPr>
              <a:t>21 </a:t>
            </a:r>
            <a:r>
              <a:rPr lang="es-ES" sz="1600" dirty="0">
                <a:latin typeface="Arial Black" panose="020B0A04020102020204" pitchFamily="34" charset="0"/>
              </a:rPr>
              <a:t>Y 22 DE OCTUBRE 2021, panamá </a:t>
            </a:r>
            <a:r>
              <a:rPr lang="es-ES" sz="1600" dirty="0" smtClean="0">
                <a:latin typeface="Arial Black" panose="020B0A04020102020204" pitchFamily="34" charset="0"/>
              </a:rPr>
              <a:t>2021</a:t>
            </a:r>
            <a:br>
              <a:rPr lang="es-ES" sz="1600" dirty="0" smtClean="0">
                <a:latin typeface="Arial Black" panose="020B0A04020102020204" pitchFamily="34" charset="0"/>
              </a:rPr>
            </a:br>
            <a:r>
              <a:rPr lang="es-ES" sz="1600" dirty="0" smtClean="0">
                <a:latin typeface="Arial Black" panose="020B0A04020102020204" pitchFamily="34" charset="0"/>
              </a:rPr>
              <a:t/>
            </a:r>
            <a:br>
              <a:rPr lang="es-ES" sz="1600" dirty="0" smtClean="0">
                <a:latin typeface="Arial Black" panose="020B0A04020102020204" pitchFamily="34" charset="0"/>
              </a:rPr>
            </a:br>
            <a:r>
              <a:rPr lang="es-ES" sz="1600" dirty="0" smtClean="0">
                <a:latin typeface="Arial Black" panose="020B0A04020102020204" pitchFamily="34" charset="0"/>
              </a:rPr>
              <a:t>Juan Martínez Moya</a:t>
            </a:r>
            <a:r>
              <a:rPr lang="es-ES" sz="1100" dirty="0" smtClean="0">
                <a:latin typeface="Arial Black" panose="020B0A04020102020204" pitchFamily="34" charset="0"/>
              </a:rPr>
              <a:t/>
            </a:r>
            <a:br>
              <a:rPr lang="es-ES" sz="1100" dirty="0" smtClean="0">
                <a:latin typeface="Arial Black" panose="020B0A04020102020204" pitchFamily="34" charset="0"/>
              </a:rPr>
            </a:br>
            <a:r>
              <a:rPr lang="es-ES" sz="1100" dirty="0" smtClean="0">
                <a:latin typeface="Arial Black" panose="020B0A04020102020204" pitchFamily="34" charset="0"/>
              </a:rPr>
              <a:t>Coordinador de la comisión de seguimiento de las cien reglas de </a:t>
            </a:r>
            <a:r>
              <a:rPr lang="es-ES" sz="1100" dirty="0" err="1" smtClean="0">
                <a:latin typeface="Arial Black" panose="020B0A04020102020204" pitchFamily="34" charset="0"/>
              </a:rPr>
              <a:t>brasilia</a:t>
            </a:r>
            <a:r>
              <a:rPr lang="es-ES" sz="1100" dirty="0" smtClean="0">
                <a:latin typeface="Arial Black" panose="020B0A04020102020204" pitchFamily="34" charset="0"/>
              </a:rPr>
              <a:t/>
            </a:r>
            <a:br>
              <a:rPr lang="es-ES" sz="1100" dirty="0" smtClean="0">
                <a:latin typeface="Arial Black" panose="020B0A04020102020204" pitchFamily="34" charset="0"/>
              </a:rPr>
            </a:br>
            <a:r>
              <a:rPr lang="es-ES" sz="1100" dirty="0" smtClean="0">
                <a:latin typeface="Arial Black" panose="020B0A04020102020204" pitchFamily="34" charset="0"/>
              </a:rPr>
              <a:t>Vocal del consejo general del poder judicial del reino de </a:t>
            </a:r>
            <a:r>
              <a:rPr lang="es-ES" sz="1100" dirty="0" err="1" smtClean="0">
                <a:latin typeface="Arial Black" panose="020B0A04020102020204" pitchFamily="34" charset="0"/>
              </a:rPr>
              <a:t>españa</a:t>
            </a:r>
            <a:r>
              <a:rPr lang="es-ES" sz="1100" dirty="0" smtClean="0">
                <a:latin typeface="Arial Black" panose="020B0A04020102020204" pitchFamily="34" charset="0"/>
              </a:rPr>
              <a:t/>
            </a:r>
            <a:br>
              <a:rPr lang="es-ES" sz="1100" dirty="0" smtClean="0">
                <a:latin typeface="Arial Black" panose="020B0A04020102020204" pitchFamily="34" charset="0"/>
              </a:rPr>
            </a:br>
            <a:r>
              <a:rPr lang="es-ES" sz="1100" dirty="0" smtClean="0">
                <a:latin typeface="Arial Black" panose="020B0A04020102020204" pitchFamily="34" charset="0"/>
              </a:rPr>
              <a:t>magistrado</a:t>
            </a:r>
            <a:endParaRPr lang="es-ES" sz="1100" dirty="0"/>
          </a:p>
        </p:txBody>
      </p:sp>
      <p:pic>
        <p:nvPicPr>
          <p:cNvPr id="5" name="4 Marcador de contenido"/>
          <p:cNvPicPr>
            <a:picLocks noGrp="1"/>
          </p:cNvPicPr>
          <p:nvPr>
            <p:ph idx="1"/>
          </p:nvPr>
        </p:nvPicPr>
        <p:blipFill>
          <a:blip r:embed="rId2"/>
          <a:srcRect l="13120" r="13139"/>
          <a:stretch>
            <a:fillRect/>
          </a:stretch>
        </p:blipFill>
        <p:spPr bwMode="auto">
          <a:xfrm>
            <a:off x="6444208" y="2885818"/>
            <a:ext cx="2483768" cy="2064131"/>
          </a:xfrm>
          <a:prstGeom prst="rect">
            <a:avLst/>
          </a:prstGeom>
          <a:noFill/>
        </p:spPr>
      </p:pic>
      <p:sp>
        <p:nvSpPr>
          <p:cNvPr id="3" name="AutoShape 2" descr="https://mail.google.com/mail/u/0?ui=2&amp;ik=d50f115513&amp;attid=0.4&amp;permmsgid=msg-f:1675624440243005578&amp;th=1741038cf1a5a88a&amp;view=fimg&amp;sz=s0-l75-ft&amp;attbid=ANGjdJ9KgXze2Dyzros0LJrCYqUDfc7dZRotpWE827i8bnkNM3yDE0llJAOXbaeKRTyYwufFs_lbi6OP4ieT1zJjRYIZMqThVxS3uDi29vGSUVybzEUE-mj7Hcy8vNQ&amp;disp=emb"/>
          <p:cNvSpPr>
            <a:spLocks noChangeAspect="1" noChangeArrowheads="1"/>
          </p:cNvSpPr>
          <p:nvPr/>
        </p:nvSpPr>
        <p:spPr bwMode="auto">
          <a:xfrm>
            <a:off x="3175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l="-153" t="-156" r="-153" b="-156"/>
          <a:stretch>
            <a:fillRect/>
          </a:stretch>
        </p:blipFill>
        <p:spPr bwMode="auto">
          <a:xfrm>
            <a:off x="539552" y="2708920"/>
            <a:ext cx="1964899" cy="1944216"/>
          </a:xfrm>
          <a:prstGeom prst="rect">
            <a:avLst/>
          </a:prstGeom>
          <a:solidFill>
            <a:srgbClr val="FFFFFF">
              <a:alpha val="0"/>
            </a:srgbClr>
          </a:solidFill>
        </p:spPr>
      </p:pic>
      <p:pic>
        <p:nvPicPr>
          <p:cNvPr id="2049"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896" y="2913796"/>
            <a:ext cx="2006526" cy="2022263"/>
          </a:xfrm>
          <a:prstGeom prst="rect">
            <a:avLst/>
          </a:prstGeom>
          <a:solidFill>
            <a:srgbClr val="FFFFFF">
              <a:alpha val="0"/>
            </a:srgbClr>
          </a:solidFill>
        </p:spPr>
      </p:pic>
      <p:sp>
        <p:nvSpPr>
          <p:cNvPr id="4"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49609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HACIA EL VALOR VINCULANTE DE LAS REGLAS DE BRASILIA</a:t>
            </a:r>
            <a:endParaRPr lang="es-ES" dirty="0"/>
          </a:p>
        </p:txBody>
      </p:sp>
      <p:sp>
        <p:nvSpPr>
          <p:cNvPr id="3" name="2 Marcador de contenido"/>
          <p:cNvSpPr>
            <a:spLocks noGrp="1"/>
          </p:cNvSpPr>
          <p:nvPr>
            <p:ph idx="1"/>
          </p:nvPr>
        </p:nvSpPr>
        <p:spPr/>
        <p:txBody>
          <a:bodyPr/>
          <a:lstStyle/>
          <a:p>
            <a:endParaRPr lang="es-ES" dirty="0" smtClean="0"/>
          </a:p>
          <a:p>
            <a:endParaRPr lang="es-ES" dirty="0"/>
          </a:p>
          <a:p>
            <a:r>
              <a:rPr lang="es-ES" dirty="0" smtClean="0"/>
              <a:t>LA NECESIDAD DE SU VALOR VINCULANTE</a:t>
            </a:r>
          </a:p>
          <a:p>
            <a:endParaRPr lang="es-ES" dirty="0"/>
          </a:p>
          <a:p>
            <a:r>
              <a:rPr lang="es-ES" dirty="0" smtClean="0"/>
              <a:t>EL CAMINO: LA ADOPCIÓN DE UN TEXTO INTERNACIONAL DE ACCESO A LA JUSTICIA DE LOS GRUPOS VULNERABLES</a:t>
            </a:r>
            <a:endParaRPr lang="es-ES" dirty="0"/>
          </a:p>
        </p:txBody>
      </p:sp>
    </p:spTree>
    <p:extLst>
      <p:ext uri="{BB962C8B-B14F-4D97-AF65-F5344CB8AC3E}">
        <p14:creationId xmlns:p14="http://schemas.microsoft.com/office/powerpoint/2010/main" val="282014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br>
              <a:rPr lang="es-ES" dirty="0" smtClean="0"/>
            </a:br>
            <a:r>
              <a:rPr lang="es-ES" dirty="0" smtClean="0"/>
              <a:t/>
            </a:r>
            <a:br>
              <a:rPr lang="es-ES" dirty="0" smtClean="0"/>
            </a:br>
            <a:r>
              <a:rPr lang="es-ES" dirty="0"/>
              <a:t/>
            </a:r>
            <a:br>
              <a:rPr lang="es-ES" dirty="0"/>
            </a:br>
            <a:r>
              <a:rPr lang="es-ES" dirty="0" smtClean="0"/>
              <a:t>Con la síntesis de</a:t>
            </a:r>
            <a:br>
              <a:rPr lang="es-ES" dirty="0" smtClean="0"/>
            </a:br>
            <a:r>
              <a:rPr lang="es-ES" dirty="0"/>
              <a:t/>
            </a:r>
            <a:br>
              <a:rPr lang="es-ES" dirty="0"/>
            </a:br>
            <a:r>
              <a:rPr lang="es-ES" dirty="0" smtClean="0"/>
              <a:t/>
            </a:r>
            <a:br>
              <a:rPr lang="es-ES" dirty="0" smtClean="0"/>
            </a:br>
            <a:r>
              <a:rPr lang="es-ES" dirty="0" smtClean="0"/>
              <a:t> </a:t>
            </a:r>
            <a:endParaRPr lang="es-ES" dirty="0"/>
          </a:p>
        </p:txBody>
      </p:sp>
      <p:sp>
        <p:nvSpPr>
          <p:cNvPr id="3" name="2 Marcador de contenido"/>
          <p:cNvSpPr>
            <a:spLocks noGrp="1"/>
          </p:cNvSpPr>
          <p:nvPr>
            <p:ph idx="1"/>
          </p:nvPr>
        </p:nvSpPr>
        <p:spPr/>
        <p:txBody>
          <a:bodyPr>
            <a:normAutofit fontScale="92500" lnSpcReduction="10000"/>
          </a:bodyPr>
          <a:lstStyle/>
          <a:p>
            <a:endParaRPr lang="es-ES" dirty="0" smtClean="0"/>
          </a:p>
          <a:p>
            <a:endParaRPr lang="es-ES" dirty="0" smtClean="0">
              <a:solidFill>
                <a:srgbClr val="000000"/>
              </a:solidFill>
            </a:endParaRPr>
          </a:p>
          <a:p>
            <a:endParaRPr lang="es-ES" dirty="0">
              <a:solidFill>
                <a:srgbClr val="000000"/>
              </a:solidFill>
            </a:endParaRPr>
          </a:p>
          <a:p>
            <a:r>
              <a:rPr lang="es-ES" dirty="0" smtClean="0">
                <a:solidFill>
                  <a:srgbClr val="000000"/>
                </a:solidFill>
              </a:rPr>
              <a:t>	</a:t>
            </a:r>
          </a:p>
          <a:p>
            <a:r>
              <a:rPr lang="es-ES" dirty="0">
                <a:solidFill>
                  <a:srgbClr val="000000"/>
                </a:solidFill>
              </a:rPr>
              <a:t>	</a:t>
            </a:r>
            <a:r>
              <a:rPr lang="es-ES" dirty="0" smtClean="0">
                <a:solidFill>
                  <a:srgbClr val="000000"/>
                </a:solidFill>
              </a:rPr>
              <a:t>El balance de las Cien Reglas de Brasilia </a:t>
            </a:r>
          </a:p>
          <a:p>
            <a:endParaRPr lang="es-ES" dirty="0">
              <a:solidFill>
                <a:srgbClr val="000000"/>
              </a:solidFill>
            </a:endParaRPr>
          </a:p>
          <a:p>
            <a:r>
              <a:rPr lang="es-ES" dirty="0" smtClean="0">
                <a:solidFill>
                  <a:srgbClr val="000000"/>
                </a:solidFill>
              </a:rPr>
              <a:t>		 1</a:t>
            </a:r>
            <a:r>
              <a:rPr lang="es-ES" dirty="0">
                <a:solidFill>
                  <a:srgbClr val="000000"/>
                </a:solidFill>
              </a:rPr>
              <a:t>) </a:t>
            </a:r>
            <a:r>
              <a:rPr lang="es-ES" dirty="0" smtClean="0">
                <a:solidFill>
                  <a:srgbClr val="000000"/>
                </a:solidFill>
              </a:rPr>
              <a:t> HAY </a:t>
            </a:r>
            <a:r>
              <a:rPr lang="es-ES" dirty="0">
                <a:solidFill>
                  <a:srgbClr val="000000"/>
                </a:solidFill>
              </a:rPr>
              <a:t>RESULTADOS; </a:t>
            </a:r>
            <a:r>
              <a:rPr lang="es-ES" dirty="0" smtClean="0">
                <a:solidFill>
                  <a:srgbClr val="000000"/>
                </a:solidFill>
              </a:rPr>
              <a:t>HAY UN BANCO DE EXPERIENCIAS</a:t>
            </a:r>
          </a:p>
          <a:p>
            <a:r>
              <a:rPr lang="es-ES" dirty="0">
                <a:solidFill>
                  <a:srgbClr val="000000"/>
                </a:solidFill>
              </a:rPr>
              <a:t>	</a:t>
            </a:r>
            <a:r>
              <a:rPr lang="es-ES" dirty="0" smtClean="0">
                <a:solidFill>
                  <a:srgbClr val="000000"/>
                </a:solidFill>
              </a:rPr>
              <a:t>	 </a:t>
            </a:r>
          </a:p>
          <a:p>
            <a:r>
              <a:rPr lang="es-ES" dirty="0">
                <a:solidFill>
                  <a:srgbClr val="000000"/>
                </a:solidFill>
              </a:rPr>
              <a:t>	</a:t>
            </a:r>
            <a:r>
              <a:rPr lang="es-ES" dirty="0" smtClean="0">
                <a:solidFill>
                  <a:srgbClr val="000000"/>
                </a:solidFill>
              </a:rPr>
              <a:t>	 2</a:t>
            </a:r>
            <a:r>
              <a:rPr lang="es-ES" dirty="0">
                <a:solidFill>
                  <a:srgbClr val="000000"/>
                </a:solidFill>
              </a:rPr>
              <a:t>) HAY ESTRATEGIA; </a:t>
            </a:r>
            <a:endParaRPr lang="es-ES" dirty="0" smtClean="0">
              <a:solidFill>
                <a:srgbClr val="000000"/>
              </a:solidFill>
            </a:endParaRPr>
          </a:p>
          <a:p>
            <a:r>
              <a:rPr lang="es-ES" dirty="0">
                <a:solidFill>
                  <a:srgbClr val="000000"/>
                </a:solidFill>
              </a:rPr>
              <a:t>	</a:t>
            </a:r>
            <a:r>
              <a:rPr lang="es-ES" dirty="0" smtClean="0">
                <a:solidFill>
                  <a:srgbClr val="000000"/>
                </a:solidFill>
              </a:rPr>
              <a:t>	 </a:t>
            </a:r>
          </a:p>
          <a:p>
            <a:r>
              <a:rPr lang="es-ES" dirty="0">
                <a:solidFill>
                  <a:srgbClr val="000000"/>
                </a:solidFill>
              </a:rPr>
              <a:t>	</a:t>
            </a:r>
            <a:r>
              <a:rPr lang="es-ES" dirty="0" smtClean="0">
                <a:solidFill>
                  <a:srgbClr val="000000"/>
                </a:solidFill>
              </a:rPr>
              <a:t>	 3</a:t>
            </a:r>
            <a:r>
              <a:rPr lang="es-ES" dirty="0">
                <a:solidFill>
                  <a:srgbClr val="000000"/>
                </a:solidFill>
              </a:rPr>
              <a:t>)  </a:t>
            </a:r>
            <a:r>
              <a:rPr lang="es-ES" dirty="0" smtClean="0">
                <a:solidFill>
                  <a:srgbClr val="000000"/>
                </a:solidFill>
              </a:rPr>
              <a:t>HAY </a:t>
            </a:r>
            <a:r>
              <a:rPr lang="es-ES" dirty="0">
                <a:solidFill>
                  <a:srgbClr val="000000"/>
                </a:solidFill>
              </a:rPr>
              <a:t>PROYECTO DE FUTURO</a:t>
            </a:r>
            <a:br>
              <a:rPr lang="es-ES" dirty="0">
                <a:solidFill>
                  <a:srgbClr val="000000"/>
                </a:solidFill>
              </a:rPr>
            </a:br>
            <a:endParaRPr lang="es-ES" dirty="0"/>
          </a:p>
        </p:txBody>
      </p:sp>
      <p:pic>
        <p:nvPicPr>
          <p:cNvPr id="21506" name="Picture 2" descr="C:\Users\CGPJ\Desktop\BRASIL\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260648"/>
            <a:ext cx="3743325"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975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1600" b="1" cap="none" dirty="0" smtClean="0">
                <a:solidFill>
                  <a:srgbClr val="000000"/>
                </a:solidFill>
                <a:latin typeface="Franklin Gothic Book"/>
                <a:ea typeface="+mn-ea"/>
                <a:cs typeface="+mn-cs"/>
              </a:rPr>
              <a:t>Memorándum  (Anexo I) </a:t>
            </a:r>
            <a:endParaRPr lang="es-ES" b="1" dirty="0"/>
          </a:p>
        </p:txBody>
      </p:sp>
      <p:sp>
        <p:nvSpPr>
          <p:cNvPr id="3" name="2 Marcador de contenido"/>
          <p:cNvSpPr>
            <a:spLocks noGrp="1"/>
          </p:cNvSpPr>
          <p:nvPr>
            <p:ph idx="1"/>
          </p:nvPr>
        </p:nvSpPr>
        <p:spPr>
          <a:xfrm>
            <a:off x="822960" y="1100628"/>
            <a:ext cx="7520940" cy="3840540"/>
          </a:xfrm>
        </p:spPr>
        <p:txBody>
          <a:bodyPr>
            <a:normAutofit lnSpcReduction="10000"/>
          </a:bodyPr>
          <a:lstStyle/>
          <a:p>
            <a:r>
              <a:rPr lang="es-ES" dirty="0" smtClean="0"/>
              <a:t>Ha </a:t>
            </a:r>
            <a:r>
              <a:rPr lang="es-ES" dirty="0"/>
              <a:t>sido elaborado por la Coordinación de Seguimiento, Comisión que desde junio de 2019 está compuesta por las siguientes personas: </a:t>
            </a:r>
            <a:endParaRPr lang="es-ES" dirty="0" smtClean="0"/>
          </a:p>
          <a:p>
            <a:r>
              <a:rPr lang="es-ES" dirty="0"/>
              <a:t>	</a:t>
            </a:r>
            <a:endParaRPr lang="es-ES" dirty="0" smtClean="0"/>
          </a:p>
          <a:p>
            <a:r>
              <a:rPr lang="es-ES" dirty="0"/>
              <a:t>	</a:t>
            </a:r>
            <a:r>
              <a:rPr lang="es-ES" dirty="0" smtClean="0"/>
              <a:t>o </a:t>
            </a:r>
            <a:r>
              <a:rPr lang="es-ES" dirty="0"/>
              <a:t>Juan Martínez Moya, Vocal del Consejo General del Poder Judicial de España (Coordinador de la Comisión) </a:t>
            </a:r>
            <a:endParaRPr lang="es-ES" dirty="0" smtClean="0"/>
          </a:p>
          <a:p>
            <a:r>
              <a:rPr lang="es-ES" dirty="0"/>
              <a:t>	</a:t>
            </a:r>
            <a:r>
              <a:rPr lang="es-ES" dirty="0" smtClean="0"/>
              <a:t>o </a:t>
            </a:r>
            <a:r>
              <a:rPr lang="es-ES" dirty="0"/>
              <a:t>María Fernanda Castro Mendoza, Magistrada CSJ Honduras COMISIÓN CIEN REGLAS DE BRASILIA </a:t>
            </a:r>
            <a:endParaRPr lang="es-ES" dirty="0" smtClean="0"/>
          </a:p>
          <a:p>
            <a:r>
              <a:rPr lang="es-ES" dirty="0"/>
              <a:t>	</a:t>
            </a:r>
            <a:r>
              <a:rPr lang="es-ES" dirty="0" smtClean="0"/>
              <a:t>o </a:t>
            </a:r>
            <a:r>
              <a:rPr lang="es-ES" dirty="0"/>
              <a:t>María Amanda Castellón </a:t>
            </a:r>
            <a:r>
              <a:rPr lang="es-ES" dirty="0" err="1"/>
              <a:t>Tiffer</a:t>
            </a:r>
            <a:r>
              <a:rPr lang="es-ES" dirty="0"/>
              <a:t>, Magistrada del Tribunal de Apelaciones de Managua (Nicaragua) (pendiente de efectiva incorporación) </a:t>
            </a:r>
            <a:endParaRPr lang="es-ES" dirty="0" smtClean="0"/>
          </a:p>
          <a:p>
            <a:r>
              <a:rPr lang="es-ES" dirty="0"/>
              <a:t>	</a:t>
            </a:r>
            <a:r>
              <a:rPr lang="es-ES" dirty="0" smtClean="0"/>
              <a:t>o </a:t>
            </a:r>
            <a:r>
              <a:rPr lang="es-ES" dirty="0"/>
              <a:t>Ángela </a:t>
            </a:r>
            <a:r>
              <a:rPr lang="es-ES" dirty="0" err="1"/>
              <a:t>Russo</a:t>
            </a:r>
            <a:r>
              <a:rPr lang="es-ES" dirty="0"/>
              <a:t> de Cedeño, Magistrada de la Corte Suprema de Justicia de Panamá. o La Secretaria ejecutiva está en la actualidad residenciada en el Consejo General del Poder Judicial del Reino de España, </a:t>
            </a:r>
          </a:p>
          <a:p>
            <a:r>
              <a:rPr lang="es-ES" dirty="0" smtClean="0"/>
              <a:t>	-Miguel </a:t>
            </a:r>
            <a:r>
              <a:rPr lang="es-ES" dirty="0"/>
              <a:t>Alberto </a:t>
            </a:r>
            <a:r>
              <a:rPr lang="es-ES" dirty="0" err="1"/>
              <a:t>Piedecasas</a:t>
            </a:r>
            <a:r>
              <a:rPr lang="es-ES" dirty="0"/>
              <a:t>, </a:t>
            </a:r>
            <a:r>
              <a:rPr lang="es-ES" dirty="0" err="1"/>
              <a:t>exPresidente</a:t>
            </a:r>
            <a:r>
              <a:rPr lang="es-ES" dirty="0"/>
              <a:t> del Consejo de la Magistratura de </a:t>
            </a:r>
            <a:r>
              <a:rPr lang="es-ES" dirty="0" smtClean="0"/>
              <a:t>Argentina (finalizó  vinculación año 2019)</a:t>
            </a:r>
          </a:p>
          <a:p>
            <a:endParaRPr lang="es-ES" dirty="0" smtClean="0"/>
          </a:p>
          <a:p>
            <a:endParaRPr lang="es-ES" dirty="0"/>
          </a:p>
        </p:txBody>
      </p:sp>
    </p:spTree>
    <p:extLst>
      <p:ext uri="{BB962C8B-B14F-4D97-AF65-F5344CB8AC3E}">
        <p14:creationId xmlns:p14="http://schemas.microsoft.com/office/powerpoint/2010/main" val="805955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PRODUCTOS: marco de acciones que es preciso conocer  (Anexo II)</a:t>
            </a:r>
            <a:endParaRPr lang="es-ES" dirty="0"/>
          </a:p>
        </p:txBody>
      </p:sp>
      <p:sp>
        <p:nvSpPr>
          <p:cNvPr id="3" name="2 Marcador de contenido"/>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es-ES" dirty="0" smtClean="0"/>
              <a:t>PRODUCTOS DERIVADOS </a:t>
            </a:r>
            <a:r>
              <a:rPr lang="es-ES" dirty="0"/>
              <a:t>DEL ITINERARIO DE ACOMPAÑAMIENTO DE </a:t>
            </a:r>
            <a:r>
              <a:rPr lang="es-ES" u="sng" dirty="0"/>
              <a:t>EUROSOCIAL+  A LA COMISIÓN DE SEGUIMIENTO DE LAS REGLAS DE BRASILIA DE LA CUMBRE JUDICIAL IBEROAMERICANA</a:t>
            </a:r>
          </a:p>
          <a:p>
            <a:r>
              <a:rPr lang="es-ES" dirty="0"/>
              <a:t> </a:t>
            </a:r>
          </a:p>
          <a:p>
            <a:r>
              <a:rPr lang="es-ES" dirty="0" smtClean="0"/>
              <a:t>1 </a:t>
            </a:r>
            <a:r>
              <a:rPr lang="es-ES" dirty="0"/>
              <a:t>GUÍA COMENTADA DIRIGIDA A PROFESIONALES JURÍDICOS (JUECES, FISCALES, DEFENSORES, ABOGADOS, ETC.); </a:t>
            </a:r>
          </a:p>
          <a:p>
            <a:r>
              <a:rPr lang="es-ES" dirty="0" smtClean="0"/>
              <a:t>2 </a:t>
            </a:r>
            <a:r>
              <a:rPr lang="es-ES" dirty="0"/>
              <a:t>ESTRATEGIA DE DIFUSIÓN Y SENSIBILIZACIÓN DE CARÁCTER REGIONAL; </a:t>
            </a:r>
          </a:p>
          <a:p>
            <a:r>
              <a:rPr lang="es-ES" dirty="0" smtClean="0"/>
              <a:t>3 </a:t>
            </a:r>
            <a:r>
              <a:rPr lang="es-ES" dirty="0"/>
              <a:t>MANUAL PARA LA CONSTRUCCIÓN DE POLÍTICAS PÚBLICAS SOBRE ACCESO A LA JUSTICIA DE PERSONAS EN CONDICIÓN DE VULNERABILIDAD.</a:t>
            </a:r>
          </a:p>
          <a:p>
            <a:endParaRPr lang="es-ES" dirty="0"/>
          </a:p>
        </p:txBody>
      </p:sp>
      <p:pic>
        <p:nvPicPr>
          <p:cNvPr id="4" name="4 Marcador de contenido"/>
          <p:cNvPicPr>
            <a:picLocks/>
          </p:cNvPicPr>
          <p:nvPr/>
        </p:nvPicPr>
        <p:blipFill>
          <a:blip r:embed="rId2"/>
          <a:srcRect l="13120" r="13139"/>
          <a:stretch>
            <a:fillRect/>
          </a:stretch>
        </p:blipFill>
        <p:spPr bwMode="auto">
          <a:xfrm>
            <a:off x="6012160" y="4149080"/>
            <a:ext cx="3006809" cy="2664296"/>
          </a:xfrm>
          <a:prstGeom prst="rect">
            <a:avLst/>
          </a:prstGeom>
          <a:noFill/>
        </p:spPr>
      </p:pic>
    </p:spTree>
    <p:extLst>
      <p:ext uri="{BB962C8B-B14F-4D97-AF65-F5344CB8AC3E}">
        <p14:creationId xmlns:p14="http://schemas.microsoft.com/office/powerpoint/2010/main" val="34873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Enlaces de descarga de los documentos: </a:t>
            </a:r>
            <a:br>
              <a:rPr lang="es-ES" dirty="0"/>
            </a:br>
            <a:endParaRPr lang="es-ES" dirty="0"/>
          </a:p>
        </p:txBody>
      </p:sp>
      <p:sp>
        <p:nvSpPr>
          <p:cNvPr id="3" name="2 Marcador de contenido"/>
          <p:cNvSpPr>
            <a:spLocks noGrp="1"/>
          </p:cNvSpPr>
          <p:nvPr>
            <p:ph idx="1"/>
          </p:nvPr>
        </p:nvSpPr>
        <p:spPr/>
        <p:txBody>
          <a:bodyPr>
            <a:normAutofit fontScale="77500" lnSpcReduction="20000"/>
          </a:bodyPr>
          <a:lstStyle/>
          <a:p>
            <a:r>
              <a:rPr lang="es-ES" dirty="0"/>
              <a:t>Enlaces de descarga de los documentos: </a:t>
            </a:r>
          </a:p>
          <a:p>
            <a:r>
              <a:rPr lang="es-ES" dirty="0"/>
              <a:t> </a:t>
            </a:r>
          </a:p>
          <a:p>
            <a:r>
              <a:rPr lang="es-ES" dirty="0" smtClean="0"/>
              <a:t>Reglas de Brasilia: </a:t>
            </a:r>
            <a:r>
              <a:rPr lang="es-ES" u="sng" dirty="0" smtClean="0">
                <a:hlinkClick r:id="rId2"/>
              </a:rPr>
              <a:t>https://eurosocial.eu/biblioteca/doc/reglas-de-brasilia-sobre-acceso-a-la-justicia-de-las-personas-en-condicion-de-vulnerabilidad/</a:t>
            </a:r>
            <a:endParaRPr lang="es-ES" dirty="0" smtClean="0"/>
          </a:p>
          <a:p>
            <a:r>
              <a:rPr lang="es-ES" dirty="0"/>
              <a:t> </a:t>
            </a:r>
          </a:p>
          <a:p>
            <a:r>
              <a:rPr lang="es-ES" dirty="0"/>
              <a:t>Guía comentada de las Reglas: </a:t>
            </a:r>
            <a:r>
              <a:rPr lang="es-ES" u="sng" dirty="0">
                <a:hlinkClick r:id="rId3"/>
              </a:rPr>
              <a:t>https://eurosocial.eu/biblioteca/doc/guia-comentada-de-las-reglas-de-brasilia/</a:t>
            </a:r>
            <a:endParaRPr lang="es-ES" dirty="0"/>
          </a:p>
          <a:p>
            <a:r>
              <a:rPr lang="es-ES" dirty="0"/>
              <a:t> </a:t>
            </a:r>
          </a:p>
          <a:p>
            <a:r>
              <a:rPr lang="es-ES" dirty="0"/>
              <a:t>Estrategia de comunicación y sensibilización sobre las Reglas de Brasilia: </a:t>
            </a:r>
            <a:endParaRPr lang="es-ES" dirty="0" smtClean="0"/>
          </a:p>
          <a:p>
            <a:r>
              <a:rPr lang="es-ES" u="sng" dirty="0">
                <a:hlinkClick r:id="rId4"/>
              </a:rPr>
              <a:t>	</a:t>
            </a:r>
            <a:r>
              <a:rPr lang="es-ES" u="sng" dirty="0" smtClean="0">
                <a:hlinkClick r:id="rId4"/>
              </a:rPr>
              <a:t>https</a:t>
            </a:r>
            <a:r>
              <a:rPr lang="es-ES" u="sng" dirty="0">
                <a:hlinkClick r:id="rId4"/>
              </a:rPr>
              <a:t>://eurosocial.eu/biblioteca/doc/estrategia-de-comunicacion-y-sensibilizacion-de-caracter-regional-sobre-las-reglas-de-brasilia-de-acceso-a-la-justicia-de-personas-en-condicion-de-vulnerabilidad/</a:t>
            </a:r>
            <a:endParaRPr lang="es-ES" dirty="0"/>
          </a:p>
          <a:p>
            <a:r>
              <a:rPr lang="es-ES" dirty="0"/>
              <a:t> </a:t>
            </a:r>
          </a:p>
          <a:p>
            <a:r>
              <a:rPr lang="es-ES" dirty="0"/>
              <a:t>Manual de políticas Públicas de acceso a justicia: </a:t>
            </a:r>
            <a:r>
              <a:rPr lang="es-ES" u="sng" dirty="0">
                <a:hlinkClick r:id="rId5"/>
              </a:rPr>
              <a:t>https://eurosocial.eu/biblioteca/doc/manual-para-la-construccion-de-politicas-publicas-sobre-acceso-a-la-justicia-de-personas-en-condicion-de-vulnerabilidad/</a:t>
            </a:r>
            <a:endParaRPr lang="es-ES" dirty="0"/>
          </a:p>
          <a:p>
            <a:r>
              <a:rPr lang="es-ES" dirty="0"/>
              <a:t> </a:t>
            </a:r>
          </a:p>
          <a:p>
            <a:endParaRPr lang="es-ES" dirty="0"/>
          </a:p>
        </p:txBody>
      </p:sp>
    </p:spTree>
    <p:extLst>
      <p:ext uri="{BB962C8B-B14F-4D97-AF65-F5344CB8AC3E}">
        <p14:creationId xmlns:p14="http://schemas.microsoft.com/office/powerpoint/2010/main" val="4076752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70000" lnSpcReduction="20000"/>
          </a:bodyPr>
          <a:lstStyle/>
          <a:p>
            <a:r>
              <a:rPr lang="es-ES" dirty="0"/>
              <a:t>1.- INFORME-MATRIZ DE ACTIVIDADES DE LA COMISIÓN ELEVADO A LA SECRETARÍA PERMANENTE DE LA CUMBRE, </a:t>
            </a:r>
            <a:r>
              <a:rPr lang="es-ES" dirty="0" smtClean="0"/>
              <a:t>septiembre 2021. </a:t>
            </a:r>
          </a:p>
          <a:p>
            <a:r>
              <a:rPr lang="es-ES" dirty="0" smtClean="0"/>
              <a:t>2</a:t>
            </a:r>
            <a:r>
              <a:rPr lang="es-ES" dirty="0"/>
              <a:t>.- CRONOLOGÍA Y RESUMEN DE LAS REUNIONES PRESENCIALES REALIZADAS POR LA COMISIÓN DE SEGUIMIENTO DURANTE EL PERIODO </a:t>
            </a:r>
            <a:r>
              <a:rPr lang="es-ES" dirty="0" smtClean="0"/>
              <a:t>2018/2021 </a:t>
            </a:r>
          </a:p>
          <a:p>
            <a:r>
              <a:rPr lang="es-ES" dirty="0" smtClean="0"/>
              <a:t>3</a:t>
            </a:r>
            <a:r>
              <a:rPr lang="es-ES" dirty="0"/>
              <a:t>.- SE INCORPORAN TODAS LAS ACTAS DE TODAS LAS REUNIONES (LA ÚLTIMA, LA PRESENCIAL DE 12 DE JULIO DE 2019) </a:t>
            </a:r>
            <a:endParaRPr lang="es-ES" dirty="0" smtClean="0"/>
          </a:p>
          <a:p>
            <a:r>
              <a:rPr lang="es-ES" dirty="0" smtClean="0"/>
              <a:t>4</a:t>
            </a:r>
            <a:r>
              <a:rPr lang="es-ES" dirty="0"/>
              <a:t>.- CARTA DE COMPROMISO SUSCRITA POR LA CUMBRE JUDICIAL IBEROAMERICANA (COMISIÓN REGLAS DE BRASILIA), PROGRAMA EUROSOCIOAL Y FIAPP (Noviembre 2018). </a:t>
            </a:r>
            <a:endParaRPr lang="es-ES" dirty="0" smtClean="0"/>
          </a:p>
          <a:p>
            <a:r>
              <a:rPr lang="es-ES" dirty="0" smtClean="0"/>
              <a:t>5</a:t>
            </a:r>
            <a:r>
              <a:rPr lang="es-ES" dirty="0"/>
              <a:t>.-PRODUCTOS  </a:t>
            </a:r>
            <a:r>
              <a:rPr lang="es-ES" dirty="0" smtClean="0"/>
              <a:t>DERIVADOS </a:t>
            </a:r>
            <a:r>
              <a:rPr lang="es-ES" dirty="0"/>
              <a:t>DEL ITINERARIO DE ACOMPAÑAMIENTO DE EUROSOCIAL+ A LA COMISIÓN DE SEGUIMIENTO DE LAS REGLAS DE BRASILIA DE LA CUMBRE JUDICIAL IBEROAMERICANA COMISIÓN CIEN REGLAS DE BRASILIA </a:t>
            </a:r>
            <a:endParaRPr lang="es-ES" dirty="0" smtClean="0"/>
          </a:p>
          <a:p>
            <a:r>
              <a:rPr lang="es-ES" dirty="0"/>
              <a:t>	</a:t>
            </a:r>
            <a:r>
              <a:rPr lang="es-ES" dirty="0" smtClean="0"/>
              <a:t>5.1 </a:t>
            </a:r>
            <a:r>
              <a:rPr lang="es-ES" dirty="0"/>
              <a:t>GUÍA COMENTADA DIRIGIDA A PROFESIONALES JURÍDICOS (JUECES, FISCALES, DEFENSORES, ABOGADOS, ETC</a:t>
            </a:r>
            <a:r>
              <a:rPr lang="es-ES" dirty="0" smtClean="0"/>
              <a:t>.);</a:t>
            </a:r>
          </a:p>
          <a:p>
            <a:r>
              <a:rPr lang="es-ES" dirty="0"/>
              <a:t>	</a:t>
            </a:r>
            <a:r>
              <a:rPr lang="es-ES" dirty="0" smtClean="0"/>
              <a:t> </a:t>
            </a:r>
            <a:r>
              <a:rPr lang="es-ES" dirty="0"/>
              <a:t>5.2 ESTRATEGIA DE DIFUSIÓN Y SENSIBILIZACIÓN DE CARÁCTER REGIONAL; </a:t>
            </a:r>
            <a:endParaRPr lang="es-ES" dirty="0" smtClean="0"/>
          </a:p>
          <a:p>
            <a:r>
              <a:rPr lang="es-ES" dirty="0"/>
              <a:t>	</a:t>
            </a:r>
            <a:r>
              <a:rPr lang="es-ES" dirty="0" smtClean="0"/>
              <a:t>5.3 </a:t>
            </a:r>
            <a:r>
              <a:rPr lang="es-ES" dirty="0"/>
              <a:t>MANUAL PARA LA CONSTRUCCIÓN DE POLÍTICAS PÚBLICAS SOBRE ACCESO A LA JUSTICIA DE PERSONAS EN CONDICIÓN DE VULNERABILIDAD. </a:t>
            </a:r>
            <a:endParaRPr lang="es-ES" dirty="0" smtClean="0"/>
          </a:p>
          <a:p>
            <a:r>
              <a:rPr lang="es-ES" dirty="0" smtClean="0"/>
              <a:t>6</a:t>
            </a:r>
            <a:r>
              <a:rPr lang="es-ES" dirty="0"/>
              <a:t>.- COMUNICACIONES INTERNAS DE LA COMISIÓN DE SEGUIMIENTO CON LA SECRETARIA PERMANENTE 7.- ACTIVIDADES DE LA COMISIÓN Y SUS COMISIONADOS </a:t>
            </a:r>
            <a:endParaRPr lang="es-ES" dirty="0" smtClean="0"/>
          </a:p>
          <a:p>
            <a:r>
              <a:rPr lang="es-ES" dirty="0"/>
              <a:t>7</a:t>
            </a:r>
            <a:r>
              <a:rPr lang="es-ES" dirty="0" smtClean="0"/>
              <a:t>.- </a:t>
            </a:r>
            <a:r>
              <a:rPr lang="es-ES" dirty="0"/>
              <a:t>OTROS INFORMES</a:t>
            </a:r>
          </a:p>
        </p:txBody>
      </p:sp>
    </p:spTree>
    <p:extLst>
      <p:ext uri="{BB962C8B-B14F-4D97-AF65-F5344CB8AC3E}">
        <p14:creationId xmlns:p14="http://schemas.microsoft.com/office/powerpoint/2010/main" val="1709255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342900" lvl="0" indent="-342900">
              <a:spcBef>
                <a:spcPts val="800"/>
              </a:spcBef>
            </a:pPr>
            <a:r>
              <a:rPr lang="es-ES_tradnl" sz="1800" b="1" cap="none" dirty="0">
                <a:solidFill>
                  <a:srgbClr val="000000"/>
                </a:solidFill>
                <a:latin typeface="Franklin Gothic Book"/>
                <a:ea typeface="+mn-ea"/>
                <a:cs typeface="+mn-cs"/>
              </a:rPr>
              <a:t>HACIA EL VALOR VINCULANTE DE LAS REGLAS DE BRASILIA</a:t>
            </a:r>
            <a:br>
              <a:rPr lang="es-ES_tradnl" sz="1800" b="1" cap="none" dirty="0">
                <a:solidFill>
                  <a:srgbClr val="000000"/>
                </a:solidFill>
                <a:latin typeface="Franklin Gothic Book"/>
                <a:ea typeface="+mn-ea"/>
                <a:cs typeface="+mn-cs"/>
              </a:rPr>
            </a:br>
            <a:endParaRPr lang="es-ES" dirty="0"/>
          </a:p>
        </p:txBody>
      </p:sp>
      <p:sp>
        <p:nvSpPr>
          <p:cNvPr id="3" name="2 Marcador de contenido"/>
          <p:cNvSpPr>
            <a:spLocks noGrp="1"/>
          </p:cNvSpPr>
          <p:nvPr>
            <p:ph idx="1"/>
          </p:nvPr>
        </p:nvSpPr>
        <p:spPr>
          <a:xfrm>
            <a:off x="822960" y="764704"/>
            <a:ext cx="7520940" cy="4608512"/>
          </a:xfrm>
        </p:spPr>
        <p:txBody>
          <a:bodyPr>
            <a:normAutofit fontScale="62500" lnSpcReduction="20000"/>
          </a:bodyPr>
          <a:lstStyle/>
          <a:p>
            <a:pPr>
              <a:lnSpc>
                <a:spcPct val="115000"/>
              </a:lnSpc>
              <a:spcAft>
                <a:spcPts val="0"/>
              </a:spcAft>
            </a:pPr>
            <a:r>
              <a:rPr lang="es-ES" dirty="0">
                <a:solidFill>
                  <a:srgbClr val="000000"/>
                </a:solidFill>
                <a:latin typeface="Verdana"/>
                <a:ea typeface="Times New Roman"/>
                <a:cs typeface="Arial"/>
              </a:rPr>
              <a:t> </a:t>
            </a:r>
            <a:endParaRPr lang="es-ES" sz="1400" dirty="0">
              <a:latin typeface="Calibri"/>
              <a:ea typeface="Calibri"/>
              <a:cs typeface="Times New Roman"/>
            </a:endParaRPr>
          </a:p>
          <a:p>
            <a:pPr algn="just"/>
            <a:r>
              <a:rPr lang="es-ES" b="0" dirty="0"/>
              <a:t> </a:t>
            </a:r>
            <a:r>
              <a:rPr lang="es-ES" dirty="0" smtClean="0"/>
              <a:t>Dos momentos  y declaraciones decisivas  :</a:t>
            </a:r>
            <a:endParaRPr lang="es-ES" dirty="0"/>
          </a:p>
          <a:p>
            <a:pPr algn="just"/>
            <a:r>
              <a:rPr lang="es-ES" b="0" dirty="0" smtClean="0"/>
              <a:t>1.- </a:t>
            </a:r>
            <a:r>
              <a:rPr lang="es-ES" dirty="0" smtClean="0"/>
              <a:t>El </a:t>
            </a:r>
            <a:r>
              <a:rPr lang="es-ES" dirty="0"/>
              <a:t>acta de la Asamblea Plenaria (sesión virtual) de la XX Cumbre Judicial </a:t>
            </a:r>
            <a:r>
              <a:rPr lang="es-ES" b="0" dirty="0"/>
              <a:t>Iberoamericana, que tuvo lugar el pasado día 11 de diciembre de 2020,  por el coordinador nacional de la Cumbre Judicial Iberoamericana </a:t>
            </a:r>
            <a:r>
              <a:rPr lang="es-ES" b="0" i="1" dirty="0"/>
              <a:t>Juan Martínez Moya (España), Coordinador de la Comisión, se expresó  que, en relación con las actividades de la Comisión de Seguimiento de las Cien Reglas de </a:t>
            </a:r>
            <a:r>
              <a:rPr lang="es-ES" b="0" i="1" dirty="0" smtClean="0"/>
              <a:t>Brasilia</a:t>
            </a:r>
          </a:p>
          <a:p>
            <a:pPr algn="just"/>
            <a:r>
              <a:rPr lang="es-ES" dirty="0" smtClean="0"/>
              <a:t>	“</a:t>
            </a:r>
            <a:r>
              <a:rPr lang="es-ES" b="0" i="1" dirty="0" smtClean="0"/>
              <a:t>el interés de que, </a:t>
            </a:r>
            <a:r>
              <a:rPr lang="es-ES" b="0" i="1" dirty="0"/>
              <a:t>en esta primera fase de la Asamblea Plenaria, se ratifique la estrategia propuesta en la Segunda Reunión Preparatoria (celebrada en Lima, Perú, 2 a 4 de octubre 2019) de trasladar y coordinar con la agenda de la Cumbre Iberoamericana de Jefes de Estado los trabajos dirigidos a considerar las Cien Reglas de Brasilia (en su versión actualizada a 2018) como texto internacional vinculante para todos los Poderes Judiciales y la ciudadanía en general, en el marco derivado de los ODS de la Agenda 2030. A tal efecto, deja constancia del apoyo y acompañamiento que a la Cumbre Judicial Iberoamericana y, en particular, a la Comisión de Seguimiento de las Cien Reglas viene realizando el Programa </a:t>
            </a:r>
            <a:r>
              <a:rPr lang="es-ES" b="0" i="1" dirty="0" err="1"/>
              <a:t>EUROsociAL</a:t>
            </a:r>
            <a:r>
              <a:rPr lang="es-ES" b="0" i="1" dirty="0"/>
              <a:t>+ de la Unión Europea en la consolidación de las Cien Reglas de Brasilia como documento de referencia para el diseño, la ejecución y el </a:t>
            </a:r>
            <a:r>
              <a:rPr lang="es-ES" b="0" i="1" dirty="0" smtClean="0"/>
              <a:t>seguimiento de </a:t>
            </a:r>
            <a:r>
              <a:rPr lang="es-ES" b="0" i="1" dirty="0"/>
              <a:t>las políticas públicas en materia de acceso a la justicia de las personas en situación de vulnerabilidad y de la actuación de las distintas personas que desarrollan sus funciones en el sistema judicial. La Secretaría Permanente deja constancia de que la solicitud de ratificación planteada por el Sr. Coordinador de la Comisión Permanente de Seguimiento de las Cien Reglas de Brasilia se someterá a consideración de los Presidentes y Presidentas de las Cortes Supremas y Tribunales Superiores de Justicia y de los Consejos de la Judicatura, de los Coordinadores y Coordinadoras Nacionales y de los representantes de dichos organismos que asistan a la Asamblea Plenaria (sesión presencial) de la XX edición de la Cumbre Judicial Iberoamericana, que se realizará el año próximo en </a:t>
            </a:r>
            <a:r>
              <a:rPr lang="es-ES" b="0" i="1" dirty="0" smtClean="0"/>
              <a:t>Panamá”</a:t>
            </a:r>
          </a:p>
          <a:p>
            <a:pPr algn="just"/>
            <a:r>
              <a:rPr lang="es-ES" b="0" dirty="0" smtClean="0"/>
              <a:t>2.- </a:t>
            </a:r>
            <a:r>
              <a:rPr lang="es-ES" dirty="0" smtClean="0"/>
              <a:t>El </a:t>
            </a:r>
            <a:r>
              <a:rPr lang="es-ES" dirty="0"/>
              <a:t>Acta final de la Cumbre Iberoamericana de Jefes de Estado y de Gobierno suscrita el pasado 21 de abril de 2021 y</a:t>
            </a:r>
            <a:r>
              <a:rPr lang="es-ES" b="0" dirty="0"/>
              <a:t> el plan de acción anexo, Andorra, que en su punto 24  hace referencia a la aplicación de las Reglas de Brasilia sobre acceso a la justicia en los siguientes términos:</a:t>
            </a:r>
          </a:p>
          <a:p>
            <a:pPr algn="just"/>
            <a:r>
              <a:rPr lang="es-ES" dirty="0"/>
              <a:t> </a:t>
            </a:r>
            <a:r>
              <a:rPr lang="es-ES" dirty="0" smtClean="0"/>
              <a:t>	“</a:t>
            </a:r>
            <a:r>
              <a:rPr lang="es-ES" b="0" i="1" dirty="0" smtClean="0"/>
              <a:t>Remarcar </a:t>
            </a:r>
            <a:r>
              <a:rPr lang="es-ES" b="0" i="1" dirty="0"/>
              <a:t>la importancia de garantizar el derecho de acceso a la justicia de la población en general, y en particular de los grupos en condición de vulnerabilidad. El acceso a la justicia es un elemento esencial para garantizar la cohesión social y la estabilidad democrática en nuestros países que cuenta con un gran arraigo en Iberoamérica pero que requiere de nuevas soluciones que den respuesta a los retos de desigualdad y accesibilidad, profundizados durante la pandemia. Para ello resulta de importancia promover el establecimiento de una Estrategia Regional Iberoamericana de Acceso a la Justicia que facilite la articulación de Planes Nacionales de Acceso a la Justicia en los países, la labor del Programa Iberoamericano de Acceso a la Justicia y la aplicación de las Reglas de Brasilia sobre Acceso a la Justicia.</a:t>
            </a:r>
          </a:p>
          <a:p>
            <a:pPr algn="just"/>
            <a:endParaRPr lang="es-ES" b="0" dirty="0"/>
          </a:p>
          <a:p>
            <a:pPr algn="just"/>
            <a:endParaRPr lang="es-ES" dirty="0"/>
          </a:p>
        </p:txBody>
      </p:sp>
    </p:spTree>
    <p:extLst>
      <p:ext uri="{BB962C8B-B14F-4D97-AF65-F5344CB8AC3E}">
        <p14:creationId xmlns:p14="http://schemas.microsoft.com/office/powerpoint/2010/main" val="709390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sz="1200" b="1" dirty="0"/>
              <a:t>Reunión  17 de mayo a las 12h, en el Paseo de Recoletos, 8, Madrid _ SEDE DE SEGIB- </a:t>
            </a:r>
            <a:br>
              <a:rPr lang="es-ES" sz="1200" b="1" dirty="0"/>
            </a:br>
            <a:r>
              <a:rPr lang="es-ES" sz="1200" b="1" dirty="0"/>
              <a:t> </a:t>
            </a:r>
            <a:br>
              <a:rPr lang="es-ES" sz="1200" b="1" dirty="0"/>
            </a:br>
            <a:r>
              <a:rPr lang="es-ES" sz="1200" b="1" dirty="0"/>
              <a:t>HOJA DE RUTA PARA LA ELABORACIÓN DE UN CONVENIO INTERNACIONAL SOBRE ACCESO A  LA JUSTICIA DE PERSONAS VULNERABLES </a:t>
            </a:r>
            <a:r>
              <a:rPr lang="es-ES" b="1" dirty="0"/>
              <a:t/>
            </a:r>
            <a:br>
              <a:rPr lang="es-ES" b="1" dirty="0"/>
            </a:br>
            <a:endParaRPr lang="es-ES" b="1" dirty="0"/>
          </a:p>
        </p:txBody>
      </p:sp>
      <p:sp>
        <p:nvSpPr>
          <p:cNvPr id="3" name="2 Marcador de contenido"/>
          <p:cNvSpPr>
            <a:spLocks noGrp="1"/>
          </p:cNvSpPr>
          <p:nvPr>
            <p:ph idx="1"/>
          </p:nvPr>
        </p:nvSpPr>
        <p:spPr/>
        <p:txBody>
          <a:bodyPr>
            <a:normAutofit fontScale="62500" lnSpcReduction="20000"/>
          </a:bodyPr>
          <a:lstStyle/>
          <a:p>
            <a:r>
              <a:rPr lang="es-ES" dirty="0"/>
              <a:t> </a:t>
            </a:r>
          </a:p>
          <a:p>
            <a:r>
              <a:rPr lang="es-ES" dirty="0"/>
              <a:t>-Reuniones llevadas a cabo por : </a:t>
            </a:r>
            <a:r>
              <a:rPr lang="es-ES" b="0" dirty="0"/>
              <a:t>Secretario General de la COMJIB, y asistieron asimismo representantes de la Secretaría General Iberoamericana (SEGIB), del Programa Iberoamericano de Acceso a la Justicia (PIAJ); representantes del Ministerio de Justicia de España encabezados por doña Concha López-Yuste Directora General del Servicio Público de Justicia; representantes del programa </a:t>
            </a:r>
            <a:r>
              <a:rPr lang="es-ES" b="0" dirty="0" err="1"/>
              <a:t>Eurosocial</a:t>
            </a:r>
            <a:r>
              <a:rPr lang="es-ES" b="0" dirty="0"/>
              <a:t> y quien informa, Juan Martínez Moya en la representación de la Secretaria Permanente de la Cumbre Judicial Iberoamericana y como coordinador de la Comisión de Seguimiento de las Cien Reglas de Brasilia y Pedro Álvarez de Benito, Jefe del Servicio de Relaciones Internacionales y miembro de la Comisión de Coordinación de la CJI.</a:t>
            </a:r>
          </a:p>
          <a:p>
            <a:r>
              <a:rPr lang="es-ES" dirty="0"/>
              <a:t> </a:t>
            </a:r>
          </a:p>
          <a:p>
            <a:r>
              <a:rPr lang="es-ES" dirty="0"/>
              <a:t>- Motivo de la reunión de trabajo: </a:t>
            </a:r>
            <a:r>
              <a:rPr lang="es-ES" b="0" dirty="0"/>
              <a:t>iniciar trabajos dirigidos a viabilizar  y transformar las Reglas de Brasilia sobre Acceso a la Justicia de las Personas en Condición de Vulnerabilidad (100 Reglas de Brasilia) en un convenio de carácter internacional.</a:t>
            </a:r>
          </a:p>
          <a:p>
            <a:r>
              <a:rPr lang="es-ES" dirty="0"/>
              <a:t>-  Por el Coordinador de la Comisión de Cien Reglas se informó: a</a:t>
            </a:r>
            <a:r>
              <a:rPr lang="es-ES" b="0" dirty="0"/>
              <a:t>)   los avances producidos en este sentido en el marco de la primera fase de la Asamblea Plenaria de la XX Cumbre Judicial – Panamá- celebrada de manera virtual el pasado 11 de diciembre de 2020: b) de  las tareas de difusión que tiene encomendada conforme a la Regla Cien la Comisión de Seguimiento, y del  funcionamiento de la Comisión,  conforme a la Regla 100 , y c) el valor institucional de las Cien Reglas de Brasilia, en su versión actualizada a 2018,  como documento ideológico de la Cumbre Judicial y su amplia difusión en Iberoamérica</a:t>
            </a:r>
            <a:r>
              <a:rPr lang="es-ES" dirty="0"/>
              <a:t>.</a:t>
            </a:r>
          </a:p>
          <a:p>
            <a:r>
              <a:rPr lang="es-ES" dirty="0"/>
              <a:t> </a:t>
            </a:r>
          </a:p>
          <a:p>
            <a:r>
              <a:rPr lang="es-ES" dirty="0"/>
              <a:t>- Se ha creado un </a:t>
            </a:r>
            <a:r>
              <a:rPr lang="es-ES" dirty="0" smtClean="0"/>
              <a:t>equipo </a:t>
            </a:r>
            <a:r>
              <a:rPr lang="es-ES" dirty="0"/>
              <a:t>técnico interinstitucional </a:t>
            </a:r>
            <a:r>
              <a:rPr lang="es-ES" b="0" dirty="0"/>
              <a:t>conformado por representantes  integrantes de las instituciones presentes con la finalidad de comenzar los trabajos técnicos. Entre ellos, está </a:t>
            </a:r>
            <a:r>
              <a:rPr lang="es-ES" dirty="0"/>
              <a:t>EL COORDINADOR DE LA COMISIÓN DE CIEN REGLAS DE BRASILIA, extremo comunicado en 2021 a la Secretaria Permanente de Cumbre</a:t>
            </a:r>
          </a:p>
          <a:p>
            <a:r>
              <a:rPr lang="es-ES" dirty="0"/>
              <a:t>- </a:t>
            </a:r>
            <a:r>
              <a:rPr lang="es-ES" b="0" dirty="0"/>
              <a:t>Han comenzado los trabajos, disponiéndose ya de los primeros </a:t>
            </a:r>
            <a:r>
              <a:rPr lang="es-ES" dirty="0"/>
              <a:t>borradores de convenio.</a:t>
            </a:r>
          </a:p>
          <a:p>
            <a:endParaRPr lang="es-ES" dirty="0"/>
          </a:p>
        </p:txBody>
      </p:sp>
    </p:spTree>
    <p:extLst>
      <p:ext uri="{BB962C8B-B14F-4D97-AF65-F5344CB8AC3E}">
        <p14:creationId xmlns:p14="http://schemas.microsoft.com/office/powerpoint/2010/main" val="1452578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260648"/>
            <a:ext cx="7520940" cy="692656"/>
          </a:xfrm>
        </p:spPr>
        <p:txBody>
          <a:bodyPr/>
          <a:lstStyle/>
          <a:p>
            <a:r>
              <a:rPr lang="es-ES_tradnl" dirty="0" smtClean="0"/>
              <a:t>Conclusiones: el impacto social y jurídico de las 100 reglas de </a:t>
            </a:r>
            <a:r>
              <a:rPr lang="es-ES_tradnl" dirty="0" err="1" smtClean="0"/>
              <a:t>brasilia</a:t>
            </a:r>
            <a:endParaRPr lang="es-ES" dirty="0"/>
          </a:p>
        </p:txBody>
      </p:sp>
      <p:sp>
        <p:nvSpPr>
          <p:cNvPr id="3" name="2 Marcador de contenido"/>
          <p:cNvSpPr>
            <a:spLocks noGrp="1"/>
          </p:cNvSpPr>
          <p:nvPr>
            <p:ph idx="1"/>
          </p:nvPr>
        </p:nvSpPr>
        <p:spPr/>
        <p:txBody>
          <a:bodyPr>
            <a:normAutofit fontScale="77500" lnSpcReduction="20000"/>
          </a:bodyPr>
          <a:lstStyle/>
          <a:p>
            <a:pPr algn="just">
              <a:buFont typeface="+mj-lt"/>
              <a:buAutoNum type="arabicPeriod"/>
            </a:pPr>
            <a:r>
              <a:rPr lang="es-ES_tradnl" dirty="0" smtClean="0"/>
              <a:t>La transcendental importancia que en nuestras sociedades tiene el acceso a la justicia entendiéndolo no sólo como acceso a los tribunales sino como acceso al goce pacífico y pleno de los derechos fundamentales.</a:t>
            </a:r>
          </a:p>
          <a:p>
            <a:pPr algn="just">
              <a:buFont typeface="+mj-lt"/>
              <a:buAutoNum type="arabicPeriod"/>
            </a:pPr>
            <a:r>
              <a:rPr lang="es-ES_tradnl" dirty="0" smtClean="0"/>
              <a:t>La existencia de un compromiso claro de que los diversos poderes de los Estados trabajan coordinadamente para fortalecer y mejorar el acceso a la justicia como garantía de un Estado democrático de derecho y de cohesión social.</a:t>
            </a:r>
          </a:p>
          <a:p>
            <a:pPr algn="just">
              <a:buFont typeface="+mj-lt"/>
              <a:buAutoNum type="arabicPeriod"/>
            </a:pPr>
            <a:r>
              <a:rPr lang="es-ES_tradnl" dirty="0" smtClean="0"/>
              <a:t>La disposición a trabajar con todos los poderes públicos para el establecimiento de estándares que prevean fórmulas adecuadas para la tutela de los sectores más desfavorecidos.</a:t>
            </a:r>
          </a:p>
          <a:p>
            <a:pPr algn="just">
              <a:buFont typeface="+mj-lt"/>
              <a:buAutoNum type="arabicPeriod"/>
            </a:pPr>
            <a:r>
              <a:rPr lang="es-ES_tradnl" dirty="0" smtClean="0"/>
              <a:t>El compromiso de un modelo de justicia integrador.</a:t>
            </a:r>
          </a:p>
          <a:p>
            <a:pPr algn="just">
              <a:buFont typeface="+mj-lt"/>
              <a:buAutoNum type="arabicPeriod"/>
            </a:pPr>
            <a:r>
              <a:rPr lang="es-ES_tradnl" dirty="0" smtClean="0"/>
              <a:t>La necesidad de impulsar las actividades destinadas a fomentar la efectividad  de las Reglas de Brasilia.</a:t>
            </a:r>
          </a:p>
          <a:p>
            <a:pPr algn="just">
              <a:buFont typeface="+mj-lt"/>
              <a:buAutoNum type="arabicPeriod"/>
            </a:pPr>
            <a:r>
              <a:rPr lang="es-ES_tradnl" dirty="0" smtClean="0"/>
              <a:t>La ratificación de las Reglas de Brasilia y su actualización por todos los operadores jurídicos favoreciendo su difusión.</a:t>
            </a:r>
          </a:p>
          <a:p>
            <a:pPr algn="just">
              <a:buFont typeface="+mj-lt"/>
              <a:buAutoNum type="arabicPeriod"/>
            </a:pPr>
            <a:r>
              <a:rPr lang="es-ES_tradnl" dirty="0" smtClean="0"/>
              <a:t>La consolidación de todos los productos que, en definitiva, suponen una garantía más de la eficacia de las Reglas y de todos los derechos fundamentales que las mismas reconocen.</a:t>
            </a:r>
          </a:p>
          <a:p>
            <a:pPr algn="just">
              <a:buFont typeface="+mj-lt"/>
              <a:buAutoNum type="arabicPeriod"/>
            </a:pPr>
            <a:r>
              <a:rPr lang="es-ES_tradnl" sz="2300" dirty="0" smtClean="0"/>
              <a:t>HACIA EL VALOR VINCULANTE DE LAS REGLAS DE BRASILIA</a:t>
            </a:r>
          </a:p>
          <a:p>
            <a:pPr marL="0" indent="0" algn="just"/>
            <a:endParaRPr lang="es-ES" dirty="0"/>
          </a:p>
        </p:txBody>
      </p:sp>
    </p:spTree>
    <p:extLst>
      <p:ext uri="{BB962C8B-B14F-4D97-AF65-F5344CB8AC3E}">
        <p14:creationId xmlns:p14="http://schemas.microsoft.com/office/powerpoint/2010/main" val="11803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2105</TotalTime>
  <Words>438</Words>
  <Application>Microsoft Office PowerPoint</Application>
  <PresentationFormat>Presentación en pantalla (4:3)</PresentationFormat>
  <Paragraphs>80</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Ángulos</vt:lpstr>
      <vt:lpstr>     [ informe de la comisión de seguimiento de las cien reglas de brasilia ]   PRESENTADO ANTE LA ASAMBLEA PLENARIA DE LA XXª CUMBRE JUDICIAL IBEROAMERICANA  21 Y 22 DE OCTUBRE 2021, panamá 2021  Juan Martínez Moya Coordinador de la comisión de seguimiento de las cien reglas de brasilia Vocal del consejo general del poder judicial del reino de españa magistrado</vt:lpstr>
      <vt:lpstr>    Con la síntesis de    </vt:lpstr>
      <vt:lpstr>Memorándum  (Anexo I) </vt:lpstr>
      <vt:lpstr>PRODUCTOS: marco de acciones que es preciso conocer  (Anexo II)</vt:lpstr>
      <vt:lpstr>Enlaces de descarga de los documentos:  </vt:lpstr>
      <vt:lpstr>Presentación de PowerPoint</vt:lpstr>
      <vt:lpstr>HACIA EL VALOR VINCULANTE DE LAS REGLAS DE BRASILIA </vt:lpstr>
      <vt:lpstr>Reunión  17 de mayo a las 12h, en el Paseo de Recoletos, 8, Madrid _ SEDE DE SEGIB-    HOJA DE RUTA PARA LA ELABORACIÓN DE UN CONVENIO INTERNACIONAL SOBRE ACCESO A  LA JUSTICIA DE PERSONAS VULNERABLES  </vt:lpstr>
      <vt:lpstr>Conclusiones: el impacto social y jurídico de las 100 reglas de brasilia</vt:lpstr>
      <vt:lpstr>HACIA EL VALOR VINCULANTE DE LAS REGLAS DE BRASILIA</vt:lpstr>
    </vt:vector>
  </TitlesOfParts>
  <Company>CGPJ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BALANCE</dc:title>
  <dc:creator>Cristina Palacios Jareño;Juan Martínez Moya</dc:creator>
  <cp:lastModifiedBy>Juan Martínez Moya</cp:lastModifiedBy>
  <cp:revision>79</cp:revision>
  <dcterms:created xsi:type="dcterms:W3CDTF">2019-06-11T10:14:55Z</dcterms:created>
  <dcterms:modified xsi:type="dcterms:W3CDTF">2021-10-26T19:34:58Z</dcterms:modified>
</cp:coreProperties>
</file>