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63" r:id="rId9"/>
    <p:sldId id="264" r:id="rId10"/>
    <p:sldId id="265" r:id="rId11"/>
    <p:sldId id="271" r:id="rId12"/>
    <p:sldId id="272" r:id="rId13"/>
    <p:sldId id="273"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a:xfrm>
            <a:off x="2692397" y="5037663"/>
            <a:ext cx="5214635" cy="279400"/>
          </a:xfrm>
        </p:spPr>
        <p:txBody>
          <a:bodyPr/>
          <a:lstStyle/>
          <a:p>
            <a:endParaRPr lang="es-PY"/>
          </a:p>
        </p:txBody>
      </p:sp>
      <p:sp>
        <p:nvSpPr>
          <p:cNvPr id="6" name="Slide Number Placeholder 5"/>
          <p:cNvSpPr>
            <a:spLocks noGrp="1"/>
          </p:cNvSpPr>
          <p:nvPr>
            <p:ph type="sldNum" sz="quarter" idx="12"/>
          </p:nvPr>
        </p:nvSpPr>
        <p:spPr>
          <a:xfrm>
            <a:off x="8956900" y="5037663"/>
            <a:ext cx="551167" cy="279400"/>
          </a:xfrm>
        </p:spPr>
        <p:txBody>
          <a:bodyPr/>
          <a:lstStyle/>
          <a:p>
            <a:fld id="{86ACFDD4-7CBD-4381-8BB9-7734A8FC4CE4}" type="slidenum">
              <a:rPr lang="es-PY" smtClean="0"/>
              <a:t>‹Nº›</a:t>
            </a:fld>
            <a:endParaRPr lang="es-PY"/>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1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CF59A2C-5457-4277-83B9-302ABA8CE917}" type="datetimeFigureOut">
              <a:rPr lang="es-PY" smtClean="0"/>
              <a:t>23/6/2023</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264869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35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38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428332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716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24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33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142794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F59A2C-5457-4277-83B9-302ABA8CE917}" type="datetimeFigureOut">
              <a:rPr lang="es-PY" smtClean="0"/>
              <a:t>23/6/2023</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6ACFDD4-7CBD-4381-8BB9-7734A8FC4CE4}" type="slidenum">
              <a:rPr lang="es-PY" smtClean="0"/>
              <a:t>‹Nº›</a:t>
            </a:fld>
            <a:endParaRPr lang="es-PY"/>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2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F59A2C-5457-4277-83B9-302ABA8CE917}" type="datetimeFigureOut">
              <a:rPr lang="es-PY" smtClean="0"/>
              <a:t>23/6/2023</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104003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F59A2C-5457-4277-83B9-302ABA8CE917}" type="datetimeFigureOut">
              <a:rPr lang="es-PY" smtClean="0"/>
              <a:t>23/6/2023</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86ACFDD4-7CBD-4381-8BB9-7734A8FC4CE4}" type="slidenum">
              <a:rPr lang="es-PY" smtClean="0"/>
              <a:t>‹Nº›</a:t>
            </a:fld>
            <a:endParaRPr lang="es-PY"/>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92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F59A2C-5457-4277-83B9-302ABA8CE917}" type="datetimeFigureOut">
              <a:rPr lang="es-PY" smtClean="0"/>
              <a:t>23/6/2023</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86ACFDD4-7CBD-4381-8BB9-7734A8FC4CE4}" type="slidenum">
              <a:rPr lang="es-PY" smtClean="0"/>
              <a:t>‹Nº›</a:t>
            </a:fld>
            <a:endParaRPr lang="es-PY"/>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59A2C-5457-4277-83B9-302ABA8CE917}" type="datetimeFigureOut">
              <a:rPr lang="es-PY" smtClean="0"/>
              <a:t>23/6/2023</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322469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CF59A2C-5457-4277-83B9-302ABA8CE917}" type="datetimeFigureOut">
              <a:rPr lang="es-PY" smtClean="0"/>
              <a:t>23/6/2023</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6ACFDD4-7CBD-4381-8BB9-7734A8FC4CE4}" type="slidenum">
              <a:rPr lang="es-PY" smtClean="0"/>
              <a:t>‹Nº›</a:t>
            </a:fld>
            <a:endParaRPr lang="es-PY"/>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65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CF59A2C-5457-4277-83B9-302ABA8CE917}" type="datetimeFigureOut">
              <a:rPr lang="es-PY" smtClean="0"/>
              <a:t>23/6/2023</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6ACFDD4-7CBD-4381-8BB9-7734A8FC4CE4}" type="slidenum">
              <a:rPr lang="es-PY" smtClean="0"/>
              <a:t>‹Nº›</a:t>
            </a:fld>
            <a:endParaRPr lang="es-PY"/>
          </a:p>
        </p:txBody>
      </p:sp>
    </p:spTree>
    <p:extLst>
      <p:ext uri="{BB962C8B-B14F-4D97-AF65-F5344CB8AC3E}">
        <p14:creationId xmlns:p14="http://schemas.microsoft.com/office/powerpoint/2010/main" val="348413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F59A2C-5457-4277-83B9-302ABA8CE917}" type="datetimeFigureOut">
              <a:rPr lang="es-PY" smtClean="0"/>
              <a:t>23/6/2023</a:t>
            </a:fld>
            <a:endParaRPr lang="es-PY"/>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Y"/>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ACFDD4-7CBD-4381-8BB9-7734A8FC4CE4}" type="slidenum">
              <a:rPr lang="es-PY" smtClean="0"/>
              <a:t>‹Nº›</a:t>
            </a:fld>
            <a:endParaRPr lang="es-PY"/>
          </a:p>
        </p:txBody>
      </p:sp>
    </p:spTree>
    <p:extLst>
      <p:ext uri="{BB962C8B-B14F-4D97-AF65-F5344CB8AC3E}">
        <p14:creationId xmlns:p14="http://schemas.microsoft.com/office/powerpoint/2010/main" val="214241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E33601-73B8-4302-9DEB-45FF76EAAF4D}"/>
              </a:ext>
            </a:extLst>
          </p:cNvPr>
          <p:cNvPicPr>
            <a:picLocks noChangeAspect="1"/>
          </p:cNvPicPr>
          <p:nvPr/>
        </p:nvPicPr>
        <p:blipFill>
          <a:blip r:embed="rId2"/>
          <a:stretch>
            <a:fillRect/>
          </a:stretch>
        </p:blipFill>
        <p:spPr>
          <a:xfrm>
            <a:off x="90487" y="24496"/>
            <a:ext cx="2976386" cy="2116138"/>
          </a:xfrm>
          <a:prstGeom prst="rect">
            <a:avLst/>
          </a:prstGeom>
        </p:spPr>
      </p:pic>
      <p:sp>
        <p:nvSpPr>
          <p:cNvPr id="5" name="Rectángulo 4">
            <a:extLst>
              <a:ext uri="{FF2B5EF4-FFF2-40B4-BE49-F238E27FC236}">
                <a16:creationId xmlns:a16="http://schemas.microsoft.com/office/drawing/2014/main" id="{7A8D9265-3DBD-4873-9643-212625784ECF}"/>
              </a:ext>
            </a:extLst>
          </p:cNvPr>
          <p:cNvSpPr/>
          <p:nvPr/>
        </p:nvSpPr>
        <p:spPr>
          <a:xfrm>
            <a:off x="647347" y="3105835"/>
            <a:ext cx="4839053" cy="646331"/>
          </a:xfrm>
          <a:prstGeom prst="rect">
            <a:avLst/>
          </a:prstGeom>
        </p:spPr>
        <p:txBody>
          <a:bodyPr wrap="square">
            <a:spAutoFit/>
          </a:bodyPr>
          <a:lstStyle/>
          <a:p>
            <a:pPr algn="ctr"/>
            <a:r>
              <a:rPr lang="es-ES" b="1" i="0" dirty="0">
                <a:solidFill>
                  <a:srgbClr val="111111"/>
                </a:solidFill>
                <a:effectLst/>
                <a:latin typeface="MajritTxRoman"/>
              </a:rPr>
              <a:t>Los responsables del crimen han sido sentenciados a 25 años y seis meses de prisión</a:t>
            </a:r>
          </a:p>
        </p:txBody>
      </p:sp>
      <p:pic>
        <p:nvPicPr>
          <p:cNvPr id="7" name="Imagen 6">
            <a:extLst>
              <a:ext uri="{FF2B5EF4-FFF2-40B4-BE49-F238E27FC236}">
                <a16:creationId xmlns:a16="http://schemas.microsoft.com/office/drawing/2014/main" id="{3A8B15B4-24E7-445D-A02D-5657DCF25F43}"/>
              </a:ext>
            </a:extLst>
          </p:cNvPr>
          <p:cNvPicPr>
            <a:picLocks noChangeAspect="1"/>
          </p:cNvPicPr>
          <p:nvPr/>
        </p:nvPicPr>
        <p:blipFill>
          <a:blip r:embed="rId3"/>
          <a:stretch>
            <a:fillRect/>
          </a:stretch>
        </p:blipFill>
        <p:spPr>
          <a:xfrm>
            <a:off x="4673326" y="2035971"/>
            <a:ext cx="3446636" cy="2382859"/>
          </a:xfrm>
          <a:prstGeom prst="rect">
            <a:avLst/>
          </a:prstGeom>
        </p:spPr>
      </p:pic>
      <p:sp>
        <p:nvSpPr>
          <p:cNvPr id="8" name="Rectángulo 7">
            <a:extLst>
              <a:ext uri="{FF2B5EF4-FFF2-40B4-BE49-F238E27FC236}">
                <a16:creationId xmlns:a16="http://schemas.microsoft.com/office/drawing/2014/main" id="{B515459F-97B9-40F3-A3FF-8BD93DB4CEF8}"/>
              </a:ext>
            </a:extLst>
          </p:cNvPr>
          <p:cNvSpPr/>
          <p:nvPr/>
        </p:nvSpPr>
        <p:spPr>
          <a:xfrm>
            <a:off x="4075289" y="3244334"/>
            <a:ext cx="3987114" cy="369332"/>
          </a:xfrm>
          <a:prstGeom prst="rect">
            <a:avLst/>
          </a:prstGeom>
        </p:spPr>
        <p:txBody>
          <a:bodyPr wrap="square">
            <a:spAutoFit/>
          </a:bodyPr>
          <a:lstStyle/>
          <a:p>
            <a:r>
              <a:rPr lang="es-PY" b="1" dirty="0">
                <a:solidFill>
                  <a:schemeClr val="bg1"/>
                </a:solidFill>
                <a:latin typeface="Arial Black" panose="020B0A04020102020204" pitchFamily="34" charset="0"/>
              </a:rPr>
              <a:t>una crisis de seguridad</a:t>
            </a:r>
          </a:p>
        </p:txBody>
      </p:sp>
      <p:pic>
        <p:nvPicPr>
          <p:cNvPr id="9" name="Imagen 8">
            <a:extLst>
              <a:ext uri="{FF2B5EF4-FFF2-40B4-BE49-F238E27FC236}">
                <a16:creationId xmlns:a16="http://schemas.microsoft.com/office/drawing/2014/main" id="{89CF3086-151B-40CA-B501-DE6419EBF0CF}"/>
              </a:ext>
            </a:extLst>
          </p:cNvPr>
          <p:cNvPicPr>
            <a:picLocks noChangeAspect="1"/>
          </p:cNvPicPr>
          <p:nvPr/>
        </p:nvPicPr>
        <p:blipFill>
          <a:blip r:embed="rId4"/>
          <a:stretch>
            <a:fillRect/>
          </a:stretch>
        </p:blipFill>
        <p:spPr>
          <a:xfrm>
            <a:off x="8062403" y="408729"/>
            <a:ext cx="3585081" cy="22647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0" name="Rectángulo 9">
            <a:extLst>
              <a:ext uri="{FF2B5EF4-FFF2-40B4-BE49-F238E27FC236}">
                <a16:creationId xmlns:a16="http://schemas.microsoft.com/office/drawing/2014/main" id="{B8363735-F031-4B15-80C9-12864130DF3E}"/>
              </a:ext>
            </a:extLst>
          </p:cNvPr>
          <p:cNvSpPr/>
          <p:nvPr/>
        </p:nvSpPr>
        <p:spPr>
          <a:xfrm>
            <a:off x="3925790" y="3244334"/>
            <a:ext cx="237566" cy="369332"/>
          </a:xfrm>
          <a:prstGeom prst="rect">
            <a:avLst/>
          </a:prstGeom>
        </p:spPr>
        <p:txBody>
          <a:bodyPr wrap="none">
            <a:spAutoFit/>
          </a:bodyPr>
          <a:lstStyle/>
          <a:p>
            <a:r>
              <a:rPr lang="es-PY" dirty="0"/>
              <a:t> </a:t>
            </a:r>
          </a:p>
        </p:txBody>
      </p:sp>
      <p:sp>
        <p:nvSpPr>
          <p:cNvPr id="11" name="Rectángulo 10">
            <a:extLst>
              <a:ext uri="{FF2B5EF4-FFF2-40B4-BE49-F238E27FC236}">
                <a16:creationId xmlns:a16="http://schemas.microsoft.com/office/drawing/2014/main" id="{C632E6A4-CD3E-4BBE-947E-E600753C9967}"/>
              </a:ext>
            </a:extLst>
          </p:cNvPr>
          <p:cNvSpPr/>
          <p:nvPr/>
        </p:nvSpPr>
        <p:spPr>
          <a:xfrm>
            <a:off x="7453410" y="3227401"/>
            <a:ext cx="3872088" cy="646331"/>
          </a:xfrm>
          <a:prstGeom prst="rect">
            <a:avLst/>
          </a:prstGeom>
        </p:spPr>
        <p:txBody>
          <a:bodyPr wrap="square">
            <a:spAutoFit/>
          </a:bodyPr>
          <a:lstStyle/>
          <a:p>
            <a:r>
              <a:rPr lang="es-PY" b="1" dirty="0">
                <a:solidFill>
                  <a:prstClr val="black"/>
                </a:solidFill>
                <a:latin typeface="Arial Black" panose="020B0A04020102020204" pitchFamily="34" charset="0"/>
              </a:rPr>
              <a:t>fiscal antidrogas de Paraguay, Marcelo Pecci</a:t>
            </a:r>
            <a:endParaRPr lang="es-PY" b="1" dirty="0">
              <a:latin typeface="Arial Black" panose="020B0A04020102020204" pitchFamily="34" charset="0"/>
            </a:endParaRPr>
          </a:p>
        </p:txBody>
      </p:sp>
      <p:pic>
        <p:nvPicPr>
          <p:cNvPr id="12" name="Imagen 11">
            <a:extLst>
              <a:ext uri="{FF2B5EF4-FFF2-40B4-BE49-F238E27FC236}">
                <a16:creationId xmlns:a16="http://schemas.microsoft.com/office/drawing/2014/main" id="{CD1E4A26-F265-4066-BC39-E375437DB797}"/>
              </a:ext>
            </a:extLst>
          </p:cNvPr>
          <p:cNvPicPr>
            <a:picLocks noChangeAspect="1"/>
          </p:cNvPicPr>
          <p:nvPr/>
        </p:nvPicPr>
        <p:blipFill>
          <a:blip r:embed="rId5"/>
          <a:stretch>
            <a:fillRect/>
          </a:stretch>
        </p:blipFill>
        <p:spPr>
          <a:xfrm>
            <a:off x="90487" y="2153443"/>
            <a:ext cx="2228850" cy="1533525"/>
          </a:xfrm>
          <a:prstGeom prst="rect">
            <a:avLst/>
          </a:prstGeom>
        </p:spPr>
      </p:pic>
      <p:pic>
        <p:nvPicPr>
          <p:cNvPr id="14" name="Imagen 13">
            <a:extLst>
              <a:ext uri="{FF2B5EF4-FFF2-40B4-BE49-F238E27FC236}">
                <a16:creationId xmlns:a16="http://schemas.microsoft.com/office/drawing/2014/main" id="{29012DED-F57A-4D77-9457-39DADF4A6FE5}"/>
              </a:ext>
            </a:extLst>
          </p:cNvPr>
          <p:cNvPicPr>
            <a:picLocks noChangeAspect="1"/>
          </p:cNvPicPr>
          <p:nvPr/>
        </p:nvPicPr>
        <p:blipFill>
          <a:blip r:embed="rId6"/>
          <a:stretch>
            <a:fillRect/>
          </a:stretch>
        </p:blipFill>
        <p:spPr>
          <a:xfrm>
            <a:off x="1869171" y="2140634"/>
            <a:ext cx="2771775" cy="1647825"/>
          </a:xfrm>
          <a:prstGeom prst="rect">
            <a:avLst/>
          </a:prstGeom>
        </p:spPr>
      </p:pic>
      <p:pic>
        <p:nvPicPr>
          <p:cNvPr id="15" name="Imagen 14">
            <a:extLst>
              <a:ext uri="{FF2B5EF4-FFF2-40B4-BE49-F238E27FC236}">
                <a16:creationId xmlns:a16="http://schemas.microsoft.com/office/drawing/2014/main" id="{85B8322D-33A6-438A-BC28-8072C02ED364}"/>
              </a:ext>
            </a:extLst>
          </p:cNvPr>
          <p:cNvPicPr>
            <a:picLocks noChangeAspect="1"/>
          </p:cNvPicPr>
          <p:nvPr/>
        </p:nvPicPr>
        <p:blipFill>
          <a:blip r:embed="rId7"/>
          <a:stretch>
            <a:fillRect/>
          </a:stretch>
        </p:blipFill>
        <p:spPr>
          <a:xfrm>
            <a:off x="5833354" y="675500"/>
            <a:ext cx="1207911" cy="1291221"/>
          </a:xfrm>
          <a:prstGeom prst="rect">
            <a:avLst/>
          </a:prstGeom>
        </p:spPr>
      </p:pic>
      <p:pic>
        <p:nvPicPr>
          <p:cNvPr id="16" name="Imagen 15">
            <a:extLst>
              <a:ext uri="{FF2B5EF4-FFF2-40B4-BE49-F238E27FC236}">
                <a16:creationId xmlns:a16="http://schemas.microsoft.com/office/drawing/2014/main" id="{E463E6FA-50E2-4E5A-9FBB-65FA75EEE3AE}"/>
              </a:ext>
            </a:extLst>
          </p:cNvPr>
          <p:cNvPicPr>
            <a:picLocks noChangeAspect="1"/>
          </p:cNvPicPr>
          <p:nvPr/>
        </p:nvPicPr>
        <p:blipFill>
          <a:blip r:embed="rId8"/>
          <a:stretch>
            <a:fillRect/>
          </a:stretch>
        </p:blipFill>
        <p:spPr>
          <a:xfrm>
            <a:off x="90487" y="3686968"/>
            <a:ext cx="2976386" cy="1600200"/>
          </a:xfrm>
          <a:prstGeom prst="rect">
            <a:avLst/>
          </a:prstGeom>
        </p:spPr>
      </p:pic>
      <p:pic>
        <p:nvPicPr>
          <p:cNvPr id="17" name="Imagen 16">
            <a:extLst>
              <a:ext uri="{FF2B5EF4-FFF2-40B4-BE49-F238E27FC236}">
                <a16:creationId xmlns:a16="http://schemas.microsoft.com/office/drawing/2014/main" id="{D442268D-A72B-411F-964D-E4D29D7A46C5}"/>
              </a:ext>
            </a:extLst>
          </p:cNvPr>
          <p:cNvPicPr>
            <a:picLocks noChangeAspect="1"/>
          </p:cNvPicPr>
          <p:nvPr/>
        </p:nvPicPr>
        <p:blipFill>
          <a:blip r:embed="rId9"/>
          <a:stretch>
            <a:fillRect/>
          </a:stretch>
        </p:blipFill>
        <p:spPr>
          <a:xfrm>
            <a:off x="4873527" y="3889419"/>
            <a:ext cx="4782609" cy="2877740"/>
          </a:xfrm>
          <a:prstGeom prst="rect">
            <a:avLst/>
          </a:prstGeom>
        </p:spPr>
      </p:pic>
      <p:pic>
        <p:nvPicPr>
          <p:cNvPr id="18" name="Imagen 17">
            <a:extLst>
              <a:ext uri="{FF2B5EF4-FFF2-40B4-BE49-F238E27FC236}">
                <a16:creationId xmlns:a16="http://schemas.microsoft.com/office/drawing/2014/main" id="{B1983812-FEB5-4653-9FCB-79E2E9D8F6CD}"/>
              </a:ext>
            </a:extLst>
          </p:cNvPr>
          <p:cNvPicPr>
            <a:picLocks noChangeAspect="1"/>
          </p:cNvPicPr>
          <p:nvPr/>
        </p:nvPicPr>
        <p:blipFill>
          <a:blip r:embed="rId10"/>
          <a:stretch>
            <a:fillRect/>
          </a:stretch>
        </p:blipFill>
        <p:spPr>
          <a:xfrm>
            <a:off x="2978052" y="3805392"/>
            <a:ext cx="2055831" cy="3066828"/>
          </a:xfrm>
          <a:prstGeom prst="rect">
            <a:avLst/>
          </a:prstGeom>
        </p:spPr>
      </p:pic>
      <p:pic>
        <p:nvPicPr>
          <p:cNvPr id="19" name="Imagen 18">
            <a:extLst>
              <a:ext uri="{FF2B5EF4-FFF2-40B4-BE49-F238E27FC236}">
                <a16:creationId xmlns:a16="http://schemas.microsoft.com/office/drawing/2014/main" id="{FA4EE2A3-F0C0-4C68-8491-D1FAC2D3724B}"/>
              </a:ext>
            </a:extLst>
          </p:cNvPr>
          <p:cNvPicPr>
            <a:picLocks noChangeAspect="1"/>
          </p:cNvPicPr>
          <p:nvPr/>
        </p:nvPicPr>
        <p:blipFill>
          <a:blip r:embed="rId11"/>
          <a:stretch>
            <a:fillRect/>
          </a:stretch>
        </p:blipFill>
        <p:spPr>
          <a:xfrm>
            <a:off x="3062990" y="-680"/>
            <a:ext cx="2180501" cy="2264721"/>
          </a:xfrm>
          <a:prstGeom prst="rect">
            <a:avLst/>
          </a:prstGeom>
        </p:spPr>
      </p:pic>
      <p:pic>
        <p:nvPicPr>
          <p:cNvPr id="20" name="Imagen 19">
            <a:extLst>
              <a:ext uri="{FF2B5EF4-FFF2-40B4-BE49-F238E27FC236}">
                <a16:creationId xmlns:a16="http://schemas.microsoft.com/office/drawing/2014/main" id="{4375B1BF-B318-4F50-B0DD-6A573D60EC55}"/>
              </a:ext>
            </a:extLst>
          </p:cNvPr>
          <p:cNvPicPr>
            <a:picLocks noChangeAspect="1"/>
          </p:cNvPicPr>
          <p:nvPr/>
        </p:nvPicPr>
        <p:blipFill>
          <a:blip r:embed="rId12"/>
          <a:stretch>
            <a:fillRect/>
          </a:stretch>
        </p:blipFill>
        <p:spPr>
          <a:xfrm>
            <a:off x="8094783" y="3103182"/>
            <a:ext cx="4105726" cy="2143125"/>
          </a:xfrm>
          <a:prstGeom prst="rect">
            <a:avLst/>
          </a:prstGeom>
        </p:spPr>
      </p:pic>
      <p:pic>
        <p:nvPicPr>
          <p:cNvPr id="21" name="Imagen 20">
            <a:extLst>
              <a:ext uri="{FF2B5EF4-FFF2-40B4-BE49-F238E27FC236}">
                <a16:creationId xmlns:a16="http://schemas.microsoft.com/office/drawing/2014/main" id="{08D39226-6653-4528-B030-146DA76CA315}"/>
              </a:ext>
            </a:extLst>
          </p:cNvPr>
          <p:cNvPicPr>
            <a:picLocks noChangeAspect="1"/>
          </p:cNvPicPr>
          <p:nvPr/>
        </p:nvPicPr>
        <p:blipFill>
          <a:blip r:embed="rId13"/>
          <a:stretch>
            <a:fillRect/>
          </a:stretch>
        </p:blipFill>
        <p:spPr>
          <a:xfrm>
            <a:off x="90487" y="5285691"/>
            <a:ext cx="2952750" cy="1586529"/>
          </a:xfrm>
          <a:prstGeom prst="rect">
            <a:avLst/>
          </a:prstGeom>
        </p:spPr>
      </p:pic>
      <p:pic>
        <p:nvPicPr>
          <p:cNvPr id="22" name="Imagen 21">
            <a:extLst>
              <a:ext uri="{FF2B5EF4-FFF2-40B4-BE49-F238E27FC236}">
                <a16:creationId xmlns:a16="http://schemas.microsoft.com/office/drawing/2014/main" id="{E6397434-497E-4CFA-ABF0-099CEB5056DB}"/>
              </a:ext>
            </a:extLst>
          </p:cNvPr>
          <p:cNvPicPr>
            <a:picLocks noChangeAspect="1"/>
          </p:cNvPicPr>
          <p:nvPr/>
        </p:nvPicPr>
        <p:blipFill>
          <a:blip r:embed="rId14"/>
          <a:stretch>
            <a:fillRect/>
          </a:stretch>
        </p:blipFill>
        <p:spPr>
          <a:xfrm>
            <a:off x="9438259" y="5107310"/>
            <a:ext cx="2762250" cy="1657350"/>
          </a:xfrm>
          <a:prstGeom prst="rect">
            <a:avLst/>
          </a:prstGeom>
        </p:spPr>
      </p:pic>
    </p:spTree>
    <p:extLst>
      <p:ext uri="{BB962C8B-B14F-4D97-AF65-F5344CB8AC3E}">
        <p14:creationId xmlns:p14="http://schemas.microsoft.com/office/powerpoint/2010/main" val="209316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5EFF5-E9D2-472F-BA40-678939B6EEA9}"/>
              </a:ext>
            </a:extLst>
          </p:cNvPr>
          <p:cNvSpPr>
            <a:spLocks noGrp="1"/>
          </p:cNvSpPr>
          <p:nvPr>
            <p:ph type="title"/>
          </p:nvPr>
        </p:nvSpPr>
        <p:spPr/>
        <p:txBody>
          <a:bodyPr>
            <a:normAutofit fontScale="90000"/>
          </a:bodyPr>
          <a:lstStyle/>
          <a:p>
            <a:pPr algn="just"/>
            <a:r>
              <a:rPr lang="es-ES" sz="2000" b="1" dirty="0"/>
              <a:t>Por otra parte, el desarrollo de las funciones requiere que quienes integran este ámbito</a:t>
            </a:r>
            <a:br>
              <a:rPr lang="es-ES" sz="2000" b="1" dirty="0"/>
            </a:br>
            <a:r>
              <a:rPr lang="es-ES" sz="2000" b="1" dirty="0"/>
              <a:t>jurisdiccional cuenten con conocimientos avanzados, adquiridos antes de la adquisición de la</a:t>
            </a:r>
            <a:br>
              <a:rPr lang="es-ES" sz="2000" b="1" dirty="0"/>
            </a:br>
            <a:r>
              <a:rPr lang="es-ES" sz="2000" b="1" dirty="0"/>
              <a:t>condición de juez/a o bien en el momento de capacitación inicial, de las siguientes materias:</a:t>
            </a:r>
            <a:endParaRPr lang="es-PY" sz="2000" b="1" dirty="0"/>
          </a:p>
        </p:txBody>
      </p:sp>
      <p:sp>
        <p:nvSpPr>
          <p:cNvPr id="3" name="Marcador de contenido 2">
            <a:extLst>
              <a:ext uri="{FF2B5EF4-FFF2-40B4-BE49-F238E27FC236}">
                <a16:creationId xmlns:a16="http://schemas.microsoft.com/office/drawing/2014/main" id="{3D7C680F-D742-49E9-AC16-93A3581E526F}"/>
              </a:ext>
            </a:extLst>
          </p:cNvPr>
          <p:cNvSpPr>
            <a:spLocks noGrp="1"/>
          </p:cNvSpPr>
          <p:nvPr>
            <p:ph idx="1"/>
          </p:nvPr>
        </p:nvSpPr>
        <p:spPr/>
        <p:txBody>
          <a:bodyPr/>
          <a:lstStyle/>
          <a:p>
            <a:r>
              <a:rPr lang="es-ES" dirty="0"/>
              <a:t>Cooperación jurídica internacional</a:t>
            </a:r>
          </a:p>
          <a:p>
            <a:r>
              <a:rPr lang="es-ES" dirty="0"/>
              <a:t>- Técnicas especiales de investigación sobre criminalidad organizada</a:t>
            </a:r>
          </a:p>
          <a:p>
            <a:r>
              <a:rPr lang="es-ES" dirty="0"/>
              <a:t>- Derecho penal especial relacionado con los delitos de su competencia (por</a:t>
            </a:r>
          </a:p>
          <a:p>
            <a:r>
              <a:rPr lang="es-ES" dirty="0"/>
              <a:t>ejemplo, lavado de activos, terrorismo, corrupción, etc.)</a:t>
            </a:r>
          </a:p>
          <a:p>
            <a:r>
              <a:rPr lang="es-ES" dirty="0"/>
              <a:t>- Ciencias auxiliares relacionadas con la prueba en especial (por ejemplo,</a:t>
            </a:r>
          </a:p>
          <a:p>
            <a:r>
              <a:rPr lang="es-ES" dirty="0"/>
              <a:t>contabilidad para los casos de corrupción o lavado, etc.).</a:t>
            </a:r>
            <a:endParaRPr lang="es-PY" dirty="0"/>
          </a:p>
        </p:txBody>
      </p:sp>
    </p:spTree>
    <p:extLst>
      <p:ext uri="{BB962C8B-B14F-4D97-AF65-F5344CB8AC3E}">
        <p14:creationId xmlns:p14="http://schemas.microsoft.com/office/powerpoint/2010/main" val="45327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5006D92-4D29-4B93-8713-AA48FEF599C2}"/>
              </a:ext>
            </a:extLst>
          </p:cNvPr>
          <p:cNvSpPr>
            <a:spLocks noGrp="1"/>
          </p:cNvSpPr>
          <p:nvPr>
            <p:ph type="title"/>
          </p:nvPr>
        </p:nvSpPr>
        <p:spPr>
          <a:xfrm>
            <a:off x="1295402" y="982133"/>
            <a:ext cx="9601196" cy="948268"/>
          </a:xfrm>
        </p:spPr>
        <p:txBody>
          <a:bodyPr/>
          <a:lstStyle/>
          <a:p>
            <a:r>
              <a:rPr lang="es-PY" dirty="0"/>
              <a:t>Valoración general</a:t>
            </a:r>
          </a:p>
        </p:txBody>
      </p:sp>
      <p:sp>
        <p:nvSpPr>
          <p:cNvPr id="5" name="Marcador de contenido 4">
            <a:extLst>
              <a:ext uri="{FF2B5EF4-FFF2-40B4-BE49-F238E27FC236}">
                <a16:creationId xmlns:a16="http://schemas.microsoft.com/office/drawing/2014/main" id="{0E8D195A-4EB5-4154-9D5F-75C472E7BABA}"/>
              </a:ext>
            </a:extLst>
          </p:cNvPr>
          <p:cNvSpPr>
            <a:spLocks noGrp="1"/>
          </p:cNvSpPr>
          <p:nvPr>
            <p:ph idx="1"/>
          </p:nvPr>
        </p:nvSpPr>
        <p:spPr>
          <a:xfrm>
            <a:off x="1295401" y="2404532"/>
            <a:ext cx="9601196" cy="3471335"/>
          </a:xfrm>
        </p:spPr>
        <p:txBody>
          <a:bodyPr>
            <a:normAutofit/>
          </a:bodyPr>
          <a:lstStyle/>
          <a:p>
            <a:r>
              <a:rPr lang="es-ES" sz="1800" dirty="0"/>
              <a:t>Como en casos anteriores, vamos a llamar la atención de aquellos aspectos que pensamos que deben abrirse al debate en el marco de la Cumbre Judicial Iberoamericana y que se desprenden de la información obtenida.</a:t>
            </a:r>
          </a:p>
          <a:p>
            <a:r>
              <a:rPr lang="es-ES" sz="1800" dirty="0"/>
              <a:t>La creación de ámbitos jurisdiccionales contra el crimen organizado debe establecer con carácter previo el perfil del juez/a.</a:t>
            </a:r>
          </a:p>
          <a:p>
            <a:r>
              <a:rPr lang="es-ES" sz="1800" dirty="0"/>
              <a:t>De la misma manera, los sistemas retributivos deben tener en cuenta la complejidad de las causas o las presiones. Sin un sistema retributivo privilegiado se corre el riesgo de no hacer atractiva la jurisdicción especializada a los candidatos más idóneos o de prácticas ilícitas en su ejercicio.</a:t>
            </a:r>
          </a:p>
          <a:p>
            <a:r>
              <a:rPr lang="es-ES" sz="1800" dirty="0"/>
              <a:t>La gestión de casos complejos.</a:t>
            </a:r>
            <a:endParaRPr lang="es-PY" sz="1800" dirty="0"/>
          </a:p>
        </p:txBody>
      </p:sp>
    </p:spTree>
    <p:extLst>
      <p:ext uri="{BB962C8B-B14F-4D97-AF65-F5344CB8AC3E}">
        <p14:creationId xmlns:p14="http://schemas.microsoft.com/office/powerpoint/2010/main" val="333257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1C380B1-9F04-4E11-AFF2-1839B27C1BF4}"/>
              </a:ext>
            </a:extLst>
          </p:cNvPr>
          <p:cNvSpPr>
            <a:spLocks noGrp="1"/>
          </p:cNvSpPr>
          <p:nvPr>
            <p:ph type="title"/>
          </p:nvPr>
        </p:nvSpPr>
        <p:spPr/>
        <p:txBody>
          <a:bodyPr/>
          <a:lstStyle/>
          <a:p>
            <a:r>
              <a:rPr lang="es-ES" dirty="0"/>
              <a:t>Conclusiones finales </a:t>
            </a:r>
            <a:endParaRPr lang="es-PY" dirty="0"/>
          </a:p>
        </p:txBody>
      </p:sp>
      <p:sp>
        <p:nvSpPr>
          <p:cNvPr id="5" name="Marcador de contenido 4">
            <a:extLst>
              <a:ext uri="{FF2B5EF4-FFF2-40B4-BE49-F238E27FC236}">
                <a16:creationId xmlns:a16="http://schemas.microsoft.com/office/drawing/2014/main" id="{AA1A7E39-AA19-45E6-A262-29D513AF3227}"/>
              </a:ext>
            </a:extLst>
          </p:cNvPr>
          <p:cNvSpPr>
            <a:spLocks noGrp="1"/>
          </p:cNvSpPr>
          <p:nvPr>
            <p:ph idx="1"/>
          </p:nvPr>
        </p:nvSpPr>
        <p:spPr/>
        <p:txBody>
          <a:bodyPr>
            <a:normAutofit lnSpcReduction="10000"/>
          </a:bodyPr>
          <a:lstStyle/>
          <a:p>
            <a:r>
              <a:rPr lang="es-ES" dirty="0"/>
              <a:t>En este documento dirigido a la Cumbre Judicial Iberoamericana, podemos concluir la importancia del debate en torno a la especialización judicial penal en materia de crimen organizado. Hemos explorado los elementos que han motivado la generación de espacios especiales y hemos encontrado que, en general, el deber de respetar el derecho al juez natural se ha podido alcanzar a través del establecimiento de criterios de competencia objetiva razonables y ponderados. Allí donde existen, a través de este mecanismo se reconoce una mayor eficacia en la lucha contra la criminalidad organizada y, a la vez, dar protección a quienes deben impartir justicia.</a:t>
            </a:r>
            <a:endParaRPr lang="es-PY" dirty="0"/>
          </a:p>
        </p:txBody>
      </p:sp>
    </p:spTree>
    <p:extLst>
      <p:ext uri="{BB962C8B-B14F-4D97-AF65-F5344CB8AC3E}">
        <p14:creationId xmlns:p14="http://schemas.microsoft.com/office/powerpoint/2010/main" val="8573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9C752344-0384-4CB1-8554-56CE6024E8C9}"/>
              </a:ext>
            </a:extLst>
          </p:cNvPr>
          <p:cNvSpPr>
            <a:spLocks noGrp="1"/>
          </p:cNvSpPr>
          <p:nvPr>
            <p:ph type="title"/>
          </p:nvPr>
        </p:nvSpPr>
        <p:spPr>
          <a:xfrm>
            <a:off x="1293811" y="1388535"/>
            <a:ext cx="3718455" cy="1253066"/>
          </a:xfrm>
        </p:spPr>
        <p:txBody>
          <a:bodyPr>
            <a:normAutofit/>
          </a:bodyPr>
          <a:lstStyle/>
          <a:p>
            <a:r>
              <a:rPr lang="es-ES" sz="4400" dirty="0"/>
              <a:t>Muchas gracias </a:t>
            </a:r>
            <a:endParaRPr lang="es-PY" sz="4400" dirty="0"/>
          </a:p>
        </p:txBody>
      </p:sp>
      <p:pic>
        <p:nvPicPr>
          <p:cNvPr id="12" name="Marcador de contenido 11">
            <a:extLst>
              <a:ext uri="{FF2B5EF4-FFF2-40B4-BE49-F238E27FC236}">
                <a16:creationId xmlns:a16="http://schemas.microsoft.com/office/drawing/2014/main" id="{887C6E4A-A13D-4670-A7CB-C989704F6D88}"/>
              </a:ext>
            </a:extLst>
          </p:cNvPr>
          <p:cNvPicPr>
            <a:picLocks noGrp="1" noChangeAspect="1"/>
          </p:cNvPicPr>
          <p:nvPr>
            <p:ph idx="1"/>
          </p:nvPr>
        </p:nvPicPr>
        <p:blipFill>
          <a:blip r:embed="rId2"/>
          <a:stretch>
            <a:fillRect/>
          </a:stretch>
        </p:blipFill>
        <p:spPr>
          <a:xfrm>
            <a:off x="5159022" y="1854200"/>
            <a:ext cx="5418667" cy="3149600"/>
          </a:xfrm>
          <a:prstGeom prst="rect">
            <a:avLst/>
          </a:prstGeom>
        </p:spPr>
      </p:pic>
      <p:sp>
        <p:nvSpPr>
          <p:cNvPr id="11" name="Marcador de texto 10">
            <a:extLst>
              <a:ext uri="{FF2B5EF4-FFF2-40B4-BE49-F238E27FC236}">
                <a16:creationId xmlns:a16="http://schemas.microsoft.com/office/drawing/2014/main" id="{5972DD28-16B3-4658-91E9-0B5EB7EF22D4}"/>
              </a:ext>
            </a:extLst>
          </p:cNvPr>
          <p:cNvSpPr>
            <a:spLocks noGrp="1"/>
          </p:cNvSpPr>
          <p:nvPr>
            <p:ph type="body" sz="half" idx="2"/>
          </p:nvPr>
        </p:nvSpPr>
        <p:spPr>
          <a:xfrm>
            <a:off x="1293811" y="3623733"/>
            <a:ext cx="3718455" cy="1845736"/>
          </a:xfrm>
        </p:spPr>
        <p:txBody>
          <a:bodyPr/>
          <a:lstStyle/>
          <a:p>
            <a:pPr algn="l"/>
            <a:r>
              <a:rPr lang="es-ES" b="1" dirty="0">
                <a:latin typeface="Californian FB" panose="0207040306080B030204" pitchFamily="18" charset="0"/>
              </a:rPr>
              <a:t>Propuesta elaborada en honor a los operadores judiciales, que han sido victimas de la criminalidad organizada, en el cumplimiento de sus funciones. </a:t>
            </a:r>
            <a:endParaRPr lang="es-PY" b="1" dirty="0">
              <a:latin typeface="Californian FB" panose="0207040306080B030204" pitchFamily="18" charset="0"/>
            </a:endParaRPr>
          </a:p>
        </p:txBody>
      </p:sp>
    </p:spTree>
    <p:extLst>
      <p:ext uri="{BB962C8B-B14F-4D97-AF65-F5344CB8AC3E}">
        <p14:creationId xmlns:p14="http://schemas.microsoft.com/office/powerpoint/2010/main" val="280834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DFDD2-6788-4AB3-BC6F-6E2113F7B855}"/>
              </a:ext>
            </a:extLst>
          </p:cNvPr>
          <p:cNvSpPr>
            <a:spLocks noGrp="1"/>
          </p:cNvSpPr>
          <p:nvPr>
            <p:ph type="title"/>
          </p:nvPr>
        </p:nvSpPr>
        <p:spPr/>
        <p:txBody>
          <a:bodyPr/>
          <a:lstStyle/>
          <a:p>
            <a:r>
              <a:rPr lang="es-ES" dirty="0"/>
              <a:t>Jurisdicciones especializadas contra el crimen organizado. Documento para la Cumbre Judicial Iberoamericana </a:t>
            </a:r>
            <a:endParaRPr lang="es-PY" dirty="0"/>
          </a:p>
        </p:txBody>
      </p:sp>
      <p:sp>
        <p:nvSpPr>
          <p:cNvPr id="4" name="Marcador de texto 3">
            <a:extLst>
              <a:ext uri="{FF2B5EF4-FFF2-40B4-BE49-F238E27FC236}">
                <a16:creationId xmlns:a16="http://schemas.microsoft.com/office/drawing/2014/main" id="{286FE2B3-C7C3-4C0D-BB00-DAF12B14B443}"/>
              </a:ext>
            </a:extLst>
          </p:cNvPr>
          <p:cNvSpPr>
            <a:spLocks noGrp="1"/>
          </p:cNvSpPr>
          <p:nvPr>
            <p:ph type="body" sz="half" idx="2"/>
          </p:nvPr>
        </p:nvSpPr>
        <p:spPr/>
        <p:txBody>
          <a:bodyPr/>
          <a:lstStyle/>
          <a:p>
            <a:r>
              <a:rPr lang="es-ES" dirty="0"/>
              <a:t>Las novedosas modalidades delincuenciales, exigen el desarrollo de acciones institucionales entre los países, para asegurar primero la prevención, luego, su persecución efectiva y eficiente, en tutela y defensa de los derechos fundamentales protegidos a nivel normativo penal, con la meta de promover sociedades pacíficas e inclusivas para el desarrollo sostenible. </a:t>
            </a:r>
            <a:endParaRPr lang="es-PY" dirty="0"/>
          </a:p>
        </p:txBody>
      </p:sp>
      <p:pic>
        <p:nvPicPr>
          <p:cNvPr id="10" name="Marcador de posición de imagen 9">
            <a:extLst>
              <a:ext uri="{FF2B5EF4-FFF2-40B4-BE49-F238E27FC236}">
                <a16:creationId xmlns:a16="http://schemas.microsoft.com/office/drawing/2014/main" id="{8D297E7F-EFF0-421F-94AB-AC6ADAF2EA5D}"/>
              </a:ext>
            </a:extLst>
          </p:cNvPr>
          <p:cNvPicPr>
            <a:picLocks noGrp="1" noChangeAspect="1"/>
          </p:cNvPicPr>
          <p:nvPr>
            <p:ph type="pic" idx="1"/>
          </p:nvPr>
        </p:nvPicPr>
        <p:blipFill>
          <a:blip r:embed="rId2"/>
          <a:srcRect l="7170" r="7170"/>
          <a:stretch>
            <a:fillRect/>
          </a:stretch>
        </p:blipFill>
        <p:spPr>
          <a:prstGeom prst="rect">
            <a:avLst/>
          </a:prstGeom>
        </p:spPr>
      </p:pic>
    </p:spTree>
    <p:extLst>
      <p:ext uri="{BB962C8B-B14F-4D97-AF65-F5344CB8AC3E}">
        <p14:creationId xmlns:p14="http://schemas.microsoft.com/office/powerpoint/2010/main" val="300104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5BD72-D996-465F-BD63-316E8866ACC7}"/>
              </a:ext>
            </a:extLst>
          </p:cNvPr>
          <p:cNvSpPr>
            <a:spLocks noGrp="1"/>
          </p:cNvSpPr>
          <p:nvPr>
            <p:ph type="title"/>
          </p:nvPr>
        </p:nvSpPr>
        <p:spPr>
          <a:xfrm>
            <a:off x="1295399" y="1783644"/>
            <a:ext cx="6241816" cy="745067"/>
          </a:xfrm>
        </p:spPr>
        <p:txBody>
          <a:bodyPr/>
          <a:lstStyle/>
          <a:p>
            <a:r>
              <a:rPr lang="es-ES" dirty="0"/>
              <a:t>La reunión de Costa Rica</a:t>
            </a:r>
            <a:endParaRPr lang="es-PY" dirty="0"/>
          </a:p>
        </p:txBody>
      </p:sp>
      <p:pic>
        <p:nvPicPr>
          <p:cNvPr id="5" name="Marcador de posición de imagen 4">
            <a:extLst>
              <a:ext uri="{FF2B5EF4-FFF2-40B4-BE49-F238E27FC236}">
                <a16:creationId xmlns:a16="http://schemas.microsoft.com/office/drawing/2014/main" id="{FC9C0143-FF8B-45DB-AEF5-CB76F807EF45}"/>
              </a:ext>
            </a:extLst>
          </p:cNvPr>
          <p:cNvPicPr>
            <a:picLocks noGrp="1" noChangeAspect="1"/>
          </p:cNvPicPr>
          <p:nvPr>
            <p:ph type="pic" idx="1"/>
          </p:nvPr>
        </p:nvPicPr>
        <p:blipFill>
          <a:blip r:embed="rId2"/>
          <a:srcRect l="25970" r="25970"/>
          <a:stretch>
            <a:fillRect/>
          </a:stretch>
        </p:blipFill>
        <p:spPr>
          <a:prstGeom prst="rect">
            <a:avLst/>
          </a:prstGeom>
        </p:spPr>
      </p:pic>
      <p:sp>
        <p:nvSpPr>
          <p:cNvPr id="4" name="Marcador de texto 3">
            <a:extLst>
              <a:ext uri="{FF2B5EF4-FFF2-40B4-BE49-F238E27FC236}">
                <a16:creationId xmlns:a16="http://schemas.microsoft.com/office/drawing/2014/main" id="{61494A08-0D26-4CF1-9E6B-D964F25C9412}"/>
              </a:ext>
            </a:extLst>
          </p:cNvPr>
          <p:cNvSpPr>
            <a:spLocks noGrp="1"/>
          </p:cNvSpPr>
          <p:nvPr>
            <p:ph type="body" sz="half" idx="2"/>
          </p:nvPr>
        </p:nvSpPr>
        <p:spPr>
          <a:xfrm>
            <a:off x="1295399" y="2844800"/>
            <a:ext cx="6241816" cy="2239432"/>
          </a:xfrm>
        </p:spPr>
        <p:txBody>
          <a:bodyPr/>
          <a:lstStyle/>
          <a:p>
            <a:r>
              <a:rPr lang="es-ES" dirty="0"/>
              <a:t>La realidad existente en los países socios en relación con la creación y el funcionamiento de las jurisdicciones especializadas como las mejores y prácticas en la materia, que se han expuesto a los participantes por parte de los expertos se han desarrollado específicamente en el documento titulado experto informe actividad. </a:t>
            </a:r>
            <a:endParaRPr lang="es-PY" dirty="0"/>
          </a:p>
        </p:txBody>
      </p:sp>
    </p:spTree>
    <p:extLst>
      <p:ext uri="{BB962C8B-B14F-4D97-AF65-F5344CB8AC3E}">
        <p14:creationId xmlns:p14="http://schemas.microsoft.com/office/powerpoint/2010/main" val="21681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B4E3E-F6F4-4D78-BB48-D008FFAAEBEF}"/>
              </a:ext>
            </a:extLst>
          </p:cNvPr>
          <p:cNvSpPr>
            <a:spLocks noGrp="1"/>
          </p:cNvSpPr>
          <p:nvPr>
            <p:ph type="title"/>
          </p:nvPr>
        </p:nvSpPr>
        <p:spPr>
          <a:xfrm>
            <a:off x="1295399" y="1320801"/>
            <a:ext cx="6241816" cy="1072444"/>
          </a:xfrm>
        </p:spPr>
        <p:txBody>
          <a:bodyPr/>
          <a:lstStyle/>
          <a:p>
            <a:r>
              <a:rPr lang="es-ES" b="1" dirty="0"/>
              <a:t>Entre los aspectos inicialmente a debatir, se encuentran:</a:t>
            </a:r>
            <a:endParaRPr lang="es-PY" b="1" dirty="0"/>
          </a:p>
        </p:txBody>
      </p:sp>
      <p:pic>
        <p:nvPicPr>
          <p:cNvPr id="6" name="Marcador de posición de imagen 5">
            <a:extLst>
              <a:ext uri="{FF2B5EF4-FFF2-40B4-BE49-F238E27FC236}">
                <a16:creationId xmlns:a16="http://schemas.microsoft.com/office/drawing/2014/main" id="{2DB5AF22-867E-4511-86B7-138299C90319}"/>
              </a:ext>
            </a:extLst>
          </p:cNvPr>
          <p:cNvPicPr>
            <a:picLocks noGrp="1" noChangeAspect="1"/>
          </p:cNvPicPr>
          <p:nvPr>
            <p:ph type="pic" idx="1"/>
          </p:nvPr>
        </p:nvPicPr>
        <p:blipFill>
          <a:blip r:embed="rId2"/>
          <a:srcRect l="21424" r="21424"/>
          <a:stretch>
            <a:fillRect/>
          </a:stretch>
        </p:blipFill>
        <p:spPr>
          <a:prstGeom prst="rect">
            <a:avLst/>
          </a:prstGeom>
        </p:spPr>
      </p:pic>
      <p:sp>
        <p:nvSpPr>
          <p:cNvPr id="4" name="Marcador de texto 3">
            <a:extLst>
              <a:ext uri="{FF2B5EF4-FFF2-40B4-BE49-F238E27FC236}">
                <a16:creationId xmlns:a16="http://schemas.microsoft.com/office/drawing/2014/main" id="{D30DDFAE-233A-42C5-8D5D-A7E8CA23AA7C}"/>
              </a:ext>
            </a:extLst>
          </p:cNvPr>
          <p:cNvSpPr>
            <a:spLocks noGrp="1"/>
          </p:cNvSpPr>
          <p:nvPr>
            <p:ph type="body" sz="half" idx="2"/>
          </p:nvPr>
        </p:nvSpPr>
        <p:spPr>
          <a:xfrm>
            <a:off x="1295399" y="2607733"/>
            <a:ext cx="6241816" cy="2709334"/>
          </a:xfrm>
        </p:spPr>
        <p:txBody>
          <a:bodyPr>
            <a:normAutofit lnSpcReduction="10000"/>
          </a:bodyPr>
          <a:lstStyle/>
          <a:p>
            <a:r>
              <a:rPr lang="es-ES" dirty="0"/>
              <a:t>•	Las normas, reglas y criterios comunes sobre los procedimientos penales frecuentemente asociados a la criminalidad organizada, tales como la gestión de causas complejas o que afecten a una pluralidad de sujetos, las reglas de la prueba electrónica, la valoración de los medios de prueba (prueba indiciaria), la obtención de la prueba lícita, incluida la investigación tecnológica, las reglas de la cooperación internacional como los equipos conjuntos de investigación o la transmisión electrónica de peticiones judiciales de cooperación en el debido respeto a los derechos fundamentales, vinculados con la protección de datos y una justicia juvenil especial.</a:t>
            </a:r>
            <a:endParaRPr lang="es-PY" dirty="0"/>
          </a:p>
        </p:txBody>
      </p:sp>
    </p:spTree>
    <p:extLst>
      <p:ext uri="{BB962C8B-B14F-4D97-AF65-F5344CB8AC3E}">
        <p14:creationId xmlns:p14="http://schemas.microsoft.com/office/powerpoint/2010/main" val="236607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9782E-EE56-41E9-85BA-9FE32B2DBED4}"/>
              </a:ext>
            </a:extLst>
          </p:cNvPr>
          <p:cNvSpPr>
            <a:spLocks noGrp="1"/>
          </p:cNvSpPr>
          <p:nvPr>
            <p:ph type="title"/>
          </p:nvPr>
        </p:nvSpPr>
        <p:spPr>
          <a:xfrm>
            <a:off x="1295399" y="1377244"/>
            <a:ext cx="6241816" cy="745066"/>
          </a:xfrm>
        </p:spPr>
        <p:txBody>
          <a:bodyPr/>
          <a:lstStyle/>
          <a:p>
            <a:r>
              <a:rPr lang="es-PY" b="1" dirty="0"/>
              <a:t>Aspectos iniciales de discusión </a:t>
            </a:r>
          </a:p>
        </p:txBody>
      </p:sp>
      <p:pic>
        <p:nvPicPr>
          <p:cNvPr id="5" name="Marcador de posición de imagen 4">
            <a:extLst>
              <a:ext uri="{FF2B5EF4-FFF2-40B4-BE49-F238E27FC236}">
                <a16:creationId xmlns:a16="http://schemas.microsoft.com/office/drawing/2014/main" id="{64DEF759-72AA-450D-B2E7-0801747E77D5}"/>
              </a:ext>
            </a:extLst>
          </p:cNvPr>
          <p:cNvPicPr>
            <a:picLocks noGrp="1" noChangeAspect="1"/>
          </p:cNvPicPr>
          <p:nvPr>
            <p:ph type="pic" idx="1"/>
          </p:nvPr>
        </p:nvPicPr>
        <p:blipFill>
          <a:blip r:embed="rId2"/>
          <a:srcRect l="32035" r="32035"/>
          <a:stretch>
            <a:fillRect/>
          </a:stretch>
        </p:blipFill>
        <p:spPr>
          <a:prstGeom prst="rect">
            <a:avLst/>
          </a:prstGeom>
        </p:spPr>
      </p:pic>
      <p:sp>
        <p:nvSpPr>
          <p:cNvPr id="4" name="Marcador de texto 3">
            <a:extLst>
              <a:ext uri="{FF2B5EF4-FFF2-40B4-BE49-F238E27FC236}">
                <a16:creationId xmlns:a16="http://schemas.microsoft.com/office/drawing/2014/main" id="{A0F0DF68-02B2-4401-8DD3-0405EA1B19E6}"/>
              </a:ext>
            </a:extLst>
          </p:cNvPr>
          <p:cNvSpPr>
            <a:spLocks noGrp="1"/>
          </p:cNvSpPr>
          <p:nvPr>
            <p:ph type="body" sz="half" idx="2"/>
          </p:nvPr>
        </p:nvSpPr>
        <p:spPr>
          <a:xfrm>
            <a:off x="1295399" y="2517422"/>
            <a:ext cx="6241816" cy="3299178"/>
          </a:xfrm>
        </p:spPr>
        <p:txBody>
          <a:bodyPr>
            <a:normAutofit lnSpcReduction="10000"/>
          </a:bodyPr>
          <a:lstStyle/>
          <a:p>
            <a:r>
              <a:rPr lang="es-ES" dirty="0"/>
              <a:t>•	Los elementos de selección de las personas juzgadoras que tienen a cargo la resolución de casos por crimen organizado y los aspectos que permitan generar acciones positivas para el desarrollo de la labor jurisdiccional y la seguridad personal y familiar de aquellas.</a:t>
            </a:r>
          </a:p>
          <a:p>
            <a:r>
              <a:rPr lang="es-ES" dirty="0"/>
              <a:t>•	La determinación objetiva de competencia en el debido respeto de los derechos fundamentales, la conexión del Poder Judicial con otras instancias encargadas de la persecución del delito como los ministerios públicos, las administraciones penitenciarias o las encargadas de la localización y gestión de bienes incautados, así como las vías para su instauración, incluidos los aspectos presupuestarios.</a:t>
            </a:r>
            <a:endParaRPr lang="es-PY" dirty="0"/>
          </a:p>
        </p:txBody>
      </p:sp>
    </p:spTree>
    <p:extLst>
      <p:ext uri="{BB962C8B-B14F-4D97-AF65-F5344CB8AC3E}">
        <p14:creationId xmlns:p14="http://schemas.microsoft.com/office/powerpoint/2010/main" val="367936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377DB-3527-47E1-BFAC-ECEE82654746}"/>
              </a:ext>
            </a:extLst>
          </p:cNvPr>
          <p:cNvSpPr>
            <a:spLocks noGrp="1"/>
          </p:cNvSpPr>
          <p:nvPr>
            <p:ph type="title"/>
          </p:nvPr>
        </p:nvSpPr>
        <p:spPr>
          <a:xfrm>
            <a:off x="1033822" y="1467556"/>
            <a:ext cx="6823245" cy="722487"/>
          </a:xfrm>
        </p:spPr>
        <p:txBody>
          <a:bodyPr>
            <a:normAutofit fontScale="90000"/>
          </a:bodyPr>
          <a:lstStyle/>
          <a:p>
            <a:r>
              <a:rPr lang="es-ES" dirty="0"/>
              <a:t>La Propuesta para el abordaje del crimen organizado en Iberoamérica pretende:</a:t>
            </a:r>
            <a:endParaRPr lang="es-PY" dirty="0"/>
          </a:p>
        </p:txBody>
      </p:sp>
      <p:sp>
        <p:nvSpPr>
          <p:cNvPr id="3" name="Marcador de posición de imagen 2">
            <a:extLst>
              <a:ext uri="{FF2B5EF4-FFF2-40B4-BE49-F238E27FC236}">
                <a16:creationId xmlns:a16="http://schemas.microsoft.com/office/drawing/2014/main" id="{5EB8524F-23B1-4B0C-A732-5FA5EC60CC88}"/>
              </a:ext>
            </a:extLst>
          </p:cNvPr>
          <p:cNvSpPr>
            <a:spLocks noGrp="1"/>
          </p:cNvSpPr>
          <p:nvPr>
            <p:ph type="pic" idx="1"/>
          </p:nvPr>
        </p:nvSpPr>
        <p:spPr/>
      </p:sp>
      <p:sp>
        <p:nvSpPr>
          <p:cNvPr id="4" name="Marcador de texto 3">
            <a:extLst>
              <a:ext uri="{FF2B5EF4-FFF2-40B4-BE49-F238E27FC236}">
                <a16:creationId xmlns:a16="http://schemas.microsoft.com/office/drawing/2014/main" id="{419F2460-E9DC-4FC1-B159-5B74A38FCF8C}"/>
              </a:ext>
            </a:extLst>
          </p:cNvPr>
          <p:cNvSpPr>
            <a:spLocks noGrp="1"/>
          </p:cNvSpPr>
          <p:nvPr>
            <p:ph type="body" sz="half" idx="2"/>
          </p:nvPr>
        </p:nvSpPr>
        <p:spPr>
          <a:xfrm>
            <a:off x="1295399" y="2190044"/>
            <a:ext cx="6241816" cy="2894188"/>
          </a:xfrm>
        </p:spPr>
        <p:txBody>
          <a:bodyPr/>
          <a:lstStyle/>
          <a:p>
            <a:r>
              <a:rPr lang="es-ES" dirty="0"/>
              <a:t>A través de la inclusión de indicadores estadísticos y de fallos jurisprudenciales, encomendados a las estructuras permanentes de la Cumbre, se podría obtener una primera versión, de estos datos al plenario de la Asamblea Plenaria de Perú 2023. </a:t>
            </a:r>
          </a:p>
          <a:p>
            <a:r>
              <a:rPr lang="es-ES" dirty="0"/>
              <a:t>•	Establecer normas, reglas o criterios comunes sobre los procedimientos penales frecuentemente asociados a la criminalidad organizada, tales como: la gestión de causas o que afectan a pluralidad de sujetos; las reglas de la prueba electrónica; la valoración de los medios de prueba (prueba indiciaria); entre otros.</a:t>
            </a:r>
            <a:endParaRPr lang="es-PY" dirty="0"/>
          </a:p>
        </p:txBody>
      </p:sp>
    </p:spTree>
    <p:extLst>
      <p:ext uri="{BB962C8B-B14F-4D97-AF65-F5344CB8AC3E}">
        <p14:creationId xmlns:p14="http://schemas.microsoft.com/office/powerpoint/2010/main" val="349099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3353-A6F1-463E-844F-E9BE80253D74}"/>
              </a:ext>
            </a:extLst>
          </p:cNvPr>
          <p:cNvSpPr>
            <a:spLocks noGrp="1"/>
          </p:cNvSpPr>
          <p:nvPr>
            <p:ph type="title"/>
          </p:nvPr>
        </p:nvSpPr>
        <p:spPr>
          <a:xfrm>
            <a:off x="1295402" y="982133"/>
            <a:ext cx="9601196" cy="598312"/>
          </a:xfrm>
        </p:spPr>
        <p:txBody>
          <a:bodyPr>
            <a:normAutofit fontScale="90000"/>
          </a:bodyPr>
          <a:lstStyle/>
          <a:p>
            <a:endParaRPr lang="es-PY" dirty="0"/>
          </a:p>
        </p:txBody>
      </p:sp>
      <p:sp>
        <p:nvSpPr>
          <p:cNvPr id="3" name="Marcador de contenido 2">
            <a:extLst>
              <a:ext uri="{FF2B5EF4-FFF2-40B4-BE49-F238E27FC236}">
                <a16:creationId xmlns:a16="http://schemas.microsoft.com/office/drawing/2014/main" id="{D5C63ADA-07FD-4458-A61D-DCF0229ABEAF}"/>
              </a:ext>
            </a:extLst>
          </p:cNvPr>
          <p:cNvSpPr>
            <a:spLocks noGrp="1"/>
          </p:cNvSpPr>
          <p:nvPr>
            <p:ph idx="1"/>
          </p:nvPr>
        </p:nvSpPr>
        <p:spPr>
          <a:xfrm>
            <a:off x="1295401" y="1704622"/>
            <a:ext cx="9601196" cy="4171246"/>
          </a:xfrm>
        </p:spPr>
        <p:txBody>
          <a:bodyPr>
            <a:normAutofit/>
          </a:bodyPr>
          <a:lstStyle/>
          <a:p>
            <a:r>
              <a:rPr lang="es-ES" b="1" dirty="0"/>
              <a:t>Propuestas:</a:t>
            </a:r>
            <a:r>
              <a:rPr lang="es-ES" dirty="0"/>
              <a:t> Teniendo en cuenta que la mayoría de los países de América Latina a los que se ha hecho mención en los gráficos anteriores tienen incorporado, en mayor o menor medida, la jurisdicción penal especializada y que todos ellos han suscrito el Convenio de Palermo con las obligaciones de cooperación internacional mencionadas, la conclusión no puede ser otra que establecer:</a:t>
            </a:r>
          </a:p>
          <a:p>
            <a:r>
              <a:rPr lang="es-ES" dirty="0"/>
              <a:t>- Un mejor funcionamiento de la jurisdicción penal especializada.</a:t>
            </a:r>
          </a:p>
          <a:p>
            <a:r>
              <a:rPr lang="es-ES" dirty="0"/>
              <a:t>- Dotar a este tipo de jurisdicción de medios materiales, profesionales y técnicos que permitan hacer frente a la misión encomendada.</a:t>
            </a:r>
            <a:endParaRPr lang="es-PY" dirty="0"/>
          </a:p>
        </p:txBody>
      </p:sp>
    </p:spTree>
    <p:extLst>
      <p:ext uri="{BB962C8B-B14F-4D97-AF65-F5344CB8AC3E}">
        <p14:creationId xmlns:p14="http://schemas.microsoft.com/office/powerpoint/2010/main" val="377735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CDE7B-EE52-4B6B-8E2C-30831E1A1DEF}"/>
              </a:ext>
            </a:extLst>
          </p:cNvPr>
          <p:cNvSpPr>
            <a:spLocks noGrp="1"/>
          </p:cNvSpPr>
          <p:nvPr>
            <p:ph type="title"/>
          </p:nvPr>
        </p:nvSpPr>
        <p:spPr/>
        <p:txBody>
          <a:bodyPr>
            <a:normAutofit fontScale="90000"/>
          </a:bodyPr>
          <a:lstStyle/>
          <a:p>
            <a:r>
              <a:rPr lang="es-ES" sz="3200" b="1" dirty="0"/>
              <a:t>Sistemas de selección de los jueces, pruebas de confianza,</a:t>
            </a:r>
            <a:br>
              <a:rPr lang="es-ES" sz="3200" b="1" dirty="0"/>
            </a:br>
            <a:r>
              <a:rPr lang="es-ES" sz="3200" b="1" dirty="0"/>
              <a:t>régimen jurídico y protección</a:t>
            </a:r>
            <a:endParaRPr lang="es-PY" sz="3200" b="1" dirty="0"/>
          </a:p>
        </p:txBody>
      </p:sp>
      <p:sp>
        <p:nvSpPr>
          <p:cNvPr id="3" name="Marcador de contenido 2">
            <a:extLst>
              <a:ext uri="{FF2B5EF4-FFF2-40B4-BE49-F238E27FC236}">
                <a16:creationId xmlns:a16="http://schemas.microsoft.com/office/drawing/2014/main" id="{2A751207-AC1E-4B82-BC25-CF57FBC38EE2}"/>
              </a:ext>
            </a:extLst>
          </p:cNvPr>
          <p:cNvSpPr>
            <a:spLocks noGrp="1"/>
          </p:cNvSpPr>
          <p:nvPr>
            <p:ph idx="1"/>
          </p:nvPr>
        </p:nvSpPr>
        <p:spPr>
          <a:xfrm>
            <a:off x="1295401" y="2528710"/>
            <a:ext cx="9601196" cy="3347157"/>
          </a:xfrm>
        </p:spPr>
        <p:txBody>
          <a:bodyPr>
            <a:normAutofit/>
          </a:bodyPr>
          <a:lstStyle/>
          <a:p>
            <a:r>
              <a:rPr lang="es-ES" sz="1800" dirty="0"/>
              <a:t>A nivel interamericano, tanto la Comisión como las Cortes Interamericanas se han pronunciado reiteradamente resaltando que un adecuado proceso de selección y nombramiento de jueces es un presupuesto esencial para garantizar la independencia del sistema de justicia.</a:t>
            </a:r>
          </a:p>
          <a:p>
            <a:r>
              <a:rPr lang="es-ES" sz="1800" dirty="0"/>
              <a:t>Será fundamental que los órgano judiciales, y sus titulares que luchan contra la corrupción, generen una gran confianza en la sociedad. Ello demostrará que la lucha contra la corrupción estará bien encaminada.</a:t>
            </a:r>
          </a:p>
          <a:p>
            <a:r>
              <a:rPr lang="es-ES" sz="1800" dirty="0"/>
              <a:t>El eje temático de la presente edición ha adoptado en coincidencia “Por una carrera judicial independiente y eficaz”, por lo tanto creemos que el insumo presentado por el grupo permanente de cooperación, representa un insumo, que busca promover y fortalecer las jurisdicciones especializadas. </a:t>
            </a:r>
            <a:endParaRPr lang="es-PY" sz="1800" dirty="0"/>
          </a:p>
        </p:txBody>
      </p:sp>
    </p:spTree>
    <p:extLst>
      <p:ext uri="{BB962C8B-B14F-4D97-AF65-F5344CB8AC3E}">
        <p14:creationId xmlns:p14="http://schemas.microsoft.com/office/powerpoint/2010/main" val="102888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BF0F39-2144-4D1A-90D9-59C51135CE6F}"/>
              </a:ext>
            </a:extLst>
          </p:cNvPr>
          <p:cNvSpPr>
            <a:spLocks noGrp="1"/>
          </p:cNvSpPr>
          <p:nvPr>
            <p:ph type="title"/>
          </p:nvPr>
        </p:nvSpPr>
        <p:spPr>
          <a:xfrm>
            <a:off x="959556" y="982132"/>
            <a:ext cx="10442222" cy="1196624"/>
          </a:xfrm>
        </p:spPr>
        <p:txBody>
          <a:bodyPr>
            <a:noAutofit/>
          </a:bodyPr>
          <a:lstStyle/>
          <a:p>
            <a:r>
              <a:rPr lang="es-ES" sz="2000" b="1" dirty="0"/>
              <a:t>Características de los jueces de ámbitos jurisdiccionales relativos a la delincuencia</a:t>
            </a:r>
            <a:br>
              <a:rPr lang="es-ES" sz="2000" b="1" dirty="0"/>
            </a:br>
            <a:r>
              <a:rPr lang="es-ES" sz="2000" b="1" dirty="0"/>
              <a:t>compleja</a:t>
            </a:r>
            <a:endParaRPr lang="es-PY" sz="2000" b="1" dirty="0"/>
          </a:p>
        </p:txBody>
      </p:sp>
      <p:sp>
        <p:nvSpPr>
          <p:cNvPr id="4" name="Marcador de contenido 3">
            <a:extLst>
              <a:ext uri="{FF2B5EF4-FFF2-40B4-BE49-F238E27FC236}">
                <a16:creationId xmlns:a16="http://schemas.microsoft.com/office/drawing/2014/main" id="{9BB62482-A611-4D91-B510-CD184EECE417}"/>
              </a:ext>
            </a:extLst>
          </p:cNvPr>
          <p:cNvSpPr>
            <a:spLocks noGrp="1"/>
          </p:cNvSpPr>
          <p:nvPr>
            <p:ph idx="1"/>
          </p:nvPr>
        </p:nvSpPr>
        <p:spPr>
          <a:xfrm>
            <a:off x="1295402" y="2082798"/>
            <a:ext cx="9601196" cy="3793070"/>
          </a:xfrm>
        </p:spPr>
        <p:txBody>
          <a:bodyPr>
            <a:normAutofit/>
          </a:bodyPr>
          <a:lstStyle/>
          <a:p>
            <a:endParaRPr lang="es-ES" dirty="0"/>
          </a:p>
          <a:p>
            <a:r>
              <a:rPr lang="es-ES" sz="1800" dirty="0"/>
              <a:t>Dada esta situación, los sistemas judiciales deben afrontar un sistema de selección especial que tenga en cuenta algunas notas características que deben predicarse de quienes deben asumir la función judicial. Sin ánimo de exhaustividad, planteamos las siguientes cualidades:</a:t>
            </a:r>
          </a:p>
          <a:p>
            <a:r>
              <a:rPr lang="es-PY" sz="1800" dirty="0"/>
              <a:t>Desafecto de cuestiones políticas.</a:t>
            </a:r>
          </a:p>
          <a:p>
            <a:r>
              <a:rPr lang="es-ES" sz="1800" dirty="0"/>
              <a:t>La imparcialidad se configura como la situación en la que debe hallarse el juez para colocar entre paréntesis todas sus consideraciones subjetivas.</a:t>
            </a:r>
          </a:p>
          <a:p>
            <a:r>
              <a:rPr lang="es-ES" sz="1800" dirty="0"/>
              <a:t>Carácter metódico. Las causas de anticorrupción tienden a tener grandes ramificaciones y diversificarse en otras causas entrelazadas entre sí.</a:t>
            </a:r>
          </a:p>
          <a:p>
            <a:endParaRPr lang="es-PY" sz="1800" dirty="0"/>
          </a:p>
        </p:txBody>
      </p:sp>
    </p:spTree>
    <p:extLst>
      <p:ext uri="{BB962C8B-B14F-4D97-AF65-F5344CB8AC3E}">
        <p14:creationId xmlns:p14="http://schemas.microsoft.com/office/powerpoint/2010/main" val="2996686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278</TotalTime>
  <Words>1199</Words>
  <Application>Microsoft Office PowerPoint</Application>
  <PresentationFormat>Panorámica</PresentationFormat>
  <Paragraphs>45</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Californian FB</vt:lpstr>
      <vt:lpstr>Garamond</vt:lpstr>
      <vt:lpstr>MajritTxRoman</vt:lpstr>
      <vt:lpstr>Orgánico</vt:lpstr>
      <vt:lpstr>Presentación de PowerPoint</vt:lpstr>
      <vt:lpstr>Jurisdicciones especializadas contra el crimen organizado. Documento para la Cumbre Judicial Iberoamericana </vt:lpstr>
      <vt:lpstr>La reunión de Costa Rica</vt:lpstr>
      <vt:lpstr>Entre los aspectos inicialmente a debatir, se encuentran:</vt:lpstr>
      <vt:lpstr>Aspectos iniciales de discusión </vt:lpstr>
      <vt:lpstr>La Propuesta para el abordaje del crimen organizado en Iberoamérica pretende:</vt:lpstr>
      <vt:lpstr>Presentación de PowerPoint</vt:lpstr>
      <vt:lpstr>Sistemas de selección de los jueces, pruebas de confianza, régimen jurídico y protección</vt:lpstr>
      <vt:lpstr>Características de los jueces de ámbitos jurisdiccionales relativos a la delincuencia compleja</vt:lpstr>
      <vt:lpstr>Por otra parte, el desarrollo de las funciones requiere que quienes integran este ámbito jurisdiccional cuenten con conocimientos avanzados, adquiridos antes de la adquisición de la condición de juez/a o bien en el momento de capacitación inicial, de las siguientes materias:</vt:lpstr>
      <vt:lpstr>Valoración general</vt:lpstr>
      <vt:lpstr>Conclusiones finales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Carolina Paredes Marinheiro</dc:creator>
  <cp:lastModifiedBy>Monica Carolina Paredes Marinheiro</cp:lastModifiedBy>
  <cp:revision>17</cp:revision>
  <cp:lastPrinted>2023-06-23T14:22:27Z</cp:lastPrinted>
  <dcterms:created xsi:type="dcterms:W3CDTF">2023-06-13T13:46:22Z</dcterms:created>
  <dcterms:modified xsi:type="dcterms:W3CDTF">2023-06-23T14:23:22Z</dcterms:modified>
</cp:coreProperties>
</file>