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3"/>
  </p:notesMasterIdLst>
  <p:sldIdLst>
    <p:sldId id="256" r:id="rId2"/>
    <p:sldId id="257" r:id="rId3"/>
    <p:sldId id="277" r:id="rId4"/>
    <p:sldId id="258" r:id="rId5"/>
    <p:sldId id="278" r:id="rId6"/>
    <p:sldId id="259" r:id="rId7"/>
    <p:sldId id="279" r:id="rId8"/>
    <p:sldId id="280" r:id="rId9"/>
    <p:sldId id="281" r:id="rId10"/>
    <p:sldId id="284" r:id="rId11"/>
    <p:sldId id="285" r:id="rId12"/>
    <p:sldId id="286" r:id="rId13"/>
    <p:sldId id="287" r:id="rId14"/>
    <p:sldId id="288" r:id="rId15"/>
    <p:sldId id="289" r:id="rId16"/>
    <p:sldId id="290" r:id="rId17"/>
    <p:sldId id="291" r:id="rId18"/>
    <p:sldId id="292" r:id="rId19"/>
    <p:sldId id="282" r:id="rId20"/>
    <p:sldId id="283" r:id="rId21"/>
    <p:sldId id="273" r:id="rId2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183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3C7EEB-5034-49ED-B54F-DB1FEEF811A2}" type="doc">
      <dgm:prSet loTypeId="urn:microsoft.com/office/officeart/2005/8/layout/hierarchy1" loCatId="hierarchy" qsTypeId="urn:microsoft.com/office/officeart/2005/8/quickstyle/simple4" qsCatId="simple" csTypeId="urn:microsoft.com/office/officeart/2005/8/colors/accent1_2" csCatId="accent1"/>
      <dgm:spPr/>
      <dgm:t>
        <a:bodyPr/>
        <a:lstStyle/>
        <a:p>
          <a:endParaRPr lang="en-US"/>
        </a:p>
      </dgm:t>
    </dgm:pt>
    <dgm:pt modelId="{E73A2FE0-E872-476D-89FF-22062191C8C0}">
      <dgm:prSet/>
      <dgm:spPr/>
      <dgm:t>
        <a:bodyPr/>
        <a:lstStyle/>
        <a:p>
          <a:r>
            <a:rPr lang="es-PR"/>
            <a:t>Identificar problemas operacionales de los distintos comités y grupos de trabajo para proponer enmiendas a los estatutos o normas de funcionamiento que las rigen.</a:t>
          </a:r>
          <a:endParaRPr lang="en-US"/>
        </a:p>
      </dgm:t>
    </dgm:pt>
    <dgm:pt modelId="{0E84C325-9E54-4199-903E-55EEED5CB12C}" type="parTrans" cxnId="{3BEE5444-7193-413D-8D8F-54EA5E2BA615}">
      <dgm:prSet/>
      <dgm:spPr/>
      <dgm:t>
        <a:bodyPr/>
        <a:lstStyle/>
        <a:p>
          <a:endParaRPr lang="en-US"/>
        </a:p>
      </dgm:t>
    </dgm:pt>
    <dgm:pt modelId="{D7F1C520-25B9-41BB-A354-62BA0F5B6E3B}" type="sibTrans" cxnId="{3BEE5444-7193-413D-8D8F-54EA5E2BA615}">
      <dgm:prSet/>
      <dgm:spPr/>
      <dgm:t>
        <a:bodyPr/>
        <a:lstStyle/>
        <a:p>
          <a:endParaRPr lang="en-US"/>
        </a:p>
      </dgm:t>
    </dgm:pt>
    <dgm:pt modelId="{C08BD050-34D1-44E6-9566-0D0EBE3F71E5}">
      <dgm:prSet/>
      <dgm:spPr/>
      <dgm:t>
        <a:bodyPr/>
        <a:lstStyle/>
        <a:p>
          <a:r>
            <a:rPr lang="es-PR"/>
            <a:t>Formular recomendaciones a la Asamblea Plenaria sobre formas de mejorar la eficiencia de los trabajos de la Cumbre o de sus comisiones.</a:t>
          </a:r>
          <a:endParaRPr lang="en-US"/>
        </a:p>
      </dgm:t>
    </dgm:pt>
    <dgm:pt modelId="{B846FA81-A3ED-4618-BD0B-230AC93BD2E3}" type="parTrans" cxnId="{908363D6-7130-4EB2-BD3D-D129CD7B4238}">
      <dgm:prSet/>
      <dgm:spPr/>
      <dgm:t>
        <a:bodyPr/>
        <a:lstStyle/>
        <a:p>
          <a:endParaRPr lang="en-US"/>
        </a:p>
      </dgm:t>
    </dgm:pt>
    <dgm:pt modelId="{790856B4-E919-4DD9-99ED-72871D126937}" type="sibTrans" cxnId="{908363D6-7130-4EB2-BD3D-D129CD7B4238}">
      <dgm:prSet/>
      <dgm:spPr/>
      <dgm:t>
        <a:bodyPr/>
        <a:lstStyle/>
        <a:p>
          <a:endParaRPr lang="en-US"/>
        </a:p>
      </dgm:t>
    </dgm:pt>
    <dgm:pt modelId="{B9FE789A-486B-4EB5-B99D-5F597C6D75DB}" type="pres">
      <dgm:prSet presAssocID="{263C7EEB-5034-49ED-B54F-DB1FEEF811A2}" presName="hierChild1" presStyleCnt="0">
        <dgm:presLayoutVars>
          <dgm:chPref val="1"/>
          <dgm:dir/>
          <dgm:animOne val="branch"/>
          <dgm:animLvl val="lvl"/>
          <dgm:resizeHandles/>
        </dgm:presLayoutVars>
      </dgm:prSet>
      <dgm:spPr/>
    </dgm:pt>
    <dgm:pt modelId="{A3B8BF55-97DC-4728-8CE6-D5B4D8913AB0}" type="pres">
      <dgm:prSet presAssocID="{E73A2FE0-E872-476D-89FF-22062191C8C0}" presName="hierRoot1" presStyleCnt="0"/>
      <dgm:spPr/>
    </dgm:pt>
    <dgm:pt modelId="{31698B20-11A9-4BAD-B572-ACCAF6BF3B6F}" type="pres">
      <dgm:prSet presAssocID="{E73A2FE0-E872-476D-89FF-22062191C8C0}" presName="composite" presStyleCnt="0"/>
      <dgm:spPr/>
    </dgm:pt>
    <dgm:pt modelId="{08E02C62-85F5-46B0-A2C8-4EB2F76C67F9}" type="pres">
      <dgm:prSet presAssocID="{E73A2FE0-E872-476D-89FF-22062191C8C0}" presName="background" presStyleLbl="node0" presStyleIdx="0" presStyleCnt="2"/>
      <dgm:spPr/>
    </dgm:pt>
    <dgm:pt modelId="{7C55821C-18BF-4EF0-BDFE-945B124395E1}" type="pres">
      <dgm:prSet presAssocID="{E73A2FE0-E872-476D-89FF-22062191C8C0}" presName="text" presStyleLbl="fgAcc0" presStyleIdx="0" presStyleCnt="2">
        <dgm:presLayoutVars>
          <dgm:chPref val="3"/>
        </dgm:presLayoutVars>
      </dgm:prSet>
      <dgm:spPr/>
    </dgm:pt>
    <dgm:pt modelId="{F45A3CA4-5658-45D4-89B6-78AAEA6E4932}" type="pres">
      <dgm:prSet presAssocID="{E73A2FE0-E872-476D-89FF-22062191C8C0}" presName="hierChild2" presStyleCnt="0"/>
      <dgm:spPr/>
    </dgm:pt>
    <dgm:pt modelId="{DE6C5739-6E1E-4E29-986A-51A6FCEAD21A}" type="pres">
      <dgm:prSet presAssocID="{C08BD050-34D1-44E6-9566-0D0EBE3F71E5}" presName="hierRoot1" presStyleCnt="0"/>
      <dgm:spPr/>
    </dgm:pt>
    <dgm:pt modelId="{C765D086-8F03-479C-B114-47652010E826}" type="pres">
      <dgm:prSet presAssocID="{C08BD050-34D1-44E6-9566-0D0EBE3F71E5}" presName="composite" presStyleCnt="0"/>
      <dgm:spPr/>
    </dgm:pt>
    <dgm:pt modelId="{8E8B3FB0-90A6-4AD9-B1B8-F009D8905073}" type="pres">
      <dgm:prSet presAssocID="{C08BD050-34D1-44E6-9566-0D0EBE3F71E5}" presName="background" presStyleLbl="node0" presStyleIdx="1" presStyleCnt="2"/>
      <dgm:spPr/>
    </dgm:pt>
    <dgm:pt modelId="{1E2187C8-4835-476F-A057-2EB7E5ABF1C7}" type="pres">
      <dgm:prSet presAssocID="{C08BD050-34D1-44E6-9566-0D0EBE3F71E5}" presName="text" presStyleLbl="fgAcc0" presStyleIdx="1" presStyleCnt="2">
        <dgm:presLayoutVars>
          <dgm:chPref val="3"/>
        </dgm:presLayoutVars>
      </dgm:prSet>
      <dgm:spPr/>
    </dgm:pt>
    <dgm:pt modelId="{4DB2F020-F5AC-4B81-B2DC-02932DF54649}" type="pres">
      <dgm:prSet presAssocID="{C08BD050-34D1-44E6-9566-0D0EBE3F71E5}" presName="hierChild2" presStyleCnt="0"/>
      <dgm:spPr/>
    </dgm:pt>
  </dgm:ptLst>
  <dgm:cxnLst>
    <dgm:cxn modelId="{3BEE5444-7193-413D-8D8F-54EA5E2BA615}" srcId="{263C7EEB-5034-49ED-B54F-DB1FEEF811A2}" destId="{E73A2FE0-E872-476D-89FF-22062191C8C0}" srcOrd="0" destOrd="0" parTransId="{0E84C325-9E54-4199-903E-55EEED5CB12C}" sibTransId="{D7F1C520-25B9-41BB-A354-62BA0F5B6E3B}"/>
    <dgm:cxn modelId="{A0E73E49-DDA7-4E29-8B0F-90A3EF382870}" type="presOf" srcId="{C08BD050-34D1-44E6-9566-0D0EBE3F71E5}" destId="{1E2187C8-4835-476F-A057-2EB7E5ABF1C7}" srcOrd="0" destOrd="0" presId="urn:microsoft.com/office/officeart/2005/8/layout/hierarchy1"/>
    <dgm:cxn modelId="{40C3A594-A4BE-4B33-B014-FA445CF76141}" type="presOf" srcId="{263C7EEB-5034-49ED-B54F-DB1FEEF811A2}" destId="{B9FE789A-486B-4EB5-B99D-5F597C6D75DB}" srcOrd="0" destOrd="0" presId="urn:microsoft.com/office/officeart/2005/8/layout/hierarchy1"/>
    <dgm:cxn modelId="{B27F05B4-0209-4B1E-909A-76EF61D4EFA4}" type="presOf" srcId="{E73A2FE0-E872-476D-89FF-22062191C8C0}" destId="{7C55821C-18BF-4EF0-BDFE-945B124395E1}" srcOrd="0" destOrd="0" presId="urn:microsoft.com/office/officeart/2005/8/layout/hierarchy1"/>
    <dgm:cxn modelId="{908363D6-7130-4EB2-BD3D-D129CD7B4238}" srcId="{263C7EEB-5034-49ED-B54F-DB1FEEF811A2}" destId="{C08BD050-34D1-44E6-9566-0D0EBE3F71E5}" srcOrd="1" destOrd="0" parTransId="{B846FA81-A3ED-4618-BD0B-230AC93BD2E3}" sibTransId="{790856B4-E919-4DD9-99ED-72871D126937}"/>
    <dgm:cxn modelId="{F6307DC8-5757-4203-A2E1-3C929D633FA4}" type="presParOf" srcId="{B9FE789A-486B-4EB5-B99D-5F597C6D75DB}" destId="{A3B8BF55-97DC-4728-8CE6-D5B4D8913AB0}" srcOrd="0" destOrd="0" presId="urn:microsoft.com/office/officeart/2005/8/layout/hierarchy1"/>
    <dgm:cxn modelId="{A61F3C4F-BEAD-4A21-9CA1-42C684B34BC7}" type="presParOf" srcId="{A3B8BF55-97DC-4728-8CE6-D5B4D8913AB0}" destId="{31698B20-11A9-4BAD-B572-ACCAF6BF3B6F}" srcOrd="0" destOrd="0" presId="urn:microsoft.com/office/officeart/2005/8/layout/hierarchy1"/>
    <dgm:cxn modelId="{DAC47EA7-A49F-4DFB-A9D7-F1E0E372781D}" type="presParOf" srcId="{31698B20-11A9-4BAD-B572-ACCAF6BF3B6F}" destId="{08E02C62-85F5-46B0-A2C8-4EB2F76C67F9}" srcOrd="0" destOrd="0" presId="urn:microsoft.com/office/officeart/2005/8/layout/hierarchy1"/>
    <dgm:cxn modelId="{3176DB67-B6DA-426B-836A-5D8EAF43ACF4}" type="presParOf" srcId="{31698B20-11A9-4BAD-B572-ACCAF6BF3B6F}" destId="{7C55821C-18BF-4EF0-BDFE-945B124395E1}" srcOrd="1" destOrd="0" presId="urn:microsoft.com/office/officeart/2005/8/layout/hierarchy1"/>
    <dgm:cxn modelId="{29EA5CFB-6E37-461F-9B77-CB5D0CB67AB7}" type="presParOf" srcId="{A3B8BF55-97DC-4728-8CE6-D5B4D8913AB0}" destId="{F45A3CA4-5658-45D4-89B6-78AAEA6E4932}" srcOrd="1" destOrd="0" presId="urn:microsoft.com/office/officeart/2005/8/layout/hierarchy1"/>
    <dgm:cxn modelId="{59E9A4F7-58E6-427F-B468-6B6DCBE2BAB9}" type="presParOf" srcId="{B9FE789A-486B-4EB5-B99D-5F597C6D75DB}" destId="{DE6C5739-6E1E-4E29-986A-51A6FCEAD21A}" srcOrd="1" destOrd="0" presId="urn:microsoft.com/office/officeart/2005/8/layout/hierarchy1"/>
    <dgm:cxn modelId="{E1F979DD-F718-43BB-BD3D-8777B831AD1C}" type="presParOf" srcId="{DE6C5739-6E1E-4E29-986A-51A6FCEAD21A}" destId="{C765D086-8F03-479C-B114-47652010E826}" srcOrd="0" destOrd="0" presId="urn:microsoft.com/office/officeart/2005/8/layout/hierarchy1"/>
    <dgm:cxn modelId="{BBE9B371-A618-4151-8823-A2FD83CA4CC6}" type="presParOf" srcId="{C765D086-8F03-479C-B114-47652010E826}" destId="{8E8B3FB0-90A6-4AD9-B1B8-F009D8905073}" srcOrd="0" destOrd="0" presId="urn:microsoft.com/office/officeart/2005/8/layout/hierarchy1"/>
    <dgm:cxn modelId="{BE6DA2CA-BE84-479B-B44C-3357B63BD659}" type="presParOf" srcId="{C765D086-8F03-479C-B114-47652010E826}" destId="{1E2187C8-4835-476F-A057-2EB7E5ABF1C7}" srcOrd="1" destOrd="0" presId="urn:microsoft.com/office/officeart/2005/8/layout/hierarchy1"/>
    <dgm:cxn modelId="{3C308B1F-F3D5-48CB-908C-E77E78F56447}" type="presParOf" srcId="{DE6C5739-6E1E-4E29-986A-51A6FCEAD21A}" destId="{4DB2F020-F5AC-4B81-B2DC-02932DF5464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42C3F2-DDD9-4110-A2C1-6D2F35E9B0A8}" type="doc">
      <dgm:prSet loTypeId="urn:microsoft.com/office/officeart/2005/8/layout/hierarchy1" loCatId="hierarchy" qsTypeId="urn:microsoft.com/office/officeart/2005/8/quickstyle/simple4" qsCatId="simple" csTypeId="urn:microsoft.com/office/officeart/2005/8/colors/accent1_2" csCatId="accent1"/>
      <dgm:spPr/>
      <dgm:t>
        <a:bodyPr/>
        <a:lstStyle/>
        <a:p>
          <a:endParaRPr lang="en-US"/>
        </a:p>
      </dgm:t>
    </dgm:pt>
    <dgm:pt modelId="{1A28F23A-84CE-46B6-B12F-FC422488A51E}">
      <dgm:prSet/>
      <dgm:spPr/>
      <dgm:t>
        <a:bodyPr/>
        <a:lstStyle/>
        <a:p>
          <a:r>
            <a:rPr lang="es-PR"/>
            <a:t>Hay dos vacantes en la Comisión de Coordinación y Seguimiento. Estas vacantes no pueden llenarse debido a que no existen suplentes disponibles según el esquema que establece el Documento Operativo de la Cumbre Judicial Iberoamericana. </a:t>
          </a:r>
          <a:endParaRPr lang="en-US"/>
        </a:p>
      </dgm:t>
    </dgm:pt>
    <dgm:pt modelId="{4BBA5DB8-AAD1-4DEC-BD60-8EE4897A7E59}" type="parTrans" cxnId="{82DB70E3-FEB1-478E-AC66-1FCF478B9F2F}">
      <dgm:prSet/>
      <dgm:spPr/>
      <dgm:t>
        <a:bodyPr/>
        <a:lstStyle/>
        <a:p>
          <a:endParaRPr lang="en-US"/>
        </a:p>
      </dgm:t>
    </dgm:pt>
    <dgm:pt modelId="{C3173EB1-7C75-41F4-8154-7D6258F12DEA}" type="sibTrans" cxnId="{82DB70E3-FEB1-478E-AC66-1FCF478B9F2F}">
      <dgm:prSet/>
      <dgm:spPr/>
      <dgm:t>
        <a:bodyPr/>
        <a:lstStyle/>
        <a:p>
          <a:endParaRPr lang="en-US"/>
        </a:p>
      </dgm:t>
    </dgm:pt>
    <dgm:pt modelId="{81E2EB43-7ABA-43BF-8763-6B713CC616DA}">
      <dgm:prSet/>
      <dgm:spPr/>
      <dgm:t>
        <a:bodyPr/>
        <a:lstStyle/>
        <a:p>
          <a:r>
            <a:rPr lang="es-PR"/>
            <a:t>Debido a la imposibilidad de cubrir las vacantes surgidas, y ante la proximidad de la Asamblea Plenaria de Lima, Perú, la Comisión de Coordinación y Seguimiento acuerda permanecer configurada por sus actuales integrantes hasta su renovación en septiembre próximo.</a:t>
          </a:r>
          <a:endParaRPr lang="en-US"/>
        </a:p>
      </dgm:t>
    </dgm:pt>
    <dgm:pt modelId="{54F46945-F712-4648-B00C-93578B585EB1}" type="parTrans" cxnId="{49FF5B86-FB93-43F1-95A7-F7AC2AA698AC}">
      <dgm:prSet/>
      <dgm:spPr/>
      <dgm:t>
        <a:bodyPr/>
        <a:lstStyle/>
        <a:p>
          <a:endParaRPr lang="en-US"/>
        </a:p>
      </dgm:t>
    </dgm:pt>
    <dgm:pt modelId="{4EB0FAC9-47F2-4863-BE41-3E8828CA2675}" type="sibTrans" cxnId="{49FF5B86-FB93-43F1-95A7-F7AC2AA698AC}">
      <dgm:prSet/>
      <dgm:spPr/>
      <dgm:t>
        <a:bodyPr/>
        <a:lstStyle/>
        <a:p>
          <a:endParaRPr lang="en-US"/>
        </a:p>
      </dgm:t>
    </dgm:pt>
    <dgm:pt modelId="{497E98C2-36BB-4FD8-9331-C1A7CD311170}" type="pres">
      <dgm:prSet presAssocID="{E042C3F2-DDD9-4110-A2C1-6D2F35E9B0A8}" presName="hierChild1" presStyleCnt="0">
        <dgm:presLayoutVars>
          <dgm:chPref val="1"/>
          <dgm:dir/>
          <dgm:animOne val="branch"/>
          <dgm:animLvl val="lvl"/>
          <dgm:resizeHandles/>
        </dgm:presLayoutVars>
      </dgm:prSet>
      <dgm:spPr/>
    </dgm:pt>
    <dgm:pt modelId="{DD03E7C2-FCE1-4D07-B289-A0ECF61B60B5}" type="pres">
      <dgm:prSet presAssocID="{1A28F23A-84CE-46B6-B12F-FC422488A51E}" presName="hierRoot1" presStyleCnt="0"/>
      <dgm:spPr/>
    </dgm:pt>
    <dgm:pt modelId="{DD15400F-2CD3-4584-98A9-D44A18431591}" type="pres">
      <dgm:prSet presAssocID="{1A28F23A-84CE-46B6-B12F-FC422488A51E}" presName="composite" presStyleCnt="0"/>
      <dgm:spPr/>
    </dgm:pt>
    <dgm:pt modelId="{DE6F2BA8-D278-4A9D-B8B7-DA596A394815}" type="pres">
      <dgm:prSet presAssocID="{1A28F23A-84CE-46B6-B12F-FC422488A51E}" presName="background" presStyleLbl="node0" presStyleIdx="0" presStyleCnt="2"/>
      <dgm:spPr/>
    </dgm:pt>
    <dgm:pt modelId="{66B29912-143B-4F10-9C34-C7FFFF9A7D1B}" type="pres">
      <dgm:prSet presAssocID="{1A28F23A-84CE-46B6-B12F-FC422488A51E}" presName="text" presStyleLbl="fgAcc0" presStyleIdx="0" presStyleCnt="2">
        <dgm:presLayoutVars>
          <dgm:chPref val="3"/>
        </dgm:presLayoutVars>
      </dgm:prSet>
      <dgm:spPr/>
    </dgm:pt>
    <dgm:pt modelId="{6D72CC95-813D-4846-BEED-44729268BCA0}" type="pres">
      <dgm:prSet presAssocID="{1A28F23A-84CE-46B6-B12F-FC422488A51E}" presName="hierChild2" presStyleCnt="0"/>
      <dgm:spPr/>
    </dgm:pt>
    <dgm:pt modelId="{E71CD806-9044-4E70-8055-4EBEFC49BA26}" type="pres">
      <dgm:prSet presAssocID="{81E2EB43-7ABA-43BF-8763-6B713CC616DA}" presName="hierRoot1" presStyleCnt="0"/>
      <dgm:spPr/>
    </dgm:pt>
    <dgm:pt modelId="{963E037C-04F3-40F6-B7F1-E36205580CF9}" type="pres">
      <dgm:prSet presAssocID="{81E2EB43-7ABA-43BF-8763-6B713CC616DA}" presName="composite" presStyleCnt="0"/>
      <dgm:spPr/>
    </dgm:pt>
    <dgm:pt modelId="{09D6FDD2-B88D-4481-9FFA-89A9CF1A38D4}" type="pres">
      <dgm:prSet presAssocID="{81E2EB43-7ABA-43BF-8763-6B713CC616DA}" presName="background" presStyleLbl="node0" presStyleIdx="1" presStyleCnt="2"/>
      <dgm:spPr/>
    </dgm:pt>
    <dgm:pt modelId="{EC90FFF8-8F8C-4BA4-B4B2-EF72A7474F0D}" type="pres">
      <dgm:prSet presAssocID="{81E2EB43-7ABA-43BF-8763-6B713CC616DA}" presName="text" presStyleLbl="fgAcc0" presStyleIdx="1" presStyleCnt="2">
        <dgm:presLayoutVars>
          <dgm:chPref val="3"/>
        </dgm:presLayoutVars>
      </dgm:prSet>
      <dgm:spPr/>
    </dgm:pt>
    <dgm:pt modelId="{32D738BB-AA4F-4027-AA67-03CB39D11F72}" type="pres">
      <dgm:prSet presAssocID="{81E2EB43-7ABA-43BF-8763-6B713CC616DA}" presName="hierChild2" presStyleCnt="0"/>
      <dgm:spPr/>
    </dgm:pt>
  </dgm:ptLst>
  <dgm:cxnLst>
    <dgm:cxn modelId="{332EC218-D94A-4B93-84A4-EF17B00706C0}" type="presOf" srcId="{81E2EB43-7ABA-43BF-8763-6B713CC616DA}" destId="{EC90FFF8-8F8C-4BA4-B4B2-EF72A7474F0D}" srcOrd="0" destOrd="0" presId="urn:microsoft.com/office/officeart/2005/8/layout/hierarchy1"/>
    <dgm:cxn modelId="{B51E7A19-5470-459B-99DE-19746AA29357}" type="presOf" srcId="{1A28F23A-84CE-46B6-B12F-FC422488A51E}" destId="{66B29912-143B-4F10-9C34-C7FFFF9A7D1B}" srcOrd="0" destOrd="0" presId="urn:microsoft.com/office/officeart/2005/8/layout/hierarchy1"/>
    <dgm:cxn modelId="{0632221B-CFC0-4607-9505-2585A7741530}" type="presOf" srcId="{E042C3F2-DDD9-4110-A2C1-6D2F35E9B0A8}" destId="{497E98C2-36BB-4FD8-9331-C1A7CD311170}" srcOrd="0" destOrd="0" presId="urn:microsoft.com/office/officeart/2005/8/layout/hierarchy1"/>
    <dgm:cxn modelId="{49FF5B86-FB93-43F1-95A7-F7AC2AA698AC}" srcId="{E042C3F2-DDD9-4110-A2C1-6D2F35E9B0A8}" destId="{81E2EB43-7ABA-43BF-8763-6B713CC616DA}" srcOrd="1" destOrd="0" parTransId="{54F46945-F712-4648-B00C-93578B585EB1}" sibTransId="{4EB0FAC9-47F2-4863-BE41-3E8828CA2675}"/>
    <dgm:cxn modelId="{82DB70E3-FEB1-478E-AC66-1FCF478B9F2F}" srcId="{E042C3F2-DDD9-4110-A2C1-6D2F35E9B0A8}" destId="{1A28F23A-84CE-46B6-B12F-FC422488A51E}" srcOrd="0" destOrd="0" parTransId="{4BBA5DB8-AAD1-4DEC-BD60-8EE4897A7E59}" sibTransId="{C3173EB1-7C75-41F4-8154-7D6258F12DEA}"/>
    <dgm:cxn modelId="{14E25E7E-DFA0-4336-9B34-AC7FA75F9E4A}" type="presParOf" srcId="{497E98C2-36BB-4FD8-9331-C1A7CD311170}" destId="{DD03E7C2-FCE1-4D07-B289-A0ECF61B60B5}" srcOrd="0" destOrd="0" presId="urn:microsoft.com/office/officeart/2005/8/layout/hierarchy1"/>
    <dgm:cxn modelId="{69CC15D5-17BB-4D66-9FD8-C6A701CE6217}" type="presParOf" srcId="{DD03E7C2-FCE1-4D07-B289-A0ECF61B60B5}" destId="{DD15400F-2CD3-4584-98A9-D44A18431591}" srcOrd="0" destOrd="0" presId="urn:microsoft.com/office/officeart/2005/8/layout/hierarchy1"/>
    <dgm:cxn modelId="{4504AF32-C870-4560-98F4-4D26CCB73BE9}" type="presParOf" srcId="{DD15400F-2CD3-4584-98A9-D44A18431591}" destId="{DE6F2BA8-D278-4A9D-B8B7-DA596A394815}" srcOrd="0" destOrd="0" presId="urn:microsoft.com/office/officeart/2005/8/layout/hierarchy1"/>
    <dgm:cxn modelId="{24D4A4E7-2B36-4BD0-9333-A9835557A762}" type="presParOf" srcId="{DD15400F-2CD3-4584-98A9-D44A18431591}" destId="{66B29912-143B-4F10-9C34-C7FFFF9A7D1B}" srcOrd="1" destOrd="0" presId="urn:microsoft.com/office/officeart/2005/8/layout/hierarchy1"/>
    <dgm:cxn modelId="{60E22219-A8C1-414C-95CD-70105DB37953}" type="presParOf" srcId="{DD03E7C2-FCE1-4D07-B289-A0ECF61B60B5}" destId="{6D72CC95-813D-4846-BEED-44729268BCA0}" srcOrd="1" destOrd="0" presId="urn:microsoft.com/office/officeart/2005/8/layout/hierarchy1"/>
    <dgm:cxn modelId="{815D82B3-D48A-4F1B-9E98-3A6C809ACEA9}" type="presParOf" srcId="{497E98C2-36BB-4FD8-9331-C1A7CD311170}" destId="{E71CD806-9044-4E70-8055-4EBEFC49BA26}" srcOrd="1" destOrd="0" presId="urn:microsoft.com/office/officeart/2005/8/layout/hierarchy1"/>
    <dgm:cxn modelId="{1DF94E37-AAC7-4565-8782-9517DF409B89}" type="presParOf" srcId="{E71CD806-9044-4E70-8055-4EBEFC49BA26}" destId="{963E037C-04F3-40F6-B7F1-E36205580CF9}" srcOrd="0" destOrd="0" presId="urn:microsoft.com/office/officeart/2005/8/layout/hierarchy1"/>
    <dgm:cxn modelId="{973E6A2C-AE4A-4A13-8FAE-53A1691D63E9}" type="presParOf" srcId="{963E037C-04F3-40F6-B7F1-E36205580CF9}" destId="{09D6FDD2-B88D-4481-9FFA-89A9CF1A38D4}" srcOrd="0" destOrd="0" presId="urn:microsoft.com/office/officeart/2005/8/layout/hierarchy1"/>
    <dgm:cxn modelId="{4150A9C3-D0BF-486E-B94E-38ACD887C80A}" type="presParOf" srcId="{963E037C-04F3-40F6-B7F1-E36205580CF9}" destId="{EC90FFF8-8F8C-4BA4-B4B2-EF72A7474F0D}" srcOrd="1" destOrd="0" presId="urn:microsoft.com/office/officeart/2005/8/layout/hierarchy1"/>
    <dgm:cxn modelId="{DCC74E6E-4169-4AA1-B054-190CCD34741E}" type="presParOf" srcId="{E71CD806-9044-4E70-8055-4EBEFC49BA26}" destId="{32D738BB-AA4F-4027-AA67-03CB39D11F7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E02C62-85F5-46B0-A2C8-4EB2F76C67F9}">
      <dsp:nvSpPr>
        <dsp:cNvPr id="0" name=""/>
        <dsp:cNvSpPr/>
      </dsp:nvSpPr>
      <dsp:spPr>
        <a:xfrm>
          <a:off x="879" y="519433"/>
          <a:ext cx="3086366" cy="1959842"/>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7C55821C-18BF-4EF0-BDFE-945B124395E1}">
      <dsp:nvSpPr>
        <dsp:cNvPr id="0" name=""/>
        <dsp:cNvSpPr/>
      </dsp:nvSpPr>
      <dsp:spPr>
        <a:xfrm>
          <a:off x="343808" y="845217"/>
          <a:ext cx="3086366" cy="195984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PR" sz="1800" kern="1200"/>
            <a:t>Identificar problemas operacionales de los distintos comités y grupos de trabajo para proponer enmiendas a los estatutos o normas de funcionamiento que las rigen.</a:t>
          </a:r>
          <a:endParaRPr lang="en-US" sz="1800" kern="1200"/>
        </a:p>
      </dsp:txBody>
      <dsp:txXfrm>
        <a:off x="401210" y="902619"/>
        <a:ext cx="2971562" cy="1845038"/>
      </dsp:txXfrm>
    </dsp:sp>
    <dsp:sp modelId="{8E8B3FB0-90A6-4AD9-B1B8-F009D8905073}">
      <dsp:nvSpPr>
        <dsp:cNvPr id="0" name=""/>
        <dsp:cNvSpPr/>
      </dsp:nvSpPr>
      <dsp:spPr>
        <a:xfrm>
          <a:off x="3773105" y="519433"/>
          <a:ext cx="3086366" cy="1959842"/>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1E2187C8-4835-476F-A057-2EB7E5ABF1C7}">
      <dsp:nvSpPr>
        <dsp:cNvPr id="0" name=""/>
        <dsp:cNvSpPr/>
      </dsp:nvSpPr>
      <dsp:spPr>
        <a:xfrm>
          <a:off x="4116034" y="845217"/>
          <a:ext cx="3086366" cy="195984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PR" sz="1800" kern="1200"/>
            <a:t>Formular recomendaciones a la Asamblea Plenaria sobre formas de mejorar la eficiencia de los trabajos de la Cumbre o de sus comisiones.</a:t>
          </a:r>
          <a:endParaRPr lang="en-US" sz="1800" kern="1200"/>
        </a:p>
      </dsp:txBody>
      <dsp:txXfrm>
        <a:off x="4173436" y="902619"/>
        <a:ext cx="2971562" cy="18450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6F2BA8-D278-4A9D-B8B7-DA596A394815}">
      <dsp:nvSpPr>
        <dsp:cNvPr id="0" name=""/>
        <dsp:cNvSpPr/>
      </dsp:nvSpPr>
      <dsp:spPr>
        <a:xfrm>
          <a:off x="879" y="519433"/>
          <a:ext cx="3086366" cy="1959842"/>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6B29912-143B-4F10-9C34-C7FFFF9A7D1B}">
      <dsp:nvSpPr>
        <dsp:cNvPr id="0" name=""/>
        <dsp:cNvSpPr/>
      </dsp:nvSpPr>
      <dsp:spPr>
        <a:xfrm>
          <a:off x="343808" y="845217"/>
          <a:ext cx="3086366" cy="195984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s-PR" sz="1500" kern="1200"/>
            <a:t>Hay dos vacantes en la Comisión de Coordinación y Seguimiento. Estas vacantes no pueden llenarse debido a que no existen suplentes disponibles según el esquema que establece el Documento Operativo de la Cumbre Judicial Iberoamericana. </a:t>
          </a:r>
          <a:endParaRPr lang="en-US" sz="1500" kern="1200"/>
        </a:p>
      </dsp:txBody>
      <dsp:txXfrm>
        <a:off x="401210" y="902619"/>
        <a:ext cx="2971562" cy="1845038"/>
      </dsp:txXfrm>
    </dsp:sp>
    <dsp:sp modelId="{09D6FDD2-B88D-4481-9FFA-89A9CF1A38D4}">
      <dsp:nvSpPr>
        <dsp:cNvPr id="0" name=""/>
        <dsp:cNvSpPr/>
      </dsp:nvSpPr>
      <dsp:spPr>
        <a:xfrm>
          <a:off x="3773105" y="519433"/>
          <a:ext cx="3086366" cy="1959842"/>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EC90FFF8-8F8C-4BA4-B4B2-EF72A7474F0D}">
      <dsp:nvSpPr>
        <dsp:cNvPr id="0" name=""/>
        <dsp:cNvSpPr/>
      </dsp:nvSpPr>
      <dsp:spPr>
        <a:xfrm>
          <a:off x="4116034" y="845217"/>
          <a:ext cx="3086366" cy="195984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s-PR" sz="1500" kern="1200"/>
            <a:t>Debido a la imposibilidad de cubrir las vacantes surgidas, y ante la proximidad de la Asamblea Plenaria de Lima, Perú, la Comisión de Coordinación y Seguimiento acuerda permanecer configurada por sus actuales integrantes hasta su renovación en septiembre próximo.</a:t>
          </a:r>
          <a:endParaRPr lang="en-US" sz="1500" kern="1200"/>
        </a:p>
      </dsp:txBody>
      <dsp:txXfrm>
        <a:off x="4173436" y="902619"/>
        <a:ext cx="2971562" cy="184503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P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692782-B371-427C-B3F6-B045A4D3C238}" type="datetimeFigureOut">
              <a:rPr lang="es-PR" smtClean="0"/>
              <a:pPr/>
              <a:t>06/30/2023</a:t>
            </a:fld>
            <a:endParaRPr lang="es-PR"/>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s-PR"/>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P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4F8BA6C-8598-4DDB-9B3A-176BCE26C1E8}" type="slidenum">
              <a:rPr lang="es-PR" smtClean="0"/>
              <a:pPr/>
              <a:t>‹#›</a:t>
            </a:fld>
            <a:endParaRPr lang="es-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PR"/>
          </a:p>
        </p:txBody>
      </p:sp>
      <p:sp>
        <p:nvSpPr>
          <p:cNvPr id="4" name="Slide Number Placeholder 3"/>
          <p:cNvSpPr>
            <a:spLocks noGrp="1"/>
          </p:cNvSpPr>
          <p:nvPr>
            <p:ph type="sldNum" sz="quarter" idx="10"/>
          </p:nvPr>
        </p:nvSpPr>
        <p:spPr/>
        <p:txBody>
          <a:bodyPr/>
          <a:lstStyle/>
          <a:p>
            <a:fld id="{04F8BA6C-8598-4DDB-9B3A-176BCE26C1E8}" type="slidenum">
              <a:rPr lang="es-PR" smtClean="0"/>
              <a:pPr/>
              <a:t>1</a:t>
            </a:fld>
            <a:endParaRPr lang="es-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PR"/>
          </a:p>
        </p:txBody>
      </p:sp>
      <p:sp>
        <p:nvSpPr>
          <p:cNvPr id="4" name="Slide Number Placeholder 3"/>
          <p:cNvSpPr>
            <a:spLocks noGrp="1"/>
          </p:cNvSpPr>
          <p:nvPr>
            <p:ph type="sldNum" sz="quarter" idx="10"/>
          </p:nvPr>
        </p:nvSpPr>
        <p:spPr/>
        <p:txBody>
          <a:bodyPr/>
          <a:lstStyle/>
          <a:p>
            <a:fld id="{04F8BA6C-8598-4DDB-9B3A-176BCE26C1E8}" type="slidenum">
              <a:rPr lang="es-PR" smtClean="0"/>
              <a:pPr/>
              <a:t>2</a:t>
            </a:fld>
            <a:endParaRPr lang="es-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PR"/>
          </a:p>
        </p:txBody>
      </p:sp>
      <p:sp>
        <p:nvSpPr>
          <p:cNvPr id="4" name="Slide Number Placeholder 3"/>
          <p:cNvSpPr>
            <a:spLocks noGrp="1"/>
          </p:cNvSpPr>
          <p:nvPr>
            <p:ph type="sldNum" sz="quarter" idx="10"/>
          </p:nvPr>
        </p:nvSpPr>
        <p:spPr/>
        <p:txBody>
          <a:bodyPr/>
          <a:lstStyle/>
          <a:p>
            <a:fld id="{04F8BA6C-8598-4DDB-9B3A-176BCE26C1E8}" type="slidenum">
              <a:rPr lang="es-PR" smtClean="0"/>
              <a:pPr/>
              <a:t>3</a:t>
            </a:fld>
            <a:endParaRPr lang="es-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PR"/>
          </a:p>
        </p:txBody>
      </p:sp>
      <p:sp>
        <p:nvSpPr>
          <p:cNvPr id="4" name="Slide Number Placeholder 3"/>
          <p:cNvSpPr>
            <a:spLocks noGrp="1"/>
          </p:cNvSpPr>
          <p:nvPr>
            <p:ph type="sldNum" sz="quarter" idx="10"/>
          </p:nvPr>
        </p:nvSpPr>
        <p:spPr/>
        <p:txBody>
          <a:bodyPr/>
          <a:lstStyle/>
          <a:p>
            <a:fld id="{04F8BA6C-8598-4DDB-9B3A-176BCE26C1E8}" type="slidenum">
              <a:rPr lang="es-PR" smtClean="0"/>
              <a:pPr/>
              <a:t>4</a:t>
            </a:fld>
            <a:endParaRPr lang="es-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PR"/>
          </a:p>
        </p:txBody>
      </p:sp>
      <p:sp>
        <p:nvSpPr>
          <p:cNvPr id="4" name="Slide Number Placeholder 3"/>
          <p:cNvSpPr>
            <a:spLocks noGrp="1"/>
          </p:cNvSpPr>
          <p:nvPr>
            <p:ph type="sldNum" sz="quarter" idx="10"/>
          </p:nvPr>
        </p:nvSpPr>
        <p:spPr/>
        <p:txBody>
          <a:bodyPr/>
          <a:lstStyle/>
          <a:p>
            <a:fld id="{04F8BA6C-8598-4DDB-9B3A-176BCE26C1E8}" type="slidenum">
              <a:rPr lang="es-PR" smtClean="0"/>
              <a:pPr/>
              <a:t>5</a:t>
            </a:fld>
            <a:endParaRPr lang="es-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PR"/>
          </a:p>
        </p:txBody>
      </p:sp>
      <p:sp>
        <p:nvSpPr>
          <p:cNvPr id="4" name="Slide Number Placeholder 3"/>
          <p:cNvSpPr>
            <a:spLocks noGrp="1"/>
          </p:cNvSpPr>
          <p:nvPr>
            <p:ph type="sldNum" sz="quarter" idx="10"/>
          </p:nvPr>
        </p:nvSpPr>
        <p:spPr/>
        <p:txBody>
          <a:bodyPr/>
          <a:lstStyle/>
          <a:p>
            <a:fld id="{04F8BA6C-8598-4DDB-9B3A-176BCE26C1E8}" type="slidenum">
              <a:rPr lang="es-PR" smtClean="0"/>
              <a:pPr/>
              <a:t>6</a:t>
            </a:fld>
            <a:endParaRPr lang="es-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PR"/>
          </a:p>
        </p:txBody>
      </p:sp>
      <p:sp>
        <p:nvSpPr>
          <p:cNvPr id="4" name="Slide Number Placeholder 3"/>
          <p:cNvSpPr>
            <a:spLocks noGrp="1"/>
          </p:cNvSpPr>
          <p:nvPr>
            <p:ph type="sldNum" sz="quarter" idx="10"/>
          </p:nvPr>
        </p:nvSpPr>
        <p:spPr/>
        <p:txBody>
          <a:bodyPr/>
          <a:lstStyle/>
          <a:p>
            <a:fld id="{04F8BA6C-8598-4DDB-9B3A-176BCE26C1E8}" type="slidenum">
              <a:rPr lang="es-PR" smtClean="0"/>
              <a:pPr/>
              <a:t>21</a:t>
            </a:fld>
            <a:endParaRPr lang="es-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71929F-E108-416C-B10E-7B6FE2586FE4}" type="datetimeFigureOut">
              <a:rPr lang="en-US" smtClean="0"/>
              <a:pPr/>
              <a:t>6/30/2023</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35275241-574F-44D0-852E-BD23878D7704}" type="slidenum">
              <a:rPr lang="en-US" smtClean="0"/>
              <a:pPr/>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98575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71929F-E108-416C-B10E-7B6FE2586FE4}" type="datetimeFigureOut">
              <a:rPr lang="en-US" smtClean="0"/>
              <a:pPr/>
              <a:t>6/30/2023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5241-574F-44D0-852E-BD23878D7704}" type="slidenum">
              <a:rPr lang="en-US" smtClean="0"/>
              <a:pPr/>
              <a:t>‹#›</a:t>
            </a:fld>
            <a:endParaRPr lang="en-US"/>
          </a:p>
        </p:txBody>
      </p:sp>
    </p:spTree>
    <p:extLst>
      <p:ext uri="{BB962C8B-B14F-4D97-AF65-F5344CB8AC3E}">
        <p14:creationId xmlns:p14="http://schemas.microsoft.com/office/powerpoint/2010/main" val="3839342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71929F-E108-416C-B10E-7B6FE2586FE4}" type="datetimeFigureOut">
              <a:rPr lang="en-US" smtClean="0"/>
              <a:pPr/>
              <a:t>6/30/2023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5241-574F-44D0-852E-BD23878D7704}" type="slidenum">
              <a:rPr lang="en-US" smtClean="0"/>
              <a:pPr/>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98838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71929F-E108-416C-B10E-7B6FE2586FE4}" type="datetimeFigureOut">
              <a:rPr lang="en-US" smtClean="0"/>
              <a:pPr/>
              <a:t>6/30/2023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5241-574F-44D0-852E-BD23878D7704}" type="slidenum">
              <a:rPr lang="en-US" smtClean="0"/>
              <a:pPr/>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70216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71929F-E108-416C-B10E-7B6FE2586FE4}" type="datetimeFigureOut">
              <a:rPr lang="en-US" smtClean="0"/>
              <a:pPr/>
              <a:t>6/30/2023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5241-574F-44D0-852E-BD23878D7704}" type="slidenum">
              <a:rPr lang="en-US" smtClean="0"/>
              <a:pPr/>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20067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71929F-E108-416C-B10E-7B6FE2586FE4}" type="datetimeFigureOut">
              <a:rPr lang="en-US" smtClean="0"/>
              <a:pPr/>
              <a:t>6/30/2023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75241-574F-44D0-852E-BD23878D7704}" type="slidenum">
              <a:rPr lang="en-US" smtClean="0"/>
              <a:pPr/>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8966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71929F-E108-416C-B10E-7B6FE2586FE4}" type="datetimeFigureOut">
              <a:rPr lang="en-US" smtClean="0"/>
              <a:pPr/>
              <a:t>6/30/2023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275241-574F-44D0-852E-BD23878D7704}" type="slidenum">
              <a:rPr lang="en-US" smtClean="0"/>
              <a:pPr/>
              <a:t>‹#›</a:t>
            </a:fld>
            <a:endParaRPr lang="en-US"/>
          </a:p>
        </p:txBody>
      </p:sp>
    </p:spTree>
    <p:extLst>
      <p:ext uri="{BB962C8B-B14F-4D97-AF65-F5344CB8AC3E}">
        <p14:creationId xmlns:p14="http://schemas.microsoft.com/office/powerpoint/2010/main" val="4054445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71929F-E108-416C-B10E-7B6FE2586FE4}" type="datetimeFigureOut">
              <a:rPr lang="en-US" smtClean="0"/>
              <a:pPr/>
              <a:t>6/30/2023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275241-574F-44D0-852E-BD23878D7704}" type="slidenum">
              <a:rPr lang="en-US" smtClean="0"/>
              <a:pPr/>
              <a:t>‹#›</a:t>
            </a:fld>
            <a:endParaRPr lang="en-US"/>
          </a:p>
        </p:txBody>
      </p:sp>
    </p:spTree>
    <p:extLst>
      <p:ext uri="{BB962C8B-B14F-4D97-AF65-F5344CB8AC3E}">
        <p14:creationId xmlns:p14="http://schemas.microsoft.com/office/powerpoint/2010/main" val="1276532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71929F-E108-416C-B10E-7B6FE2586FE4}" type="datetimeFigureOut">
              <a:rPr lang="en-US" smtClean="0"/>
              <a:pPr/>
              <a:t>6/30/2023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275241-574F-44D0-852E-BD23878D7704}" type="slidenum">
              <a:rPr lang="en-US" smtClean="0"/>
              <a:pPr/>
              <a:t>‹#›</a:t>
            </a:fld>
            <a:endParaRPr lang="en-US"/>
          </a:p>
        </p:txBody>
      </p:sp>
    </p:spTree>
    <p:extLst>
      <p:ext uri="{BB962C8B-B14F-4D97-AF65-F5344CB8AC3E}">
        <p14:creationId xmlns:p14="http://schemas.microsoft.com/office/powerpoint/2010/main" val="1406289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471929F-E108-416C-B10E-7B6FE2586FE4}" type="datetimeFigureOut">
              <a:rPr lang="en-US" smtClean="0"/>
              <a:pPr/>
              <a:t>6/30/2023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75241-574F-44D0-852E-BD23878D7704}" type="slidenum">
              <a:rPr lang="en-US" smtClean="0"/>
              <a:pPr/>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92400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7471929F-E108-416C-B10E-7B6FE2586FE4}" type="datetimeFigureOut">
              <a:rPr lang="en-US" smtClean="0"/>
              <a:pPr/>
              <a:t>6/30/2023</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a:p>
        </p:txBody>
      </p:sp>
      <p:sp>
        <p:nvSpPr>
          <p:cNvPr id="7" name="Slide Number Placeholder 6"/>
          <p:cNvSpPr>
            <a:spLocks noGrp="1"/>
          </p:cNvSpPr>
          <p:nvPr>
            <p:ph type="sldNum" sz="quarter" idx="12"/>
          </p:nvPr>
        </p:nvSpPr>
        <p:spPr/>
        <p:txBody>
          <a:bodyPr/>
          <a:lstStyle/>
          <a:p>
            <a:fld id="{35275241-574F-44D0-852E-BD23878D7704}" type="slidenum">
              <a:rPr lang="en-US" smtClean="0"/>
              <a:pPr/>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77958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471929F-E108-416C-B10E-7B6FE2586FE4}" type="datetimeFigureOut">
              <a:rPr lang="en-US" smtClean="0"/>
              <a:pPr/>
              <a:t>6/30/2023</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35275241-574F-44D0-852E-BD23878D7704}" type="slidenum">
              <a:rPr lang="en-US" smtClean="0"/>
              <a:pPr/>
              <a:t>‹#›</a:t>
            </a:fld>
            <a:endParaRPr lang="en-US"/>
          </a:p>
        </p:txBody>
      </p:sp>
    </p:spTree>
    <p:extLst>
      <p:ext uri="{BB962C8B-B14F-4D97-AF65-F5344CB8AC3E}">
        <p14:creationId xmlns:p14="http://schemas.microsoft.com/office/powerpoint/2010/main" val="300112159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412368-7E6B-4064-B6FA-72DF6DA0C2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014FE20-9BCC-4219-A8AD-B1C110BD55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ctrTitle"/>
          </p:nvPr>
        </p:nvSpPr>
        <p:spPr>
          <a:xfrm>
            <a:off x="1089462" y="976508"/>
            <a:ext cx="4143979" cy="2367221"/>
          </a:xfrm>
        </p:spPr>
        <p:txBody>
          <a:bodyPr>
            <a:normAutofit/>
          </a:bodyPr>
          <a:lstStyle/>
          <a:p>
            <a:r>
              <a:rPr lang="es-PR" sz="3600" dirty="0"/>
              <a:t>Comisión de Coordinación y Seguimiento</a:t>
            </a:r>
            <a:endParaRPr lang="en-US" sz="3600" dirty="0"/>
          </a:p>
        </p:txBody>
      </p:sp>
      <p:sp>
        <p:nvSpPr>
          <p:cNvPr id="3" name="Subtitle 2"/>
          <p:cNvSpPr>
            <a:spLocks noGrp="1"/>
          </p:cNvSpPr>
          <p:nvPr>
            <p:ph type="subTitle" idx="1"/>
          </p:nvPr>
        </p:nvSpPr>
        <p:spPr>
          <a:xfrm>
            <a:off x="1089462" y="3531204"/>
            <a:ext cx="4148190" cy="1606576"/>
          </a:xfrm>
        </p:spPr>
        <p:txBody>
          <a:bodyPr>
            <a:normAutofit/>
          </a:bodyPr>
          <a:lstStyle/>
          <a:p>
            <a:r>
              <a:rPr lang="es-PR"/>
              <a:t>Segunda reunión Preparatoria</a:t>
            </a:r>
          </a:p>
          <a:p>
            <a:r>
              <a:rPr lang="es-PR"/>
              <a:t>Cumbre Judicial iberoamericana</a:t>
            </a:r>
          </a:p>
          <a:p>
            <a:r>
              <a:rPr lang="es-PR"/>
              <a:t>Bolivia, 2023</a:t>
            </a:r>
          </a:p>
          <a:p>
            <a:endParaRPr lang="en-US" dirty="0"/>
          </a:p>
        </p:txBody>
      </p:sp>
      <p:cxnSp>
        <p:nvCxnSpPr>
          <p:cNvPr id="13" name="Straight Connector 12">
            <a:extLst>
              <a:ext uri="{FF2B5EF4-FFF2-40B4-BE49-F238E27FC236}">
                <a16:creationId xmlns:a16="http://schemas.microsoft.com/office/drawing/2014/main" id="{A661C966-C6C8-4667-903D-E68521C357F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9463" y="3528543"/>
            <a:ext cx="4152089"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15" name="Group 14">
            <a:extLst>
              <a:ext uri="{FF2B5EF4-FFF2-40B4-BE49-F238E27FC236}">
                <a16:creationId xmlns:a16="http://schemas.microsoft.com/office/drawing/2014/main" id="{36439133-030D-427C-AADE-2B48B199178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08041" y="482171"/>
            <a:ext cx="3055899" cy="5149101"/>
            <a:chOff x="7477388" y="482171"/>
            <a:chExt cx="4074533" cy="5149101"/>
          </a:xfrm>
        </p:grpSpPr>
        <p:sp>
          <p:nvSpPr>
            <p:cNvPr id="16" name="Rectangle 15">
              <a:extLst>
                <a:ext uri="{FF2B5EF4-FFF2-40B4-BE49-F238E27FC236}">
                  <a16:creationId xmlns:a16="http://schemas.microsoft.com/office/drawing/2014/main" id="{2C11378B-6628-411A-9A79-CF10232D7D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77388" y="482171"/>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8E6BF6A-26B8-45E6-887E-FE78A7984F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47" y="812507"/>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9" name="Rectangle 18">
            <a:extLst>
              <a:ext uri="{FF2B5EF4-FFF2-40B4-BE49-F238E27FC236}">
                <a16:creationId xmlns:a16="http://schemas.microsoft.com/office/drawing/2014/main" id="{82388B0B-738B-4313-8674-79D97E74A0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3718" y="977965"/>
            <a:ext cx="2339583" cy="4135339"/>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0 Imagen">
            <a:extLst>
              <a:ext uri="{FF2B5EF4-FFF2-40B4-BE49-F238E27FC236}">
                <a16:creationId xmlns:a16="http://schemas.microsoft.com/office/drawing/2014/main" id="{136BE993-75C8-14D3-8F35-606188949D7A}"/>
              </a:ext>
            </a:extLst>
          </p:cNvPr>
          <p:cNvPicPr/>
          <p:nvPr/>
        </p:nvPicPr>
        <p:blipFill>
          <a:blip r:embed="rId3">
            <a:extLst>
              <a:ext uri="{28A0092B-C50C-407E-A947-70E740481C1C}">
                <a14:useLocalDpi xmlns:a14="http://schemas.microsoft.com/office/drawing/2010/main" val="0"/>
              </a:ext>
            </a:extLst>
          </a:blip>
          <a:stretch>
            <a:fillRect/>
          </a:stretch>
        </p:blipFill>
        <p:spPr>
          <a:xfrm>
            <a:off x="6087279" y="1888545"/>
            <a:ext cx="2099328" cy="2321772"/>
          </a:xfrm>
          <a:prstGeom prst="rect">
            <a:avLst/>
          </a:prstGeom>
        </p:spPr>
      </p:pic>
      <p:pic>
        <p:nvPicPr>
          <p:cNvPr id="21" name="Picture 20">
            <a:extLst>
              <a:ext uri="{FF2B5EF4-FFF2-40B4-BE49-F238E27FC236}">
                <a16:creationId xmlns:a16="http://schemas.microsoft.com/office/drawing/2014/main" id="{6DF84359-5DD6-461B-9519-90AA2F46C1B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3" name="Straight Connector 22">
            <a:extLst>
              <a:ext uri="{FF2B5EF4-FFF2-40B4-BE49-F238E27FC236}">
                <a16:creationId xmlns:a16="http://schemas.microsoft.com/office/drawing/2014/main" id="{E90BC892-CE86-41EE-8A3B-2178D5170C7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476AC13A-890E-7D65-1D06-084218E430E7}"/>
              </a:ext>
            </a:extLst>
          </p:cNvPr>
          <p:cNvSpPr>
            <a:spLocks noGrp="1"/>
          </p:cNvSpPr>
          <p:nvPr>
            <p:ph type="title"/>
          </p:nvPr>
        </p:nvSpPr>
        <p:spPr>
          <a:xfrm>
            <a:off x="609153" y="804519"/>
            <a:ext cx="2431365" cy="4431360"/>
          </a:xfrm>
        </p:spPr>
        <p:txBody>
          <a:bodyPr anchor="ctr">
            <a:normAutofit/>
          </a:bodyPr>
          <a:lstStyle/>
          <a:p>
            <a:r>
              <a:rPr lang="es-PR" sz="2700" dirty="0"/>
              <a:t>Renovación de Comisiones</a:t>
            </a:r>
            <a:endParaRPr lang="en-US" sz="2700" dirty="0"/>
          </a:p>
        </p:txBody>
      </p:sp>
      <p:cxnSp>
        <p:nvCxnSpPr>
          <p:cNvPr id="12" name="Straight Connector 11">
            <a:extLst>
              <a:ext uri="{FF2B5EF4-FFF2-40B4-BE49-F238E27FC236}">
                <a16:creationId xmlns:a16="http://schemas.microsoft.com/office/drawing/2014/main" id="{19AF263B-E208-40DF-A182-5193478DC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8867" y="890353"/>
            <a:ext cx="0" cy="45720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2B11F69-F821-F466-41C2-03F8926D798E}"/>
              </a:ext>
            </a:extLst>
          </p:cNvPr>
          <p:cNvSpPr>
            <a:spLocks noGrp="1"/>
          </p:cNvSpPr>
          <p:nvPr>
            <p:ph idx="1"/>
          </p:nvPr>
        </p:nvSpPr>
        <p:spPr>
          <a:xfrm>
            <a:off x="3478397" y="804520"/>
            <a:ext cx="4576919" cy="4431359"/>
          </a:xfrm>
        </p:spPr>
        <p:txBody>
          <a:bodyPr anchor="ctr">
            <a:noAutofit/>
          </a:bodyPr>
          <a:lstStyle/>
          <a:p>
            <a:pPr marL="0" marR="0" indent="0" algn="just">
              <a:lnSpc>
                <a:spcPct val="110000"/>
              </a:lnSpc>
              <a:spcBef>
                <a:spcPts val="0"/>
              </a:spcBef>
              <a:spcAft>
                <a:spcPts val="600"/>
              </a:spcAft>
              <a:buNone/>
            </a:pPr>
            <a:r>
              <a:rPr lang="es-PR" sz="1400" dirty="0">
                <a:effectLst/>
                <a:latin typeface="Times New Roman" panose="02020603050405020304" pitchFamily="18" charset="0"/>
                <a:ea typeface="Calibri" panose="020F0502020204030204" pitchFamily="34" charset="0"/>
                <a:cs typeface="Times New Roman" panose="02020603050405020304" pitchFamily="18" charset="0"/>
              </a:rPr>
              <a:t>En la Asamblea Plenaria de Lima, Perú, se renovará la integración de todas las comisiones. Dispone sobre este tema el Documento Operativo de la Cumbre Judicial:</a:t>
            </a:r>
          </a:p>
          <a:p>
            <a:pPr marL="0" marR="0" indent="0" algn="just">
              <a:lnSpc>
                <a:spcPct val="110000"/>
              </a:lnSpc>
              <a:spcBef>
                <a:spcPts val="0"/>
              </a:spcBef>
              <a:spcAft>
                <a:spcPts val="600"/>
              </a:spcAft>
              <a:buNone/>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10000"/>
              </a:lnSpc>
              <a:spcBef>
                <a:spcPts val="0"/>
              </a:spcBef>
              <a:spcAft>
                <a:spcPts val="600"/>
              </a:spcAft>
            </a:pPr>
            <a:r>
              <a:rPr lang="es-ES_tradnl" sz="1400" b="0" dirty="0">
                <a:effectLst/>
                <a:latin typeface="Times New Roman" panose="02020603050405020304" pitchFamily="18" charset="0"/>
                <a:ea typeface="Times New Roman" panose="02020603050405020304" pitchFamily="18" charset="0"/>
              </a:rPr>
              <a:t>Los integrantes de [las] comisiones serán elegidos en el marco de la celebración de la Asamblea Plenaria,</a:t>
            </a:r>
            <a:r>
              <a:rPr lang="es-DO" sz="1400" b="0" dirty="0">
                <a:effectLst/>
                <a:latin typeface="Times New Roman" panose="02020603050405020304" pitchFamily="18" charset="0"/>
                <a:ea typeface="Times New Roman" panose="02020603050405020304" pitchFamily="18" charset="0"/>
              </a:rPr>
              <a:t> por consenso o voto de mayoría simple, pudiendo ser reelectos. La elección de los integrantes de las Comisiones será por dos años, coincidiendo con una edición de la Cumbre.</a:t>
            </a:r>
            <a:endParaRPr lang="en-US" sz="1400" b="1" dirty="0">
              <a:effectLst/>
              <a:latin typeface="Times New Roman" panose="02020603050405020304" pitchFamily="18" charset="0"/>
              <a:ea typeface="Times New Roman" panose="02020603050405020304" pitchFamily="18" charset="0"/>
            </a:endParaRPr>
          </a:p>
          <a:p>
            <a:pPr marR="0" indent="0" algn="just">
              <a:lnSpc>
                <a:spcPct val="110000"/>
              </a:lnSpc>
              <a:spcBef>
                <a:spcPts val="0"/>
              </a:spcBef>
              <a:spcAft>
                <a:spcPts val="600"/>
              </a:spcAft>
              <a:buNone/>
            </a:pPr>
            <a:r>
              <a:rPr lang="es-DO" sz="1400" b="0" dirty="0">
                <a:effectLst/>
                <a:latin typeface="Times New Roman" panose="02020603050405020304" pitchFamily="18" charset="0"/>
                <a:ea typeface="Times New Roman" panose="02020603050405020304" pitchFamily="18" charset="0"/>
              </a:rPr>
              <a:t> </a:t>
            </a:r>
            <a:endParaRPr lang="en-US" sz="1400" b="1" dirty="0">
              <a:effectLst/>
              <a:latin typeface="Times New Roman" panose="02020603050405020304" pitchFamily="18" charset="0"/>
              <a:ea typeface="Times New Roman" panose="02020603050405020304" pitchFamily="18" charset="0"/>
            </a:endParaRPr>
          </a:p>
          <a:p>
            <a:pPr marL="457200" marR="0" algn="just">
              <a:lnSpc>
                <a:spcPct val="110000"/>
              </a:lnSpc>
              <a:spcBef>
                <a:spcPts val="0"/>
              </a:spcBef>
              <a:spcAft>
                <a:spcPts val="600"/>
              </a:spcAft>
            </a:pPr>
            <a:r>
              <a:rPr lang="es-PR" sz="1400" dirty="0">
                <a:effectLst/>
                <a:latin typeface="Times New Roman" panose="02020603050405020304" pitchFamily="18" charset="0"/>
                <a:ea typeface="Calibri" panose="020F0502020204030204" pitchFamily="34" charset="0"/>
                <a:cs typeface="Times New Roman" panose="02020603050405020304" pitchFamily="18" charset="0"/>
              </a:rPr>
              <a:t>Cada país podrá nominar personas para las distintas comisiones y grupos de trabajo de la Cumbre conforme a las convocatorias que se emitan. Cada persona propuesta solo podrá ser nominada a una comisión o grupo de trabajo.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gn="just">
              <a:lnSpc>
                <a:spcPct val="110000"/>
              </a:lnSpc>
              <a:spcBef>
                <a:spcPts val="0"/>
              </a:spcBef>
              <a:spcAft>
                <a:spcPts val="600"/>
              </a:spcAft>
              <a:buNone/>
            </a:pPr>
            <a:r>
              <a:rPr lang="es-P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10000"/>
              </a:lnSpc>
              <a:spcBef>
                <a:spcPts val="0"/>
              </a:spcBef>
              <a:spcAft>
                <a:spcPts val="600"/>
              </a:spcAft>
            </a:pPr>
            <a:r>
              <a:rPr lang="es-DO" sz="1400" dirty="0">
                <a:effectLst/>
                <a:latin typeface="Times New Roman" panose="02020603050405020304" pitchFamily="18" charset="0"/>
                <a:ea typeface="Calibri" panose="020F0502020204030204" pitchFamily="34" charset="0"/>
                <a:cs typeface="Times New Roman" panose="02020603050405020304" pitchFamily="18" charset="0"/>
              </a:rPr>
              <a:t>L</a:t>
            </a:r>
            <a:r>
              <a:rPr lang="es-PR" sz="1400" dirty="0">
                <a:effectLst/>
                <a:latin typeface="Times New Roman" panose="02020603050405020304" pitchFamily="18" charset="0"/>
                <a:ea typeface="Calibri" panose="020F0502020204030204" pitchFamily="34" charset="0"/>
                <a:cs typeface="Times New Roman" panose="02020603050405020304" pitchFamily="18" charset="0"/>
              </a:rPr>
              <a:t>as Secretarías Técnicas de las Comisiones que tengan esa estructura serán designadas mediante elección cada dos años.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4" name="Picture 13">
            <a:extLst>
              <a:ext uri="{FF2B5EF4-FFF2-40B4-BE49-F238E27FC236}">
                <a16:creationId xmlns:a16="http://schemas.microsoft.com/office/drawing/2014/main" id="{DCC0100C-A457-45B1-8A8B-8740F43EC15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spTree>
    <p:extLst>
      <p:ext uri="{BB962C8B-B14F-4D97-AF65-F5344CB8AC3E}">
        <p14:creationId xmlns:p14="http://schemas.microsoft.com/office/powerpoint/2010/main" val="2770498224"/>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D6076-F993-07DC-7042-0AC238C1E900}"/>
              </a:ext>
            </a:extLst>
          </p:cNvPr>
          <p:cNvSpPr>
            <a:spLocks noGrp="1"/>
          </p:cNvSpPr>
          <p:nvPr>
            <p:ph type="title"/>
          </p:nvPr>
        </p:nvSpPr>
        <p:spPr>
          <a:xfrm>
            <a:off x="1088684" y="804519"/>
            <a:ext cx="7202456" cy="1049235"/>
          </a:xfrm>
        </p:spPr>
        <p:txBody>
          <a:bodyPr>
            <a:normAutofit/>
          </a:bodyPr>
          <a:lstStyle/>
          <a:p>
            <a:endParaRPr lang="en-US" dirty="0"/>
          </a:p>
        </p:txBody>
      </p:sp>
      <p:sp>
        <p:nvSpPr>
          <p:cNvPr id="3" name="Content Placeholder 2">
            <a:extLst>
              <a:ext uri="{FF2B5EF4-FFF2-40B4-BE49-F238E27FC236}">
                <a16:creationId xmlns:a16="http://schemas.microsoft.com/office/drawing/2014/main" id="{D9243D98-5D3B-B1DF-DEDD-AEA0391A8E73}"/>
              </a:ext>
            </a:extLst>
          </p:cNvPr>
          <p:cNvSpPr>
            <a:spLocks noGrp="1"/>
          </p:cNvSpPr>
          <p:nvPr>
            <p:ph idx="1"/>
          </p:nvPr>
        </p:nvSpPr>
        <p:spPr>
          <a:xfrm>
            <a:off x="1088684" y="2015732"/>
            <a:ext cx="7202456" cy="3450613"/>
          </a:xfrm>
        </p:spPr>
        <p:txBody>
          <a:bodyPr>
            <a:normAutofit/>
          </a:bodyPr>
          <a:lstStyle/>
          <a:p>
            <a:pPr marL="457200" marR="0" algn="just">
              <a:spcBef>
                <a:spcPts val="0"/>
              </a:spcBef>
              <a:spcAft>
                <a:spcPts val="0"/>
              </a:spcAft>
            </a:pPr>
            <a:r>
              <a:rPr lang="es-ES_tradnl" sz="1900" b="0" dirty="0">
                <a:effectLst/>
                <a:latin typeface="Times New Roman" panose="02020603050405020304" pitchFamily="18" charset="0"/>
                <a:ea typeface="Times New Roman" panose="02020603050405020304" pitchFamily="18" charset="0"/>
              </a:rPr>
              <a:t>Los países miembros de la Cumbre Judicial Iberoamericana deberán postular a las distintas comisiones solo a personas, no a instituciones o a países. Cada postulación debe estar acompañada con una hoja de vida o </a:t>
            </a:r>
            <a:r>
              <a:rPr lang="es-ES_tradnl" sz="1900" b="0" i="1" dirty="0" err="1">
                <a:effectLst/>
                <a:latin typeface="Times New Roman" panose="02020603050405020304" pitchFamily="18" charset="0"/>
                <a:ea typeface="Times New Roman" panose="02020603050405020304" pitchFamily="18" charset="0"/>
              </a:rPr>
              <a:t>curriculum</a:t>
            </a:r>
            <a:r>
              <a:rPr lang="es-ES_tradnl" sz="1900" b="0" i="1" dirty="0">
                <a:effectLst/>
                <a:latin typeface="Times New Roman" panose="02020603050405020304" pitchFamily="18" charset="0"/>
                <a:ea typeface="Times New Roman" panose="02020603050405020304" pitchFamily="18" charset="0"/>
              </a:rPr>
              <a:t> vitae</a:t>
            </a:r>
            <a:r>
              <a:rPr lang="es-ES_tradnl" sz="1900" b="0" dirty="0">
                <a:effectLst/>
                <a:latin typeface="Times New Roman" panose="02020603050405020304" pitchFamily="18" charset="0"/>
                <a:ea typeface="Times New Roman" panose="02020603050405020304" pitchFamily="18" charset="0"/>
              </a:rPr>
              <a:t> de la persona postulada</a:t>
            </a:r>
            <a:r>
              <a:rPr lang="es-DO" sz="1900" b="0" dirty="0">
                <a:effectLst/>
                <a:latin typeface="Times New Roman" panose="02020603050405020304" pitchFamily="18" charset="0"/>
                <a:ea typeface="Times New Roman" panose="02020603050405020304" pitchFamily="18" charset="0"/>
              </a:rPr>
              <a:t>, conforme a la convocatoria que se realice para estos fines.</a:t>
            </a:r>
            <a:endParaRPr lang="en-US" sz="1900" b="1" dirty="0">
              <a:effectLst/>
              <a:latin typeface="Times New Roman" panose="02020603050405020304" pitchFamily="18" charset="0"/>
              <a:ea typeface="Times New Roman" panose="02020603050405020304" pitchFamily="18" charset="0"/>
            </a:endParaRPr>
          </a:p>
          <a:p>
            <a:pPr marL="457200" marR="0" algn="just">
              <a:spcBef>
                <a:spcPts val="0"/>
              </a:spcBef>
              <a:spcAft>
                <a:spcPts val="0"/>
              </a:spcAft>
            </a:pPr>
            <a:endParaRPr lang="en-US" sz="1900" b="1" dirty="0">
              <a:effectLst/>
              <a:latin typeface="Times New Roman" panose="02020603050405020304" pitchFamily="18" charset="0"/>
              <a:ea typeface="Times New Roman" panose="02020603050405020304" pitchFamily="18" charset="0"/>
            </a:endParaRPr>
          </a:p>
          <a:p>
            <a:pPr marL="457200" marR="0" algn="just">
              <a:spcBef>
                <a:spcPts val="0"/>
              </a:spcBef>
              <a:spcAft>
                <a:spcPts val="0"/>
              </a:spcAft>
            </a:pPr>
            <a:r>
              <a:rPr lang="es-ES_tradnl" sz="1900" b="0" dirty="0">
                <a:effectLst/>
                <a:latin typeface="Times New Roman" panose="02020603050405020304" pitchFamily="18" charset="0"/>
                <a:ea typeface="Times New Roman" panose="02020603050405020304" pitchFamily="18" charset="0"/>
              </a:rPr>
              <a:t>Es responsabilidad de la Secretaría </a:t>
            </a:r>
            <a:r>
              <a:rPr lang="es-ES_tradnl" sz="1900" b="0" dirty="0" err="1">
                <a:effectLst/>
                <a:latin typeface="Times New Roman" panose="02020603050405020304" pitchFamily="18" charset="0"/>
                <a:ea typeface="Times New Roman" panose="02020603050405020304" pitchFamily="18" charset="0"/>
              </a:rPr>
              <a:t>ProTempore</a:t>
            </a:r>
            <a:r>
              <a:rPr lang="es-ES_tradnl" sz="1900" b="0" dirty="0">
                <a:effectLst/>
                <a:latin typeface="Times New Roman" panose="02020603050405020304" pitchFamily="18" charset="0"/>
                <a:ea typeface="Times New Roman" panose="02020603050405020304" pitchFamily="18" charset="0"/>
              </a:rPr>
              <a:t> diseñar un proceso de votación que garantice el secreto de los votos emitidos por los Presidentes y Presidentas en la Asamblea Plenaria.</a:t>
            </a:r>
            <a:endParaRPr lang="en-US" sz="1900" b="1" dirty="0">
              <a:effectLst/>
              <a:latin typeface="Times New Roman" panose="02020603050405020304" pitchFamily="18" charset="0"/>
              <a:ea typeface="Times New Roman" panose="02020603050405020304" pitchFamily="18" charset="0"/>
            </a:endParaRPr>
          </a:p>
          <a:p>
            <a:endParaRPr lang="en-US" sz="1900" dirty="0"/>
          </a:p>
        </p:txBody>
      </p:sp>
    </p:spTree>
    <p:extLst>
      <p:ext uri="{BB962C8B-B14F-4D97-AF65-F5344CB8AC3E}">
        <p14:creationId xmlns:p14="http://schemas.microsoft.com/office/powerpoint/2010/main" val="4290298193"/>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01E9B-F098-F7FD-BDD9-CFF746183841}"/>
              </a:ext>
            </a:extLst>
          </p:cNvPr>
          <p:cNvSpPr>
            <a:spLocks noGrp="1"/>
          </p:cNvSpPr>
          <p:nvPr>
            <p:ph type="title"/>
          </p:nvPr>
        </p:nvSpPr>
        <p:spPr>
          <a:xfrm>
            <a:off x="1088684" y="804519"/>
            <a:ext cx="7202456" cy="1049235"/>
          </a:xfrm>
        </p:spPr>
        <p:txBody>
          <a:bodyPr>
            <a:normAutofit/>
          </a:bodyPr>
          <a:lstStyle/>
          <a:p>
            <a:endParaRPr lang="en-US"/>
          </a:p>
        </p:txBody>
      </p:sp>
      <p:sp>
        <p:nvSpPr>
          <p:cNvPr id="3" name="Content Placeholder 2">
            <a:extLst>
              <a:ext uri="{FF2B5EF4-FFF2-40B4-BE49-F238E27FC236}">
                <a16:creationId xmlns:a16="http://schemas.microsoft.com/office/drawing/2014/main" id="{A9432F65-CA02-0778-34F0-BC64CDF96185}"/>
              </a:ext>
            </a:extLst>
          </p:cNvPr>
          <p:cNvSpPr>
            <a:spLocks noGrp="1"/>
          </p:cNvSpPr>
          <p:nvPr>
            <p:ph idx="1"/>
          </p:nvPr>
        </p:nvSpPr>
        <p:spPr>
          <a:xfrm>
            <a:off x="1088684" y="2015734"/>
            <a:ext cx="4216713" cy="3450613"/>
          </a:xfrm>
        </p:spPr>
        <p:txBody>
          <a:bodyPr>
            <a:normAutofit/>
          </a:bodyPr>
          <a:lstStyle/>
          <a:p>
            <a:pPr algn="just"/>
            <a:r>
              <a:rPr lang="es-ES_tradnl" dirty="0">
                <a:effectLst/>
                <a:latin typeface="Times New Roman" panose="02020603050405020304" pitchFamily="18" charset="0"/>
                <a:ea typeface="Calibri" panose="020F0502020204030204" pitchFamily="34" charset="0"/>
                <a:cs typeface="Times New Roman" panose="02020603050405020304" pitchFamily="18" charset="0"/>
              </a:rPr>
              <a:t>La fecha límite para postular candidatos a las comisiones de la Cumbre Judicial será el </a:t>
            </a:r>
            <a:r>
              <a:rPr lang="es-ES_tradnl" b="1" u="sng" dirty="0">
                <a:effectLst/>
                <a:latin typeface="Times New Roman" panose="02020603050405020304" pitchFamily="18" charset="0"/>
                <a:ea typeface="Calibri" panose="020F0502020204030204" pitchFamily="34" charset="0"/>
                <a:cs typeface="Times New Roman" panose="02020603050405020304" pitchFamily="18" charset="0"/>
              </a:rPr>
              <a:t>31 de julio de 2023</a:t>
            </a:r>
            <a:r>
              <a:rPr lang="es-ES_tradnl"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4" name="0 Imagen" descr="Text&#10;&#10;Description automatically generated with medium confidence">
            <a:extLst>
              <a:ext uri="{FF2B5EF4-FFF2-40B4-BE49-F238E27FC236}">
                <a16:creationId xmlns:a16="http://schemas.microsoft.com/office/drawing/2014/main" id="{C07E10E3-33A6-1EB1-0E12-58D21077B729}"/>
              </a:ext>
            </a:extLst>
          </p:cNvPr>
          <p:cNvPicPr/>
          <p:nvPr/>
        </p:nvPicPr>
        <p:blipFill>
          <a:blip r:embed="rId2">
            <a:extLst>
              <a:ext uri="{28A0092B-C50C-407E-A947-70E740481C1C}">
                <a14:useLocalDpi xmlns:a14="http://schemas.microsoft.com/office/drawing/2010/main" val="0"/>
              </a:ext>
            </a:extLst>
          </a:blip>
          <a:stretch>
            <a:fillRect/>
          </a:stretch>
        </p:blipFill>
        <p:spPr>
          <a:xfrm>
            <a:off x="5665604" y="2289172"/>
            <a:ext cx="2625536" cy="2903737"/>
          </a:xfrm>
          <a:prstGeom prst="rect">
            <a:avLst/>
          </a:prstGeom>
        </p:spPr>
      </p:pic>
    </p:spTree>
    <p:extLst>
      <p:ext uri="{BB962C8B-B14F-4D97-AF65-F5344CB8AC3E}">
        <p14:creationId xmlns:p14="http://schemas.microsoft.com/office/powerpoint/2010/main" val="1883973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BEFDA1A-2A01-4C29-A5D0-AE6F050D07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Figuras talladas de seres humanos coloridas">
            <a:extLst>
              <a:ext uri="{FF2B5EF4-FFF2-40B4-BE49-F238E27FC236}">
                <a16:creationId xmlns:a16="http://schemas.microsoft.com/office/drawing/2014/main" id="{6A9CEEB9-D1F5-00CE-C925-70E8097F08AE}"/>
              </a:ext>
            </a:extLst>
          </p:cNvPr>
          <p:cNvPicPr>
            <a:picLocks noChangeAspect="1"/>
          </p:cNvPicPr>
          <p:nvPr/>
        </p:nvPicPr>
        <p:blipFill rotWithShape="1">
          <a:blip r:embed="rId2">
            <a:duotone>
              <a:schemeClr val="bg2">
                <a:shade val="45000"/>
                <a:satMod val="135000"/>
              </a:schemeClr>
              <a:prstClr val="white"/>
            </a:duotone>
            <a:alphaModFix amt="50000"/>
          </a:blip>
          <a:srcRect l="2617" r="2385" b="-1"/>
          <a:stretch/>
        </p:blipFill>
        <p:spPr>
          <a:xfrm>
            <a:off x="228" y="10"/>
            <a:ext cx="9143772" cy="6857990"/>
          </a:xfrm>
          <a:prstGeom prst="rect">
            <a:avLst/>
          </a:prstGeom>
        </p:spPr>
      </p:pic>
      <p:cxnSp>
        <p:nvCxnSpPr>
          <p:cNvPr id="11" name="Straight Connector 10">
            <a:extLst>
              <a:ext uri="{FF2B5EF4-FFF2-40B4-BE49-F238E27FC236}">
                <a16:creationId xmlns:a16="http://schemas.microsoft.com/office/drawing/2014/main" id="{17FD20E5-30AF-47B9-9256-2E8E904CBB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90422" y="1847088"/>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9D3C47CE-3C50-FA4C-9AE1-203ABD6ADCFD}"/>
              </a:ext>
            </a:extLst>
          </p:cNvPr>
          <p:cNvSpPr>
            <a:spLocks noGrp="1"/>
          </p:cNvSpPr>
          <p:nvPr>
            <p:ph type="title"/>
          </p:nvPr>
        </p:nvSpPr>
        <p:spPr>
          <a:xfrm>
            <a:off x="1088684" y="804519"/>
            <a:ext cx="7202456" cy="1049235"/>
          </a:xfrm>
        </p:spPr>
        <p:txBody>
          <a:bodyPr>
            <a:normAutofit/>
          </a:bodyPr>
          <a:lstStyle/>
          <a:p>
            <a:r>
              <a:rPr lang="es-PR" sz="2200">
                <a:latin typeface="Times New Roman" panose="02020603050405020304" pitchFamily="18" charset="0"/>
                <a:ea typeface="Calibri" panose="020F0502020204030204" pitchFamily="34" charset="0"/>
                <a:cs typeface="Times New Roman" panose="02020603050405020304" pitchFamily="18" charset="0"/>
              </a:rPr>
              <a:t>Propuestas de enmiendas al Código Iberoamericano de Ética Judicial.</a:t>
            </a:r>
            <a:br>
              <a:rPr lang="en-US" sz="2200">
                <a:latin typeface="Calibri" panose="020F0502020204030204" pitchFamily="34" charset="0"/>
                <a:ea typeface="Calibri" panose="020F0502020204030204" pitchFamily="34" charset="0"/>
                <a:cs typeface="Times New Roman" panose="02020603050405020304" pitchFamily="18" charset="0"/>
              </a:rPr>
            </a:br>
            <a:endParaRPr lang="en-US" sz="2200"/>
          </a:p>
        </p:txBody>
      </p:sp>
      <p:sp>
        <p:nvSpPr>
          <p:cNvPr id="13" name="Rectangle 12">
            <a:extLst>
              <a:ext uri="{FF2B5EF4-FFF2-40B4-BE49-F238E27FC236}">
                <a16:creationId xmlns:a16="http://schemas.microsoft.com/office/drawing/2014/main" id="{279D3810-B86F-4009-84EC-DE0FEABD6F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DCD4960-4030-06C8-A235-EFDAF6BCFC70}"/>
              </a:ext>
            </a:extLst>
          </p:cNvPr>
          <p:cNvSpPr>
            <a:spLocks noGrp="1"/>
          </p:cNvSpPr>
          <p:nvPr>
            <p:ph idx="1"/>
          </p:nvPr>
        </p:nvSpPr>
        <p:spPr>
          <a:xfrm>
            <a:off x="1088684" y="2015732"/>
            <a:ext cx="7202456" cy="3450613"/>
          </a:xfrm>
        </p:spPr>
        <p:txBody>
          <a:bodyPr>
            <a:normAutofit/>
          </a:bodyPr>
          <a:lstStyle/>
          <a:p>
            <a:pPr marL="0" marR="0" indent="0">
              <a:lnSpc>
                <a:spcPct val="110000"/>
              </a:lnSpc>
              <a:spcBef>
                <a:spcPts val="0"/>
              </a:spcBef>
              <a:spcAft>
                <a:spcPts val="1000"/>
              </a:spcAft>
              <a:buNone/>
            </a:pPr>
            <a:r>
              <a:rPr lang="es-PR" sz="1700" dirty="0">
                <a:effectLst/>
                <a:latin typeface="Times New Roman" panose="02020603050405020304" pitchFamily="18" charset="0"/>
                <a:ea typeface="Calibri" panose="020F0502020204030204" pitchFamily="34" charset="0"/>
                <a:cs typeface="Times New Roman" panose="02020603050405020304" pitchFamily="18" charset="0"/>
              </a:rPr>
              <a:t>La Comisión Iberoamericana de Ética Judicial propone enmiendas al Código Modelo Iberoamericano de Ética Judicial. Algunas propuestas son:</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457200">
              <a:lnSpc>
                <a:spcPct val="110000"/>
              </a:lnSpc>
              <a:spcBef>
                <a:spcPts val="0"/>
              </a:spcBef>
              <a:spcAft>
                <a:spcPts val="1000"/>
              </a:spcAft>
            </a:pPr>
            <a:r>
              <a:rPr lang="es-PR" sz="1700" b="1" dirty="0">
                <a:effectLst/>
                <a:latin typeface="Times New Roman" panose="02020603050405020304" pitchFamily="18" charset="0"/>
                <a:ea typeface="Calibri" panose="020F0502020204030204" pitchFamily="34" charset="0"/>
                <a:cs typeface="Times New Roman" panose="02020603050405020304" pitchFamily="18" charset="0"/>
              </a:rPr>
              <a:t>Capítulo XIV Igualdad de género y no discriminación</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457200">
              <a:lnSpc>
                <a:spcPct val="110000"/>
              </a:lnSpc>
              <a:spcBef>
                <a:spcPts val="0"/>
              </a:spcBef>
              <a:spcAft>
                <a:spcPts val="1000"/>
              </a:spcAft>
            </a:pPr>
            <a:r>
              <a:rPr lang="es-PR" sz="1700" b="1" dirty="0">
                <a:effectLst/>
                <a:latin typeface="Times New Roman" panose="02020603050405020304" pitchFamily="18" charset="0"/>
                <a:ea typeface="Calibri" panose="020F0502020204030204" pitchFamily="34" charset="0"/>
                <a:cs typeface="Times New Roman" panose="02020603050405020304" pitchFamily="18" charset="0"/>
              </a:rPr>
              <a:t>El principio de igualdad de género y no discriminación informará el desempeño de la profesión judicial, tanto en las relaciones internas de los poderes judiciales como en el ejercicio de la jurisdicción, con el fin de garantizar el acceso a la justicia. </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pPr>
            <a:endParaRPr lang="en-US" sz="1700" dirty="0"/>
          </a:p>
        </p:txBody>
      </p:sp>
      <p:pic>
        <p:nvPicPr>
          <p:cNvPr id="15" name="Picture 14">
            <a:extLst>
              <a:ext uri="{FF2B5EF4-FFF2-40B4-BE49-F238E27FC236}">
                <a16:creationId xmlns:a16="http://schemas.microsoft.com/office/drawing/2014/main" id="{C33612A4-0B77-4479-B2AA-F178599550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7" name="Straight Connector 16">
            <a:extLst>
              <a:ext uri="{FF2B5EF4-FFF2-40B4-BE49-F238E27FC236}">
                <a16:creationId xmlns:a16="http://schemas.microsoft.com/office/drawing/2014/main" id="{078A367A-3E83-4B48-A0F7-43FBE33328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6613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56181991-E5C7-2426-F3FF-F65F6762A57A}"/>
              </a:ext>
            </a:extLst>
          </p:cNvPr>
          <p:cNvSpPr>
            <a:spLocks noGrp="1"/>
          </p:cNvSpPr>
          <p:nvPr>
            <p:ph type="title"/>
          </p:nvPr>
        </p:nvSpPr>
        <p:spPr>
          <a:xfrm>
            <a:off x="609153" y="804519"/>
            <a:ext cx="2431365" cy="4431360"/>
          </a:xfrm>
        </p:spPr>
        <p:txBody>
          <a:bodyPr anchor="ctr">
            <a:normAutofit/>
          </a:bodyPr>
          <a:lstStyle/>
          <a:p>
            <a:endParaRPr lang="en-US"/>
          </a:p>
        </p:txBody>
      </p:sp>
      <p:cxnSp>
        <p:nvCxnSpPr>
          <p:cNvPr id="12" name="Straight Connector 11">
            <a:extLst>
              <a:ext uri="{FF2B5EF4-FFF2-40B4-BE49-F238E27FC236}">
                <a16:creationId xmlns:a16="http://schemas.microsoft.com/office/drawing/2014/main" id="{19AF263B-E208-40DF-A182-5193478DC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8867" y="890353"/>
            <a:ext cx="0" cy="45720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D8F55BE-4331-C272-9C5A-EC64E67ABB45}"/>
              </a:ext>
            </a:extLst>
          </p:cNvPr>
          <p:cNvSpPr>
            <a:spLocks noGrp="1"/>
          </p:cNvSpPr>
          <p:nvPr>
            <p:ph idx="1"/>
          </p:nvPr>
        </p:nvSpPr>
        <p:spPr>
          <a:xfrm>
            <a:off x="3478397" y="804520"/>
            <a:ext cx="4576919" cy="4431359"/>
          </a:xfrm>
        </p:spPr>
        <p:txBody>
          <a:bodyPr anchor="ctr">
            <a:normAutofit/>
          </a:bodyPr>
          <a:lstStyle/>
          <a:p>
            <a:pPr algn="just"/>
            <a:r>
              <a:rPr lang="es-PR" b="1" dirty="0">
                <a:effectLst/>
                <a:latin typeface="Times New Roman" panose="02020603050405020304" pitchFamily="18" charset="0"/>
                <a:ea typeface="Calibri" panose="020F0502020204030204" pitchFamily="34" charset="0"/>
                <a:cs typeface="Times New Roman" panose="02020603050405020304" pitchFamily="18" charset="0"/>
              </a:rPr>
              <a:t>La judicatura debe administrar justicia eliminando los sesgos, las brechas y los estereotipos de género en el conocimiento y decisión de los casos, para lo cual es esencial incorporar la perspectiva de género y la interseccionalidad como herramientas de análisis para el adecuado ejercicio de la función jurisdiccional.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14" name="Picture 13">
            <a:extLst>
              <a:ext uri="{FF2B5EF4-FFF2-40B4-BE49-F238E27FC236}">
                <a16:creationId xmlns:a16="http://schemas.microsoft.com/office/drawing/2014/main" id="{DCC0100C-A457-45B1-8A8B-8740F43EC15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spTree>
    <p:extLst>
      <p:ext uri="{BB962C8B-B14F-4D97-AF65-F5344CB8AC3E}">
        <p14:creationId xmlns:p14="http://schemas.microsoft.com/office/powerpoint/2010/main" val="4223594213"/>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24BE214B-2C92-47AF-8D90-698211103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6">
            <a:extLst>
              <a:ext uri="{FF2B5EF4-FFF2-40B4-BE49-F238E27FC236}">
                <a16:creationId xmlns:a16="http://schemas.microsoft.com/office/drawing/2014/main" id="{186D07CD-E0E5-42ED-BA28-6CB6ADC3B09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90422" y="1847088"/>
            <a:ext cx="416103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C3A9EB7B-F1A8-DCED-532A-6C4E4F2C8FBA}"/>
              </a:ext>
            </a:extLst>
          </p:cNvPr>
          <p:cNvSpPr>
            <a:spLocks noGrp="1"/>
          </p:cNvSpPr>
          <p:nvPr>
            <p:ph type="title"/>
          </p:nvPr>
        </p:nvSpPr>
        <p:spPr>
          <a:xfrm>
            <a:off x="1088685" y="804520"/>
            <a:ext cx="4162766" cy="1049235"/>
          </a:xfrm>
        </p:spPr>
        <p:txBody>
          <a:bodyPr>
            <a:normAutofit/>
          </a:bodyPr>
          <a:lstStyle/>
          <a:p>
            <a:endParaRPr lang="en-US"/>
          </a:p>
        </p:txBody>
      </p:sp>
      <p:sp>
        <p:nvSpPr>
          <p:cNvPr id="19" name="Rectangle 18">
            <a:extLst>
              <a:ext uri="{FF2B5EF4-FFF2-40B4-BE49-F238E27FC236}">
                <a16:creationId xmlns:a16="http://schemas.microsoft.com/office/drawing/2014/main" id="{369A020F-4984-4DD0-898A-B60A4882B0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 name="Content Placeholder 2">
            <a:extLst>
              <a:ext uri="{FF2B5EF4-FFF2-40B4-BE49-F238E27FC236}">
                <a16:creationId xmlns:a16="http://schemas.microsoft.com/office/drawing/2014/main" id="{6E475A86-3711-8DBA-6D7B-6CAB6C501B1F}"/>
              </a:ext>
            </a:extLst>
          </p:cNvPr>
          <p:cNvSpPr>
            <a:spLocks noGrp="1"/>
          </p:cNvSpPr>
          <p:nvPr>
            <p:ph idx="1"/>
          </p:nvPr>
        </p:nvSpPr>
        <p:spPr>
          <a:xfrm>
            <a:off x="1088685" y="2015732"/>
            <a:ext cx="4162766" cy="3450613"/>
          </a:xfrm>
        </p:spPr>
        <p:txBody>
          <a:bodyPr>
            <a:normAutofit/>
          </a:bodyPr>
          <a:lstStyle/>
          <a:p>
            <a:pPr marR="457200" indent="0">
              <a:lnSpc>
                <a:spcPct val="110000"/>
              </a:lnSpc>
              <a:spcBef>
                <a:spcPts val="0"/>
              </a:spcBef>
              <a:spcAft>
                <a:spcPts val="1000"/>
              </a:spcAft>
              <a:buNone/>
            </a:pPr>
            <a:r>
              <a:rPr lang="es-PR" sz="1300" b="1" dirty="0">
                <a:effectLst/>
                <a:latin typeface="Times New Roman" panose="02020603050405020304" pitchFamily="18" charset="0"/>
                <a:ea typeface="Calibri" panose="020F0502020204030204" pitchFamily="34" charset="0"/>
                <a:cs typeface="Times New Roman" panose="02020603050405020304" pitchFamily="18" charset="0"/>
              </a:rPr>
              <a:t>Capítulo XV Nuevas tecnologías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457200" algn="just">
              <a:lnSpc>
                <a:spcPct val="110000"/>
              </a:lnSpc>
              <a:spcBef>
                <a:spcPts val="0"/>
              </a:spcBef>
              <a:spcAft>
                <a:spcPts val="1000"/>
              </a:spcAft>
            </a:pPr>
            <a:r>
              <a:rPr lang="es-PR" sz="1300" b="1" dirty="0">
                <a:effectLst/>
                <a:latin typeface="Times New Roman" panose="02020603050405020304" pitchFamily="18" charset="0"/>
                <a:ea typeface="Calibri" panose="020F0502020204030204" pitchFamily="34" charset="0"/>
                <a:cs typeface="Times New Roman" panose="02020603050405020304" pitchFamily="18" charset="0"/>
              </a:rPr>
              <a:t>La judicatura debe ser consciente de la importancia instrumental de las nuevas tecnologías en el ejercicio de la función judicial y de los límites que imponen a su uso los derechos fundamentales de la persona, en particular por cuanto se refiere a la protección efectiva de sus derechos. El uso de las redes sociales por quienes integran el poder judicial no debe comprometer su independencia e imparcialidad ni poner en cuestión la integridad del ejercicio de la función judicial. [...]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pPr>
            <a:endParaRPr lang="en-US" sz="1300" dirty="0"/>
          </a:p>
        </p:txBody>
      </p:sp>
      <p:grpSp>
        <p:nvGrpSpPr>
          <p:cNvPr id="21" name="Group 20">
            <a:extLst>
              <a:ext uri="{FF2B5EF4-FFF2-40B4-BE49-F238E27FC236}">
                <a16:creationId xmlns:a16="http://schemas.microsoft.com/office/drawing/2014/main" id="{A3761B47-AE33-47C9-9636-19D4B313F27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08041" y="482171"/>
            <a:ext cx="3055899" cy="5149101"/>
            <a:chOff x="7477388" y="482171"/>
            <a:chExt cx="4074533" cy="5149101"/>
          </a:xfrm>
        </p:grpSpPr>
        <p:sp>
          <p:nvSpPr>
            <p:cNvPr id="22" name="Rectangle 21">
              <a:extLst>
                <a:ext uri="{FF2B5EF4-FFF2-40B4-BE49-F238E27FC236}">
                  <a16:creationId xmlns:a16="http://schemas.microsoft.com/office/drawing/2014/main" id="{9E204B78-8026-4E1E-9C59-5F523ECDD2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77388" y="482171"/>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DDEB6F1-F54D-4345-B8DF-72D72C71EC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47" y="812507"/>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5" name="Rectangle 24">
            <a:extLst>
              <a:ext uri="{FF2B5EF4-FFF2-40B4-BE49-F238E27FC236}">
                <a16:creationId xmlns:a16="http://schemas.microsoft.com/office/drawing/2014/main" id="{4380F474-D468-4F2F-8BE9-F343F8D1A9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3718" y="977965"/>
            <a:ext cx="2339583" cy="4135339"/>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0 Imagen">
            <a:extLst>
              <a:ext uri="{FF2B5EF4-FFF2-40B4-BE49-F238E27FC236}">
                <a16:creationId xmlns:a16="http://schemas.microsoft.com/office/drawing/2014/main" id="{F7F642CC-7E61-2141-1990-F4C68740E71F}"/>
              </a:ext>
            </a:extLst>
          </p:cNvPr>
          <p:cNvPicPr/>
          <p:nvPr/>
        </p:nvPicPr>
        <p:blipFill>
          <a:blip r:embed="rId2">
            <a:extLst>
              <a:ext uri="{28A0092B-C50C-407E-A947-70E740481C1C}">
                <a14:useLocalDpi xmlns:a14="http://schemas.microsoft.com/office/drawing/2010/main" val="0"/>
              </a:ext>
            </a:extLst>
          </a:blip>
          <a:stretch>
            <a:fillRect/>
          </a:stretch>
        </p:blipFill>
        <p:spPr>
          <a:xfrm>
            <a:off x="6087279" y="1888545"/>
            <a:ext cx="2099328" cy="2321772"/>
          </a:xfrm>
          <a:prstGeom prst="rect">
            <a:avLst/>
          </a:prstGeom>
        </p:spPr>
      </p:pic>
      <p:pic>
        <p:nvPicPr>
          <p:cNvPr id="27" name="Picture 26">
            <a:extLst>
              <a:ext uri="{FF2B5EF4-FFF2-40B4-BE49-F238E27FC236}">
                <a16:creationId xmlns:a16="http://schemas.microsoft.com/office/drawing/2014/main" id="{D757EBBD-8611-41C1-8124-C151D0957DB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9" name="Straight Connector 28">
            <a:extLst>
              <a:ext uri="{FF2B5EF4-FFF2-40B4-BE49-F238E27FC236}">
                <a16:creationId xmlns:a16="http://schemas.microsoft.com/office/drawing/2014/main" id="{E40D0D8B-2D5E-48A4-BBD5-8CB09A86A66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5729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B0BB24-CF19-4E6C-AFC4-A0F18438D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55710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3438CEF5-63E3-4928-9F1C-395224D24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3" y="0"/>
            <a:ext cx="9146155" cy="6122584"/>
          </a:xfrm>
          <a:prstGeom prst="rect">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89851B-5FD4-B78B-20FD-6A1D30DB7F14}"/>
              </a:ext>
            </a:extLst>
          </p:cNvPr>
          <p:cNvSpPr>
            <a:spLocks noGrp="1"/>
          </p:cNvSpPr>
          <p:nvPr>
            <p:ph type="title"/>
          </p:nvPr>
        </p:nvSpPr>
        <p:spPr>
          <a:xfrm>
            <a:off x="1088684" y="1040302"/>
            <a:ext cx="7202456" cy="1020229"/>
          </a:xfrm>
        </p:spPr>
        <p:txBody>
          <a:bodyPr>
            <a:normAutofit/>
          </a:bodyPr>
          <a:lstStyle/>
          <a:p>
            <a:endParaRPr lang="en-US"/>
          </a:p>
        </p:txBody>
      </p:sp>
      <p:cxnSp>
        <p:nvCxnSpPr>
          <p:cNvPr id="12" name="Straight Connector 11">
            <a:extLst>
              <a:ext uri="{FF2B5EF4-FFF2-40B4-BE49-F238E27FC236}">
                <a16:creationId xmlns:a16="http://schemas.microsoft.com/office/drawing/2014/main" id="{F328CB6C-F677-4C0B-9EE8-4D1C44DDF8D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92742" y="2081620"/>
            <a:ext cx="718649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3" name="Content Placeholder 2">
            <a:extLst>
              <a:ext uri="{FF2B5EF4-FFF2-40B4-BE49-F238E27FC236}">
                <a16:creationId xmlns:a16="http://schemas.microsoft.com/office/drawing/2014/main" id="{52F53AF8-1C67-2AF5-2489-0BBDD21E125D}"/>
              </a:ext>
            </a:extLst>
          </p:cNvPr>
          <p:cNvSpPr>
            <a:spLocks noGrp="1"/>
          </p:cNvSpPr>
          <p:nvPr>
            <p:ph idx="1"/>
          </p:nvPr>
        </p:nvSpPr>
        <p:spPr>
          <a:xfrm>
            <a:off x="1088685" y="2355536"/>
            <a:ext cx="7077303" cy="3215530"/>
          </a:xfrm>
        </p:spPr>
        <p:txBody>
          <a:bodyPr>
            <a:normAutofit/>
          </a:bodyPr>
          <a:lstStyle/>
          <a:p>
            <a:pPr algn="just">
              <a:lnSpc>
                <a:spcPct val="110000"/>
              </a:lnSpc>
            </a:pPr>
            <a:r>
              <a:rPr lang="es-PR" dirty="0">
                <a:effectLst/>
                <a:latin typeface="Times New Roman" panose="02020603050405020304" pitchFamily="18" charset="0"/>
                <a:ea typeface="Calibri" panose="020F0502020204030204" pitchFamily="34" charset="0"/>
                <a:cs typeface="Times New Roman" panose="02020603050405020304" pitchFamily="18" charset="0"/>
              </a:rPr>
              <a:t>Las propuestas de enmienda deben ser consideradas por la Asamblea Plenaria. La última de estas que propone ampliar las entidades que pueden formular consultas a la Comisión Iberoamericana de Ética Judicial es similar a otra considerada hace años al interior de la propia Comisión, aunque en ese momento no prosperó. Antes de la Asamblea Plenaria se conversará con el Secretario Ejecutivo de la Comisión Iberoamericana sobre las enmiendas propuestas y el proceso que se seguirá para su consideración.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pPr>
            <a:endParaRPr lang="en-US" dirty="0"/>
          </a:p>
        </p:txBody>
      </p:sp>
      <p:sp>
        <p:nvSpPr>
          <p:cNvPr id="14" name="Rectangle 13">
            <a:extLst>
              <a:ext uri="{FF2B5EF4-FFF2-40B4-BE49-F238E27FC236}">
                <a16:creationId xmlns:a16="http://schemas.microsoft.com/office/drawing/2014/main" id="{A72CA9B9-8D14-4AF2-934E-21FE4A339E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6122584"/>
            <a:ext cx="9143772" cy="735415"/>
          </a:xfrm>
          <a:prstGeom prst="rect">
            <a:avLst/>
          </a:prstGeom>
          <a:solidFill>
            <a:schemeClr val="accent1"/>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3001203"/>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216D9FD-860F-4F5C-8D9B-CE7002071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A0CDE4-664A-E5D0-B363-ADA465EE5F84}"/>
              </a:ext>
            </a:extLst>
          </p:cNvPr>
          <p:cNvSpPr>
            <a:spLocks noGrp="1"/>
          </p:cNvSpPr>
          <p:nvPr>
            <p:ph type="title"/>
          </p:nvPr>
        </p:nvSpPr>
        <p:spPr>
          <a:xfrm>
            <a:off x="661988" y="977028"/>
            <a:ext cx="2500057" cy="5237503"/>
          </a:xfrm>
        </p:spPr>
        <p:txBody>
          <a:bodyPr anchor="ctr">
            <a:normAutofit/>
          </a:bodyPr>
          <a:lstStyle/>
          <a:p>
            <a:r>
              <a:rPr lang="es-PR" dirty="0"/>
              <a:t>Idiomas Oficiales</a:t>
            </a:r>
            <a:endParaRPr lang="en-US" dirty="0"/>
          </a:p>
        </p:txBody>
      </p:sp>
      <p:sp>
        <p:nvSpPr>
          <p:cNvPr id="25" name="Rectangle 24">
            <a:extLst>
              <a:ext uri="{FF2B5EF4-FFF2-40B4-BE49-F238E27FC236}">
                <a16:creationId xmlns:a16="http://schemas.microsoft.com/office/drawing/2014/main" id="{8D074069-7026-466C-B495-20FB9578CF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0494" y="0"/>
            <a:ext cx="5653506" cy="6858000"/>
          </a:xfrm>
          <a:prstGeom prst="rect">
            <a:avLst/>
          </a:prstGeom>
          <a:solidFill>
            <a:schemeClr val="tx2"/>
          </a:solidFill>
          <a:ln w="6350">
            <a:noFill/>
          </a:ln>
          <a:effectLst/>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1685D80-4D5A-471F-9215-651424F475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0340" y="0"/>
            <a:ext cx="123444" cy="6858000"/>
          </a:xfrm>
          <a:prstGeom prst="rect">
            <a:avLst/>
          </a:prstGeom>
          <a:solidFill>
            <a:schemeClr val="accent2"/>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8E5AC8C-A978-0BDF-6919-EF03A266E092}"/>
              </a:ext>
            </a:extLst>
          </p:cNvPr>
          <p:cNvSpPr>
            <a:spLocks noGrp="1"/>
          </p:cNvSpPr>
          <p:nvPr>
            <p:ph idx="1"/>
          </p:nvPr>
        </p:nvSpPr>
        <p:spPr>
          <a:xfrm>
            <a:off x="4343965" y="977029"/>
            <a:ext cx="4071592" cy="5237503"/>
          </a:xfrm>
        </p:spPr>
        <p:txBody>
          <a:bodyPr anchor="ctr">
            <a:normAutofit/>
          </a:bodyPr>
          <a:lstStyle/>
          <a:p>
            <a:pPr algn="just"/>
            <a:r>
              <a:rPr lang="es-PR"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La C</a:t>
            </a:r>
            <a:r>
              <a:rPr lang="es-ES"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umbre Judicial Iberoamericana tiene dos idiomas oficiales: el español y el portugués. Así lo establecen los estatutos constitutivos de la Cumbre. Consecuentemente, para facilitar el entendimiento de los asuntos tratados en la Cumbre por toda la comunidad Iberoamericana, se recuerda a los organizadores de eventos oficiales de la Cumbre la importancia de contar con sistema de traducción simultánea en ambos idiomas.</a:t>
            </a:r>
            <a:endParaRPr lang="en-US"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solidFill>
                <a:schemeClr val="bg1"/>
              </a:solidFill>
            </a:endParaRPr>
          </a:p>
        </p:txBody>
      </p:sp>
    </p:spTree>
    <p:extLst>
      <p:ext uri="{BB962C8B-B14F-4D97-AF65-F5344CB8AC3E}">
        <p14:creationId xmlns:p14="http://schemas.microsoft.com/office/powerpoint/2010/main" val="2414333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3488A-6724-CAD4-B30C-40F73B5ACC44}"/>
              </a:ext>
            </a:extLst>
          </p:cNvPr>
          <p:cNvSpPr>
            <a:spLocks noGrp="1"/>
          </p:cNvSpPr>
          <p:nvPr>
            <p:ph type="title"/>
          </p:nvPr>
        </p:nvSpPr>
        <p:spPr>
          <a:xfrm>
            <a:off x="1088684" y="804519"/>
            <a:ext cx="7202456" cy="1049235"/>
          </a:xfrm>
        </p:spPr>
        <p:txBody>
          <a:bodyPr>
            <a:normAutofit/>
          </a:bodyPr>
          <a:lstStyle/>
          <a:p>
            <a:r>
              <a:rPr lang="es-PR" dirty="0"/>
              <a:t>Expresiones en Defensa de la Independencia </a:t>
            </a:r>
            <a:r>
              <a:rPr lang="es-PR" dirty="0" err="1"/>
              <a:t>JudicIal</a:t>
            </a:r>
            <a:endParaRPr lang="en-US" dirty="0"/>
          </a:p>
        </p:txBody>
      </p:sp>
      <p:sp>
        <p:nvSpPr>
          <p:cNvPr id="3" name="Content Placeholder 2">
            <a:extLst>
              <a:ext uri="{FF2B5EF4-FFF2-40B4-BE49-F238E27FC236}">
                <a16:creationId xmlns:a16="http://schemas.microsoft.com/office/drawing/2014/main" id="{BD2BC3BB-6184-4DB9-9740-2D6F83A90957}"/>
              </a:ext>
            </a:extLst>
          </p:cNvPr>
          <p:cNvSpPr>
            <a:spLocks noGrp="1"/>
          </p:cNvSpPr>
          <p:nvPr>
            <p:ph idx="1"/>
          </p:nvPr>
        </p:nvSpPr>
        <p:spPr>
          <a:xfrm>
            <a:off x="1088684" y="2015734"/>
            <a:ext cx="4646838" cy="3450613"/>
          </a:xfrm>
        </p:spPr>
        <p:txBody>
          <a:bodyPr>
            <a:normAutofit/>
          </a:bodyPr>
          <a:lstStyle/>
          <a:p>
            <a:pPr marL="0" marR="0" algn="just">
              <a:lnSpc>
                <a:spcPct val="110000"/>
              </a:lnSpc>
              <a:spcBef>
                <a:spcPts val="0"/>
              </a:spcBef>
              <a:spcAft>
                <a:spcPts val="600"/>
              </a:spcAft>
            </a:pPr>
            <a:r>
              <a:rPr lang="es-ES" sz="1400" dirty="0">
                <a:effectLst/>
                <a:latin typeface="Times New Roman" panose="02020603050405020304" pitchFamily="18" charset="0"/>
                <a:ea typeface="Calibri" panose="020F0502020204030204" pitchFamily="34" charset="0"/>
                <a:cs typeface="Times New Roman" panose="02020603050405020304" pitchFamily="18" charset="0"/>
              </a:rPr>
              <a:t>La Cumbre Judicial Iberoamericana carece de mecanismos o prácticas que permitan la emisión de expresiones oficiales en defensa de la independencia judicial cuando ello sea necesario por alguna circunstancia coyuntural que enfrente algún poder judicial. La comisión recomienda que este tema forme parte de la agenda de trabajo al interior de la Comisión de Coordinación y Seguimiento en la próxima edición de la Cumbre Judicial. La evaluación supone considerar, entre otras cosas, los objetivos específicos de la Cumbre Judicial y la importancia de respetar la independencia y autonomía de los poderes judiciales.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0000"/>
              </a:lnSpc>
              <a:spcBef>
                <a:spcPts val="0"/>
              </a:spcBef>
              <a:spcAft>
                <a:spcPts val="600"/>
              </a:spcAft>
              <a:buNone/>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Graphic 6" descr="Bank">
            <a:extLst>
              <a:ext uri="{FF2B5EF4-FFF2-40B4-BE49-F238E27FC236}">
                <a16:creationId xmlns:a16="http://schemas.microsoft.com/office/drawing/2014/main" id="{F6921C0B-2D49-317D-57DE-C938390FF41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567" y="2643754"/>
            <a:ext cx="2194573" cy="2194573"/>
          </a:xfrm>
          <a:prstGeom prst="rect">
            <a:avLst/>
          </a:prstGeom>
        </p:spPr>
      </p:pic>
    </p:spTree>
    <p:extLst>
      <p:ext uri="{BB962C8B-B14F-4D97-AF65-F5344CB8AC3E}">
        <p14:creationId xmlns:p14="http://schemas.microsoft.com/office/powerpoint/2010/main" val="1293557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656D1-C60B-9C77-D81A-8199CEE3C277}"/>
              </a:ext>
            </a:extLst>
          </p:cNvPr>
          <p:cNvSpPr>
            <a:spLocks noGrp="1"/>
          </p:cNvSpPr>
          <p:nvPr>
            <p:ph type="title"/>
          </p:nvPr>
        </p:nvSpPr>
        <p:spPr>
          <a:xfrm>
            <a:off x="1088684" y="804519"/>
            <a:ext cx="7202456" cy="1049235"/>
          </a:xfrm>
        </p:spPr>
        <p:txBody>
          <a:bodyPr>
            <a:normAutofit/>
          </a:bodyPr>
          <a:lstStyle/>
          <a:p>
            <a:r>
              <a:rPr lang="es-PR" sz="2700">
                <a:latin typeface="Times New Roman" panose="02020603050405020304" pitchFamily="18" charset="0"/>
                <a:ea typeface="Calibri" panose="020F0502020204030204" pitchFamily="34" charset="0"/>
                <a:cs typeface="Times New Roman" panose="02020603050405020304" pitchFamily="18" charset="0"/>
              </a:rPr>
              <a:t>Ejercicio de la notaría y tecnología</a:t>
            </a:r>
            <a:br>
              <a:rPr lang="es-PR" sz="2700">
                <a:effectLst/>
                <a:latin typeface="Times New Roman" panose="02020603050405020304" pitchFamily="18" charset="0"/>
                <a:ea typeface="Calibri" panose="020F0502020204030204" pitchFamily="34" charset="0"/>
                <a:cs typeface="Times New Roman" panose="02020603050405020304" pitchFamily="18" charset="0"/>
              </a:rPr>
            </a:br>
            <a:endParaRPr lang="en-US" sz="2700"/>
          </a:p>
        </p:txBody>
      </p:sp>
      <p:sp>
        <p:nvSpPr>
          <p:cNvPr id="3" name="Content Placeholder 2">
            <a:extLst>
              <a:ext uri="{FF2B5EF4-FFF2-40B4-BE49-F238E27FC236}">
                <a16:creationId xmlns:a16="http://schemas.microsoft.com/office/drawing/2014/main" id="{E871277E-A5B8-CA3F-F85B-FA3E3AF9086F}"/>
              </a:ext>
            </a:extLst>
          </p:cNvPr>
          <p:cNvSpPr>
            <a:spLocks noGrp="1"/>
          </p:cNvSpPr>
          <p:nvPr>
            <p:ph idx="1"/>
          </p:nvPr>
        </p:nvSpPr>
        <p:spPr>
          <a:xfrm>
            <a:off x="1088684" y="2015732"/>
            <a:ext cx="7202456" cy="3450613"/>
          </a:xfrm>
        </p:spPr>
        <p:txBody>
          <a:bodyPr>
            <a:normAutofit/>
          </a:bodyPr>
          <a:lstStyle/>
          <a:p>
            <a:pPr lvl="1"/>
            <a:endParaRPr lang="es-PR" dirty="0">
              <a:effectLst/>
              <a:latin typeface="Times New Roman" panose="02020603050405020304" pitchFamily="18" charset="0"/>
              <a:ea typeface="Calibri" panose="020F0502020204030204" pitchFamily="34" charset="0"/>
              <a:cs typeface="Times New Roman" panose="02020603050405020304" pitchFamily="18" charset="0"/>
            </a:endParaRPr>
          </a:p>
          <a:p>
            <a:pPr lvl="1" algn="just"/>
            <a:r>
              <a:rPr lang="es-PR" dirty="0">
                <a:effectLst/>
                <a:latin typeface="Times New Roman" panose="02020603050405020304" pitchFamily="18" charset="0"/>
                <a:ea typeface="Calibri" panose="020F0502020204030204" pitchFamily="34" charset="0"/>
                <a:cs typeface="Times New Roman" panose="02020603050405020304" pitchFamily="18" charset="0"/>
              </a:rPr>
              <a:t>“El ejercicio notarial es una actividad que en varios países es regulada o supervisada por los órganos judiciales. De ahí se deriva la importancia de que sea un tema que se atienda en futuras ediciones de la Cumbre, en particular, el impacto de los desarrollos tecnológicos en el ejercicio del notariado latino. Se recomendará que el tema sea tratado por alguna de las comisiones o grupos de trabajo de la Cumbre, de manera, que, entre otras cosas, se compartan experiencias y se identifiquen buenas prácticas en actividades que requieren la intervención notarial que inciden en la lucha contra la corrupción y el fraude fiscal”.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622688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E8E51B09-2B9E-4D82-A5F8-29F85CBE20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9240118-40F3-4A1C-85DC-4E58525CB6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19" name="Group 18">
            <a:extLst>
              <a:ext uri="{FF2B5EF4-FFF2-40B4-BE49-F238E27FC236}">
                <a16:creationId xmlns:a16="http://schemas.microsoft.com/office/drawing/2014/main" id="{C269951F-7B8C-4336-BC68-9BA9843CED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4179" y="482171"/>
            <a:ext cx="3055900" cy="5149101"/>
            <a:chOff x="7463259" y="583365"/>
            <a:chExt cx="4074533" cy="5181928"/>
          </a:xfrm>
        </p:grpSpPr>
        <p:sp>
          <p:nvSpPr>
            <p:cNvPr id="20" name="Rectangle 19">
              <a:extLst>
                <a:ext uri="{FF2B5EF4-FFF2-40B4-BE49-F238E27FC236}">
                  <a16:creationId xmlns:a16="http://schemas.microsoft.com/office/drawing/2014/main" id="{CFD48101-E230-4669-8C1B-39BAAB2BBE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3259" y="583365"/>
              <a:ext cx="4074533"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18FA112-D8F0-41D3-9171-B0A3110E2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6318" y="915807"/>
              <a:ext cx="345028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23" name="Straight Connector 22">
            <a:extLst>
              <a:ext uri="{FF2B5EF4-FFF2-40B4-BE49-F238E27FC236}">
                <a16:creationId xmlns:a16="http://schemas.microsoft.com/office/drawing/2014/main" id="{A9087EE4-E285-4C8E-AC5F-CAE7D1FDE3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92769" y="1847088"/>
            <a:ext cx="4161029"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3891032" y="804520"/>
            <a:ext cx="4162766" cy="1049235"/>
          </a:xfrm>
        </p:spPr>
        <p:txBody>
          <a:bodyPr>
            <a:normAutofit/>
          </a:bodyPr>
          <a:lstStyle/>
          <a:p>
            <a:endParaRPr lang="en-US" dirty="0"/>
          </a:p>
        </p:txBody>
      </p:sp>
      <p:pic>
        <p:nvPicPr>
          <p:cNvPr id="4" name="0 Imagen">
            <a:extLst>
              <a:ext uri="{FF2B5EF4-FFF2-40B4-BE49-F238E27FC236}">
                <a16:creationId xmlns:a16="http://schemas.microsoft.com/office/drawing/2014/main" id="{F414104C-7E7F-BB47-066E-B9171764FBFF}"/>
              </a:ext>
            </a:extLst>
          </p:cNvPr>
          <p:cNvPicPr/>
          <p:nvPr/>
        </p:nvPicPr>
        <p:blipFill rotWithShape="1">
          <a:blip r:embed="rId3">
            <a:extLst>
              <a:ext uri="{28A0092B-C50C-407E-A947-70E740481C1C}">
                <a14:useLocalDpi xmlns:a14="http://schemas.microsoft.com/office/drawing/2010/main" val="0"/>
              </a:ext>
            </a:extLst>
          </a:blip>
          <a:srcRect l="16589" r="23359" b="1"/>
          <a:stretch/>
        </p:blipFill>
        <p:spPr>
          <a:xfrm>
            <a:off x="964078" y="1116345"/>
            <a:ext cx="2099327" cy="3866172"/>
          </a:xfrm>
          <a:prstGeom prst="rect">
            <a:avLst/>
          </a:prstGeom>
        </p:spPr>
      </p:pic>
      <p:sp>
        <p:nvSpPr>
          <p:cNvPr id="3" name="Content Placeholder 2"/>
          <p:cNvSpPr>
            <a:spLocks noGrp="1"/>
          </p:cNvSpPr>
          <p:nvPr>
            <p:ph idx="1"/>
          </p:nvPr>
        </p:nvSpPr>
        <p:spPr>
          <a:xfrm>
            <a:off x="3891032" y="1360404"/>
            <a:ext cx="4162766" cy="4105941"/>
          </a:xfrm>
        </p:spPr>
        <p:txBody>
          <a:bodyPr>
            <a:normAutofit fontScale="62500" lnSpcReduction="20000"/>
          </a:bodyPr>
          <a:lstStyle/>
          <a:p>
            <a:pPr>
              <a:lnSpc>
                <a:spcPct val="110000"/>
              </a:lnSpc>
            </a:pPr>
            <a:endParaRPr lang="en-US" sz="1000" dirty="0"/>
          </a:p>
          <a:p>
            <a:pPr marL="0" indent="0">
              <a:lnSpc>
                <a:spcPct val="110000"/>
              </a:lnSpc>
              <a:buNone/>
            </a:pPr>
            <a:r>
              <a:rPr lang="es-PR" b="1" dirty="0"/>
              <a:t>ANTECEDENTES</a:t>
            </a:r>
            <a:endParaRPr lang="es-PR" dirty="0"/>
          </a:p>
          <a:p>
            <a:pPr>
              <a:lnSpc>
                <a:spcPct val="110000"/>
              </a:lnSpc>
            </a:pPr>
            <a:endParaRPr lang="es-PR" dirty="0"/>
          </a:p>
          <a:p>
            <a:pPr algn="just">
              <a:lnSpc>
                <a:spcPct val="110000"/>
              </a:lnSpc>
            </a:pPr>
            <a:r>
              <a:rPr lang="es-PR" dirty="0"/>
              <a:t>La Comisión Permanente de Coordinación y Seguimiento fue creada en el marco de la XV edición de la Cumbre Judicial Iberoamericana. Sus objetivos son:</a:t>
            </a:r>
          </a:p>
          <a:p>
            <a:pPr algn="just">
              <a:lnSpc>
                <a:spcPct val="110000"/>
              </a:lnSpc>
            </a:pPr>
            <a:endParaRPr lang="en-US" dirty="0"/>
          </a:p>
          <a:p>
            <a:pPr lvl="1" algn="just">
              <a:lnSpc>
                <a:spcPct val="110000"/>
              </a:lnSpc>
            </a:pPr>
            <a:r>
              <a:rPr lang="es-PR" sz="2000" dirty="0"/>
              <a:t>Maximizar los recursos de la Cumbre Judicial.</a:t>
            </a:r>
          </a:p>
          <a:p>
            <a:pPr lvl="1" algn="just">
              <a:lnSpc>
                <a:spcPct val="110000"/>
              </a:lnSpc>
            </a:pPr>
            <a:endParaRPr lang="en-US" sz="2000" dirty="0"/>
          </a:p>
          <a:p>
            <a:pPr lvl="1" algn="just">
              <a:lnSpc>
                <a:spcPct val="110000"/>
              </a:lnSpc>
            </a:pPr>
            <a:r>
              <a:rPr lang="es-PR" sz="2000" dirty="0"/>
              <a:t>Fomentar la implantación y uso de los productos axiológicos e instrumentales en cada uno de los países que integran la Cumbre.</a:t>
            </a:r>
          </a:p>
          <a:p>
            <a:pPr lvl="1" algn="just">
              <a:lnSpc>
                <a:spcPct val="110000"/>
              </a:lnSpc>
            </a:pPr>
            <a:endParaRPr lang="en-US" sz="2000" dirty="0"/>
          </a:p>
          <a:p>
            <a:pPr lvl="1" algn="just">
              <a:lnSpc>
                <a:spcPct val="110000"/>
              </a:lnSpc>
            </a:pPr>
            <a:r>
              <a:rPr lang="es-PR" sz="2000" dirty="0"/>
              <a:t>Mejorar la comunicación entre las distintas comisiones y grupos de trabajo y entre estos y los coordinadores nacionales.</a:t>
            </a:r>
          </a:p>
          <a:p>
            <a:pPr>
              <a:lnSpc>
                <a:spcPct val="110000"/>
              </a:lnSpc>
            </a:pPr>
            <a:endParaRPr lang="en-US" sz="1000" dirty="0"/>
          </a:p>
        </p:txBody>
      </p:sp>
      <p:pic>
        <p:nvPicPr>
          <p:cNvPr id="25" name="Picture 24">
            <a:extLst>
              <a:ext uri="{FF2B5EF4-FFF2-40B4-BE49-F238E27FC236}">
                <a16:creationId xmlns:a16="http://schemas.microsoft.com/office/drawing/2014/main" id="{DD8AF6BD-5D32-4F8F-98B6-05F8A4390CB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7" name="Straight Connector 26">
            <a:extLst>
              <a:ext uri="{FF2B5EF4-FFF2-40B4-BE49-F238E27FC236}">
                <a16:creationId xmlns:a16="http://schemas.microsoft.com/office/drawing/2014/main" id="{B47013E4-D33D-425E-B32E-DE7D5CB5F30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95A350-BAB2-8ACA-B422-B76E3449FC46}"/>
              </a:ext>
            </a:extLst>
          </p:cNvPr>
          <p:cNvSpPr>
            <a:spLocks noGrp="1"/>
          </p:cNvSpPr>
          <p:nvPr>
            <p:ph type="title"/>
          </p:nvPr>
        </p:nvSpPr>
        <p:spPr>
          <a:xfrm>
            <a:off x="633357" y="1600199"/>
            <a:ext cx="2654449" cy="4297680"/>
          </a:xfrm>
        </p:spPr>
        <p:txBody>
          <a:bodyPr anchor="ctr">
            <a:normAutofit/>
          </a:bodyPr>
          <a:lstStyle/>
          <a:p>
            <a:r>
              <a:rPr lang="es-PR">
                <a:effectLst/>
                <a:latin typeface="Times New Roman" panose="02020603050405020304" pitchFamily="18" charset="0"/>
                <a:ea typeface="Calibri" panose="020F0502020204030204" pitchFamily="34" charset="0"/>
                <a:cs typeface="Times New Roman" panose="02020603050405020304" pitchFamily="18" charset="0"/>
              </a:rPr>
              <a:t>Asamblea Plenaria </a:t>
            </a:r>
            <a:br>
              <a:rPr lang="es-PR">
                <a:effectLst/>
                <a:latin typeface="Times New Roman" panose="02020603050405020304" pitchFamily="18" charset="0"/>
                <a:ea typeface="Calibri" panose="020F0502020204030204" pitchFamily="34" charset="0"/>
                <a:cs typeface="Times New Roman" panose="02020603050405020304" pitchFamily="18" charset="0"/>
              </a:rPr>
            </a:br>
            <a:r>
              <a:rPr lang="es-PR">
                <a:effectLst/>
                <a:latin typeface="Times New Roman" panose="02020603050405020304" pitchFamily="18" charset="0"/>
                <a:ea typeface="Calibri" panose="020F0502020204030204" pitchFamily="34" charset="0"/>
                <a:cs typeface="Times New Roman" panose="02020603050405020304" pitchFamily="18" charset="0"/>
              </a:rPr>
              <a:t>Lima, Perú</a:t>
            </a:r>
            <a:endParaRPr lang="en-US" dirty="0"/>
          </a:p>
        </p:txBody>
      </p:sp>
      <p:cxnSp>
        <p:nvCxnSpPr>
          <p:cNvPr id="10" name="Straight Connector 9">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148839"/>
            <a:ext cx="0" cy="32004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0836A15-D75C-17BB-F212-1F1BFEA49CA4}"/>
              </a:ext>
            </a:extLst>
          </p:cNvPr>
          <p:cNvSpPr>
            <a:spLocks noGrp="1"/>
          </p:cNvSpPr>
          <p:nvPr>
            <p:ph idx="1"/>
          </p:nvPr>
        </p:nvSpPr>
        <p:spPr>
          <a:xfrm>
            <a:off x="3693638" y="1600199"/>
            <a:ext cx="4597502" cy="4297680"/>
          </a:xfrm>
        </p:spPr>
        <p:txBody>
          <a:bodyPr anchor="ctr">
            <a:normAutofit/>
          </a:bodyPr>
          <a:lstStyle/>
          <a:p>
            <a:pPr marL="0" marR="0" algn="just">
              <a:lnSpc>
                <a:spcPct val="110000"/>
              </a:lnSpc>
              <a:spcBef>
                <a:spcPts val="0"/>
              </a:spcBef>
              <a:spcAft>
                <a:spcPts val="0"/>
              </a:spcAft>
            </a:pPr>
            <a:r>
              <a:rPr lang="es-PR" sz="1600" dirty="0">
                <a:effectLst/>
                <a:latin typeface="Times New Roman" panose="02020603050405020304" pitchFamily="18" charset="0"/>
                <a:ea typeface="Calibri" panose="020F0502020204030204" pitchFamily="34" charset="0"/>
                <a:cs typeface="Times New Roman" panose="02020603050405020304" pitchFamily="18" charset="0"/>
              </a:rPr>
              <a:t>Con relación a la Asamblea Plenaria de Lima, Perú, 20, 21 y 22 de septiembre de 2023, la Comisión colaboró en la confección de la agenda preliminar de trabajo.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0000"/>
              </a:lnSpc>
              <a:spcBef>
                <a:spcPts val="0"/>
              </a:spcBef>
              <a:spcAft>
                <a:spcPts val="0"/>
              </a:spcAft>
            </a:pPr>
            <a:r>
              <a:rPr lang="es-PR" sz="1600" dirty="0">
                <a:effectLst/>
                <a:latin typeface="Times New Roman" panose="02020603050405020304" pitchFamily="18" charset="0"/>
                <a:ea typeface="Calibri" panose="020F0502020204030204" pitchFamily="34" charset="0"/>
                <a:cs typeface="Times New Roman" panose="02020603050405020304" pitchFamily="18" charset="0"/>
              </a:rPr>
              <a:t>La Feria de Tecnológica se centrará en conferencias y en el concurso de proyectos tecnológicos. Se analizaron las reglas de participación en el concurso y se formularon recomendaciones para la conformación del jurado. La Secretaría </a:t>
            </a:r>
            <a:r>
              <a:rPr lang="es-PR" sz="1600" dirty="0" err="1">
                <a:effectLst/>
                <a:latin typeface="Times New Roman" panose="02020603050405020304" pitchFamily="18" charset="0"/>
                <a:ea typeface="Calibri" panose="020F0502020204030204" pitchFamily="34" charset="0"/>
                <a:cs typeface="Times New Roman" panose="02020603050405020304" pitchFamily="18" charset="0"/>
              </a:rPr>
              <a:t>ProTempore</a:t>
            </a:r>
            <a:r>
              <a:rPr lang="es-PR" sz="1600" dirty="0">
                <a:effectLst/>
                <a:latin typeface="Times New Roman" panose="02020603050405020304" pitchFamily="18" charset="0"/>
                <a:ea typeface="Calibri" panose="020F0502020204030204" pitchFamily="34" charset="0"/>
                <a:cs typeface="Times New Roman" panose="02020603050405020304" pitchFamily="18" charset="0"/>
              </a:rPr>
              <a:t>, en coordinación con la Secretaría Permanente, comunicarán oportunamente las reglas del concurso y las fechas límites para participar en este o como ponente en las conferencias. La fecha límite será el 31 de julio de 2023.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pPr>
            <a:endParaRPr lang="en-US" sz="1600" dirty="0"/>
          </a:p>
        </p:txBody>
      </p:sp>
    </p:spTree>
    <p:extLst>
      <p:ext uri="{BB962C8B-B14F-4D97-AF65-F5344CB8AC3E}">
        <p14:creationId xmlns:p14="http://schemas.microsoft.com/office/powerpoint/2010/main" val="2210153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8684" y="804519"/>
            <a:ext cx="7202456" cy="1049235"/>
          </a:xfrm>
        </p:spPr>
        <p:txBody>
          <a:bodyPr>
            <a:normAutofit/>
          </a:bodyPr>
          <a:lstStyle/>
          <a:p>
            <a:endParaRPr lang="en-US" dirty="0"/>
          </a:p>
        </p:txBody>
      </p:sp>
      <p:sp>
        <p:nvSpPr>
          <p:cNvPr id="3" name="Content Placeholder 2"/>
          <p:cNvSpPr>
            <a:spLocks noGrp="1"/>
          </p:cNvSpPr>
          <p:nvPr>
            <p:ph idx="1"/>
          </p:nvPr>
        </p:nvSpPr>
        <p:spPr>
          <a:xfrm>
            <a:off x="1088684" y="2015734"/>
            <a:ext cx="4076800" cy="3450613"/>
          </a:xfrm>
        </p:spPr>
        <p:txBody>
          <a:bodyPr>
            <a:normAutofit/>
          </a:bodyPr>
          <a:lstStyle/>
          <a:p>
            <a:endParaRPr lang="es-PR" dirty="0"/>
          </a:p>
          <a:p>
            <a:endParaRPr lang="es-PR" dirty="0"/>
          </a:p>
          <a:p>
            <a:pPr marL="0" indent="0">
              <a:buNone/>
            </a:pPr>
            <a:r>
              <a:rPr lang="es-PR" dirty="0"/>
              <a:t>Muchas gracias.</a:t>
            </a:r>
            <a:endParaRPr lang="en-US" dirty="0"/>
          </a:p>
        </p:txBody>
      </p:sp>
      <p:grpSp>
        <p:nvGrpSpPr>
          <p:cNvPr id="9" name="Group 8">
            <a:extLst>
              <a:ext uri="{FF2B5EF4-FFF2-40B4-BE49-F238E27FC236}">
                <a16:creationId xmlns:a16="http://schemas.microsoft.com/office/drawing/2014/main" id="{FEB7DF70-0A31-4A61-9C8B-3333776A15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542809" y="2012810"/>
            <a:ext cx="2751052" cy="3453535"/>
            <a:chOff x="7807230" y="2012810"/>
            <a:chExt cx="3251252" cy="3459865"/>
          </a:xfrm>
        </p:grpSpPr>
        <p:sp>
          <p:nvSpPr>
            <p:cNvPr id="10" name="Rectangle 9">
              <a:extLst>
                <a:ext uri="{FF2B5EF4-FFF2-40B4-BE49-F238E27FC236}">
                  <a16:creationId xmlns:a16="http://schemas.microsoft.com/office/drawing/2014/main" id="{47926867-8D58-4875-8B76-E87E5BE825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9F6663C-0F32-4FB9-B549-C2757F49F9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4" name="0 Imagen" descr="Text&#10;&#10;Description automatically generated with medium confidence">
            <a:extLst>
              <a:ext uri="{FF2B5EF4-FFF2-40B4-BE49-F238E27FC236}">
                <a16:creationId xmlns:a16="http://schemas.microsoft.com/office/drawing/2014/main" id="{4A6FC0ED-9E46-8057-A4B1-3373F46CF31F}"/>
              </a:ext>
            </a:extLst>
          </p:cNvPr>
          <p:cNvPicPr/>
          <p:nvPr/>
        </p:nvPicPr>
        <p:blipFill rotWithShape="1">
          <a:blip r:embed="rId3">
            <a:extLst>
              <a:ext uri="{28A0092B-C50C-407E-A947-70E740481C1C}">
                <a14:useLocalDpi xmlns:a14="http://schemas.microsoft.com/office/drawing/2010/main" val="0"/>
              </a:ext>
            </a:extLst>
          </a:blip>
          <a:srcRect l="2319" r="9090" b="2"/>
          <a:stretch/>
        </p:blipFill>
        <p:spPr>
          <a:xfrm>
            <a:off x="5665604" y="2174242"/>
            <a:ext cx="2502742" cy="312435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8684" y="804519"/>
            <a:ext cx="7202456" cy="1049235"/>
          </a:xfrm>
        </p:spPr>
        <p:txBody>
          <a:bodyPr>
            <a:normAutofit/>
          </a:bodyPr>
          <a:lstStyle/>
          <a:p>
            <a:endParaRPr lang="en-US"/>
          </a:p>
        </p:txBody>
      </p:sp>
      <p:graphicFrame>
        <p:nvGraphicFramePr>
          <p:cNvPr id="5" name="Content Placeholder 2">
            <a:extLst>
              <a:ext uri="{FF2B5EF4-FFF2-40B4-BE49-F238E27FC236}">
                <a16:creationId xmlns:a16="http://schemas.microsoft.com/office/drawing/2014/main" id="{957E1A2F-7BD3-EDB8-8D31-AA834B39EA5F}"/>
              </a:ext>
            </a:extLst>
          </p:cNvPr>
          <p:cNvGraphicFramePr>
            <a:graphicFrameLocks noGrp="1"/>
          </p:cNvGraphicFramePr>
          <p:nvPr>
            <p:ph idx="1"/>
            <p:extLst>
              <p:ext uri="{D42A27DB-BD31-4B8C-83A1-F6EECF244321}">
                <p14:modId xmlns:p14="http://schemas.microsoft.com/office/powerpoint/2010/main" val="1341506186"/>
              </p:ext>
            </p:extLst>
          </p:nvPr>
        </p:nvGraphicFramePr>
        <p:xfrm>
          <a:off x="1088231" y="2340435"/>
          <a:ext cx="7203281"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8684" y="804519"/>
            <a:ext cx="7202456" cy="1049235"/>
          </a:xfrm>
        </p:spPr>
        <p:txBody>
          <a:bodyPr>
            <a:normAutofit/>
          </a:bodyPr>
          <a:lstStyle/>
          <a:p>
            <a:endParaRPr lang="en-US" dirty="0"/>
          </a:p>
        </p:txBody>
      </p:sp>
      <p:sp>
        <p:nvSpPr>
          <p:cNvPr id="3" name="Content Placeholder 2"/>
          <p:cNvSpPr>
            <a:spLocks noGrp="1"/>
          </p:cNvSpPr>
          <p:nvPr>
            <p:ph idx="1"/>
          </p:nvPr>
        </p:nvSpPr>
        <p:spPr>
          <a:xfrm>
            <a:off x="1088684" y="2015734"/>
            <a:ext cx="4216713" cy="3450613"/>
          </a:xfrm>
        </p:spPr>
        <p:txBody>
          <a:bodyPr>
            <a:normAutofit/>
          </a:bodyPr>
          <a:lstStyle/>
          <a:p>
            <a:endParaRPr lang="es-ES" dirty="0"/>
          </a:p>
          <a:p>
            <a:pPr algn="just"/>
            <a:r>
              <a:rPr lang="es-ES" dirty="0"/>
              <a:t>Desde su creación en la Asamblea Plenaria de Montevideo, Uruguay, 2010, la Comisión ha rendido informes en todas las Asambleas Plenarias. </a:t>
            </a:r>
            <a:endParaRPr lang="en-US" dirty="0"/>
          </a:p>
          <a:p>
            <a:endParaRPr lang="en-US" dirty="0"/>
          </a:p>
        </p:txBody>
      </p:sp>
      <p:pic>
        <p:nvPicPr>
          <p:cNvPr id="4" name="0 Imagen">
            <a:extLst>
              <a:ext uri="{FF2B5EF4-FFF2-40B4-BE49-F238E27FC236}">
                <a16:creationId xmlns:a16="http://schemas.microsoft.com/office/drawing/2014/main" id="{D35FE67E-F232-3359-9099-D2FA2A01A6B9}"/>
              </a:ext>
            </a:extLst>
          </p:cNvPr>
          <p:cNvPicPr/>
          <p:nvPr/>
        </p:nvPicPr>
        <p:blipFill>
          <a:blip r:embed="rId3">
            <a:extLst>
              <a:ext uri="{28A0092B-C50C-407E-A947-70E740481C1C}">
                <a14:useLocalDpi xmlns:a14="http://schemas.microsoft.com/office/drawing/2010/main" val="0"/>
              </a:ext>
            </a:extLst>
          </a:blip>
          <a:stretch>
            <a:fillRect/>
          </a:stretch>
        </p:blipFill>
        <p:spPr>
          <a:xfrm>
            <a:off x="5665604" y="2289172"/>
            <a:ext cx="2625536" cy="290373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609153" y="804519"/>
            <a:ext cx="2431365" cy="4431360"/>
          </a:xfrm>
        </p:spPr>
        <p:txBody>
          <a:bodyPr anchor="ctr">
            <a:normAutofit/>
          </a:bodyPr>
          <a:lstStyle/>
          <a:p>
            <a:endParaRPr lang="es-PR"/>
          </a:p>
        </p:txBody>
      </p:sp>
      <p:cxnSp>
        <p:nvCxnSpPr>
          <p:cNvPr id="12" name="Straight Connector 11">
            <a:extLst>
              <a:ext uri="{FF2B5EF4-FFF2-40B4-BE49-F238E27FC236}">
                <a16:creationId xmlns:a16="http://schemas.microsoft.com/office/drawing/2014/main" id="{19AF263B-E208-40DF-A182-5193478DC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8867" y="890353"/>
            <a:ext cx="0" cy="45720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478397" y="804520"/>
            <a:ext cx="4576919" cy="4431359"/>
          </a:xfrm>
        </p:spPr>
        <p:txBody>
          <a:bodyPr anchor="ctr">
            <a:normAutofit/>
          </a:bodyPr>
          <a:lstStyle/>
          <a:p>
            <a:pPr lvl="1"/>
            <a:endParaRPr lang="es-ES" dirty="0"/>
          </a:p>
          <a:p>
            <a:pPr lvl="1"/>
            <a:r>
              <a:rPr lang="es-ES" dirty="0"/>
              <a:t>Las recomendaciones han sido avaladas por los Presidentes en las Asambleas Plenarias, algunas de las cuales forman parte del marco operativo de la Cumbre y de cada comisión y grupo de trabajo.</a:t>
            </a:r>
          </a:p>
          <a:p>
            <a:pPr lvl="2"/>
            <a:r>
              <a:rPr lang="es-ES" dirty="0"/>
              <a:t>Documento Operativo de la Cumbre Judicial Iberoamericana</a:t>
            </a:r>
            <a:endParaRPr lang="en-US" dirty="0"/>
          </a:p>
          <a:p>
            <a:pPr>
              <a:buNone/>
            </a:pPr>
            <a:endParaRPr lang="es-PR" dirty="0"/>
          </a:p>
        </p:txBody>
      </p:sp>
      <p:pic>
        <p:nvPicPr>
          <p:cNvPr id="14" name="Picture 13">
            <a:extLst>
              <a:ext uri="{FF2B5EF4-FFF2-40B4-BE49-F238E27FC236}">
                <a16:creationId xmlns:a16="http://schemas.microsoft.com/office/drawing/2014/main" id="{DCC0100C-A457-45B1-8A8B-8740F43EC15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spTree>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7262" y="1240076"/>
            <a:ext cx="2045860" cy="4584527"/>
          </a:xfrm>
        </p:spPr>
        <p:txBody>
          <a:bodyPr>
            <a:normAutofit/>
          </a:bodyPr>
          <a:lstStyle/>
          <a:p>
            <a:endParaRPr lang="en-US">
              <a:solidFill>
                <a:srgbClr val="FFFFFF"/>
              </a:solidFill>
            </a:endParaRPr>
          </a:p>
        </p:txBody>
      </p:sp>
      <p:sp>
        <p:nvSpPr>
          <p:cNvPr id="3" name="Content Placeholder 2"/>
          <p:cNvSpPr>
            <a:spLocks noGrp="1"/>
          </p:cNvSpPr>
          <p:nvPr>
            <p:ph idx="1"/>
          </p:nvPr>
        </p:nvSpPr>
        <p:spPr>
          <a:xfrm>
            <a:off x="3529195" y="1240077"/>
            <a:ext cx="4526120" cy="4916465"/>
          </a:xfrm>
        </p:spPr>
        <p:txBody>
          <a:bodyPr anchor="t">
            <a:normAutofit/>
          </a:bodyPr>
          <a:lstStyle/>
          <a:p>
            <a:pPr>
              <a:lnSpc>
                <a:spcPct val="110000"/>
              </a:lnSpc>
            </a:pPr>
            <a:r>
              <a:rPr lang="es-ES" sz="1400" dirty="0">
                <a:latin typeface="Arial" panose="020B0604020202020204" pitchFamily="34" charset="0"/>
                <a:cs typeface="Arial" panose="020B0604020202020204" pitchFamily="34" charset="0"/>
              </a:rPr>
              <a:t>La actual Comisión está integrada por: </a:t>
            </a:r>
          </a:p>
          <a:p>
            <a:pPr>
              <a:lnSpc>
                <a:spcPct val="110000"/>
              </a:lnSpc>
            </a:pPr>
            <a:endParaRPr lang="es-ES" sz="1400" dirty="0">
              <a:latin typeface="Arial" panose="020B0604020202020204" pitchFamily="34" charset="0"/>
              <a:cs typeface="Arial" panose="020B0604020202020204" pitchFamily="34" charset="0"/>
            </a:endParaRPr>
          </a:p>
          <a:p>
            <a:pPr lvl="1">
              <a:lnSpc>
                <a:spcPct val="110000"/>
              </a:lnSpc>
            </a:pPr>
            <a:r>
              <a:rPr lang="es-PR" sz="1400" dirty="0">
                <a:effectLst/>
                <a:latin typeface="Arial" panose="020B0604020202020204" pitchFamily="34" charset="0"/>
                <a:ea typeface="Calibri" panose="020F0502020204030204" pitchFamily="34" charset="0"/>
                <a:cs typeface="Arial" panose="020B0604020202020204" pitchFamily="34" charset="0"/>
              </a:rPr>
              <a:t>John Pérez, Secretaría Permanente (Uruguay)</a:t>
            </a:r>
          </a:p>
          <a:p>
            <a:pPr lvl="1">
              <a:lnSpc>
                <a:spcPct val="110000"/>
              </a:lnSpc>
            </a:pPr>
            <a:r>
              <a:rPr lang="es-PR" sz="1400" dirty="0">
                <a:effectLst/>
                <a:latin typeface="Arial" panose="020B0604020202020204" pitchFamily="34" charset="0"/>
                <a:ea typeface="Calibri" panose="020F0502020204030204" pitchFamily="34" charset="0"/>
                <a:cs typeface="Arial" panose="020B0604020202020204" pitchFamily="34" charset="0"/>
              </a:rPr>
              <a:t>Mariem De la Rosa, Secretaría </a:t>
            </a:r>
            <a:r>
              <a:rPr lang="es-PR" sz="1400" dirty="0" err="1">
                <a:effectLst/>
                <a:latin typeface="Arial" panose="020B0604020202020204" pitchFamily="34" charset="0"/>
                <a:ea typeface="Calibri" panose="020F0502020204030204" pitchFamily="34" charset="0"/>
                <a:cs typeface="Arial" panose="020B0604020202020204" pitchFamily="34" charset="0"/>
              </a:rPr>
              <a:t>ProTempore</a:t>
            </a:r>
            <a:r>
              <a:rPr lang="es-PR" sz="1400" dirty="0">
                <a:effectLst/>
                <a:latin typeface="Arial" panose="020B0604020202020204" pitchFamily="34" charset="0"/>
                <a:ea typeface="Calibri" panose="020F0502020204030204" pitchFamily="34" charset="0"/>
                <a:cs typeface="Arial" panose="020B0604020202020204" pitchFamily="34" charset="0"/>
              </a:rPr>
              <a:t> (Perú) </a:t>
            </a:r>
          </a:p>
          <a:p>
            <a:pPr lvl="1">
              <a:lnSpc>
                <a:spcPct val="110000"/>
              </a:lnSpc>
            </a:pPr>
            <a:r>
              <a:rPr lang="es-PR" sz="1400" dirty="0">
                <a:effectLst/>
                <a:latin typeface="Arial" panose="020B0604020202020204" pitchFamily="34" charset="0"/>
                <a:ea typeface="Calibri" panose="020F0502020204030204" pitchFamily="34" charset="0"/>
                <a:cs typeface="Arial" panose="020B0604020202020204" pitchFamily="34" charset="0"/>
              </a:rPr>
              <a:t>Iván Saquicela Rodas, (Ecuador)</a:t>
            </a:r>
          </a:p>
          <a:p>
            <a:pPr lvl="1">
              <a:lnSpc>
                <a:spcPct val="110000"/>
              </a:lnSpc>
            </a:pPr>
            <a:r>
              <a:rPr lang="es-PR" sz="1400" dirty="0">
                <a:effectLst/>
                <a:latin typeface="Arial" panose="020B0604020202020204" pitchFamily="34" charset="0"/>
                <a:ea typeface="Calibri" panose="020F0502020204030204" pitchFamily="34" charset="0"/>
                <a:cs typeface="Arial" panose="020B0604020202020204" pitchFamily="34" charset="0"/>
              </a:rPr>
              <a:t>Luis M. Benítez Riera (Paraguay)</a:t>
            </a:r>
          </a:p>
          <a:p>
            <a:pPr lvl="1">
              <a:lnSpc>
                <a:spcPct val="110000"/>
              </a:lnSpc>
            </a:pPr>
            <a:r>
              <a:rPr lang="es-PR" sz="1400" dirty="0">
                <a:effectLst/>
                <a:latin typeface="Arial" panose="020B0604020202020204" pitchFamily="34" charset="0"/>
                <a:ea typeface="Calibri" panose="020F0502020204030204" pitchFamily="34" charset="0"/>
                <a:cs typeface="Arial" panose="020B0604020202020204" pitchFamily="34" charset="0"/>
              </a:rPr>
              <a:t>Juan Martínez Moya (España)</a:t>
            </a:r>
          </a:p>
          <a:p>
            <a:pPr lvl="1">
              <a:lnSpc>
                <a:spcPct val="110000"/>
              </a:lnSpc>
            </a:pPr>
            <a:r>
              <a:rPr lang="es-PR" sz="1400" dirty="0">
                <a:effectLst/>
                <a:latin typeface="Arial" panose="020B0604020202020204" pitchFamily="34" charset="0"/>
                <a:ea typeface="Calibri" panose="020F0502020204030204" pitchFamily="34" charset="0"/>
                <a:cs typeface="Arial" panose="020B0604020202020204" pitchFamily="34" charset="0"/>
              </a:rPr>
              <a:t>Sandra Dos Reis Luis, (Portugal)</a:t>
            </a:r>
          </a:p>
          <a:p>
            <a:pPr lvl="1">
              <a:lnSpc>
                <a:spcPct val="110000"/>
              </a:lnSpc>
            </a:pPr>
            <a:r>
              <a:rPr lang="es-PR" sz="1400" dirty="0">
                <a:latin typeface="Arial" panose="020B0604020202020204" pitchFamily="34" charset="0"/>
                <a:ea typeface="Calibri" panose="020F0502020204030204" pitchFamily="34" charset="0"/>
                <a:cs typeface="Arial" panose="020B0604020202020204" pitchFamily="34" charset="0"/>
              </a:rPr>
              <a:t>Yasmín Esquivel </a:t>
            </a:r>
            <a:r>
              <a:rPr lang="es-PR" sz="1400" dirty="0" err="1">
                <a:latin typeface="Arial" panose="020B0604020202020204" pitchFamily="34" charset="0"/>
                <a:ea typeface="Calibri" panose="020F0502020204030204" pitchFamily="34" charset="0"/>
                <a:cs typeface="Arial" panose="020B0604020202020204" pitchFamily="34" charset="0"/>
              </a:rPr>
              <a:t>Mossa</a:t>
            </a:r>
            <a:r>
              <a:rPr lang="es-PR" sz="1400" dirty="0">
                <a:latin typeface="Arial" panose="020B0604020202020204" pitchFamily="34" charset="0"/>
                <a:ea typeface="Calibri" panose="020F0502020204030204" pitchFamily="34" charset="0"/>
                <a:cs typeface="Arial" panose="020B0604020202020204" pitchFamily="34" charset="0"/>
              </a:rPr>
              <a:t>, (México), en representación de la Comisión de Género y Acceso a la Justicia</a:t>
            </a:r>
            <a:endParaRPr lang="en-US" sz="1400" dirty="0">
              <a:latin typeface="Arial" panose="020B0604020202020204" pitchFamily="34" charset="0"/>
              <a:cs typeface="Arial" panose="020B0604020202020204" pitchFamily="34" charset="0"/>
            </a:endParaRPr>
          </a:p>
          <a:p>
            <a:pPr lvl="1">
              <a:lnSpc>
                <a:spcPct val="110000"/>
              </a:lnSpc>
            </a:pPr>
            <a:r>
              <a:rPr lang="es-PR" sz="1400" dirty="0">
                <a:effectLst/>
                <a:latin typeface="Arial" panose="020B0604020202020204" pitchFamily="34" charset="0"/>
                <a:ea typeface="Calibri" panose="020F0502020204030204" pitchFamily="34" charset="0"/>
                <a:cs typeface="Arial" panose="020B0604020202020204" pitchFamily="34" charset="0"/>
              </a:rPr>
              <a:t>Sigfrido Steidel Figueroa, (Puerto Rico)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7FA4D42-65A2-43F3-B3E9-FD6D6030D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3FD2CDA-D2E2-4E29-862F-3EF51E21DA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29" name="Group 28">
            <a:extLst>
              <a:ext uri="{FF2B5EF4-FFF2-40B4-BE49-F238E27FC236}">
                <a16:creationId xmlns:a16="http://schemas.microsoft.com/office/drawing/2014/main" id="{B071059D-2A1C-4086-9685-CD5E7444B0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4178" y="482171"/>
            <a:ext cx="3481313" cy="5149101"/>
            <a:chOff x="632238" y="482171"/>
            <a:chExt cx="4641751" cy="5149101"/>
          </a:xfrm>
        </p:grpSpPr>
        <p:sp>
          <p:nvSpPr>
            <p:cNvPr id="30" name="Rectangle 29">
              <a:extLst>
                <a:ext uri="{FF2B5EF4-FFF2-40B4-BE49-F238E27FC236}">
                  <a16:creationId xmlns:a16="http://schemas.microsoft.com/office/drawing/2014/main" id="{869CB73A-BE1E-44A1-B082-574755C8C0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238" y="482171"/>
              <a:ext cx="4641751"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7674C1A-A7A7-4416-A164-BCAECE838D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5297" y="812507"/>
              <a:ext cx="4001652"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3" name="Rectangle 32">
            <a:extLst>
              <a:ext uri="{FF2B5EF4-FFF2-40B4-BE49-F238E27FC236}">
                <a16:creationId xmlns:a16="http://schemas.microsoft.com/office/drawing/2014/main" id="{412A852B-0DE0-4F26-B397-1E207E047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281" y="977965"/>
            <a:ext cx="2753408" cy="4135339"/>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a:extLst>
              <a:ext uri="{FF2B5EF4-FFF2-40B4-BE49-F238E27FC236}">
                <a16:creationId xmlns:a16="http://schemas.microsoft.com/office/drawing/2014/main" id="{F92E1EA7-582F-4962-9969-DC469519F76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14987" y="1847088"/>
            <a:ext cx="373881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15DCE584-1514-5167-0360-BBF1A593524A}"/>
              </a:ext>
            </a:extLst>
          </p:cNvPr>
          <p:cNvSpPr>
            <a:spLocks noGrp="1"/>
          </p:cNvSpPr>
          <p:nvPr>
            <p:ph type="title"/>
          </p:nvPr>
        </p:nvSpPr>
        <p:spPr>
          <a:xfrm>
            <a:off x="4314988" y="804520"/>
            <a:ext cx="3738809" cy="1049235"/>
          </a:xfrm>
        </p:spPr>
        <p:txBody>
          <a:bodyPr>
            <a:normAutofit/>
          </a:bodyPr>
          <a:lstStyle/>
          <a:p>
            <a:endParaRPr lang="en-US"/>
          </a:p>
        </p:txBody>
      </p:sp>
      <p:pic>
        <p:nvPicPr>
          <p:cNvPr id="4" name="0 Imagen" descr="Text&#10;&#10;Description automatically generated with medium confidence">
            <a:extLst>
              <a:ext uri="{FF2B5EF4-FFF2-40B4-BE49-F238E27FC236}">
                <a16:creationId xmlns:a16="http://schemas.microsoft.com/office/drawing/2014/main" id="{E9F3B793-AC3E-B552-1C8A-68D293851E93}"/>
              </a:ext>
            </a:extLst>
          </p:cNvPr>
          <p:cNvPicPr/>
          <p:nvPr/>
        </p:nvPicPr>
        <p:blipFill>
          <a:blip r:embed="rId2">
            <a:extLst>
              <a:ext uri="{28A0092B-C50C-407E-A947-70E740481C1C}">
                <a14:useLocalDpi xmlns:a14="http://schemas.microsoft.com/office/drawing/2010/main" val="0"/>
              </a:ext>
            </a:extLst>
          </a:blip>
          <a:stretch>
            <a:fillRect/>
          </a:stretch>
        </p:blipFill>
        <p:spPr>
          <a:xfrm>
            <a:off x="953417" y="1655034"/>
            <a:ext cx="2521606" cy="2788794"/>
          </a:xfrm>
          <a:prstGeom prst="rect">
            <a:avLst/>
          </a:prstGeom>
        </p:spPr>
      </p:pic>
      <p:sp>
        <p:nvSpPr>
          <p:cNvPr id="3" name="Content Placeholder 2">
            <a:extLst>
              <a:ext uri="{FF2B5EF4-FFF2-40B4-BE49-F238E27FC236}">
                <a16:creationId xmlns:a16="http://schemas.microsoft.com/office/drawing/2014/main" id="{DC4B1834-F60B-3FCC-F382-B1413D1D8B61}"/>
              </a:ext>
            </a:extLst>
          </p:cNvPr>
          <p:cNvSpPr>
            <a:spLocks noGrp="1"/>
          </p:cNvSpPr>
          <p:nvPr>
            <p:ph idx="1"/>
          </p:nvPr>
        </p:nvSpPr>
        <p:spPr>
          <a:xfrm>
            <a:off x="4314987" y="2015732"/>
            <a:ext cx="3738810" cy="3450613"/>
          </a:xfrm>
        </p:spPr>
        <p:txBody>
          <a:bodyPr>
            <a:normAutofit/>
          </a:bodyPr>
          <a:lstStyle/>
          <a:p>
            <a:pPr algn="just">
              <a:lnSpc>
                <a:spcPct val="110000"/>
              </a:lnSpc>
            </a:pPr>
            <a:r>
              <a:rPr lang="es-PR" sz="1700" dirty="0"/>
              <a:t>En esta edición de la Cumbre la Comisión de Coordinación y Seguimiento ha realizado reuniones presenciales  y virtuales. Las actas de las reuniones están disponibles en el portal de la Cumbre Judicial Iberoamericana.</a:t>
            </a:r>
          </a:p>
          <a:p>
            <a:pPr algn="just">
              <a:lnSpc>
                <a:spcPct val="110000"/>
              </a:lnSpc>
            </a:pPr>
            <a:r>
              <a:rPr lang="es-PR" sz="1700" dirty="0"/>
              <a:t>Ha atendido aspectos operacionales de la presente edición y consultas de comisiones y grupos de trabajo.</a:t>
            </a:r>
            <a:endParaRPr lang="en-US" sz="1700" dirty="0"/>
          </a:p>
        </p:txBody>
      </p:sp>
      <p:pic>
        <p:nvPicPr>
          <p:cNvPr id="37" name="Picture 36">
            <a:extLst>
              <a:ext uri="{FF2B5EF4-FFF2-40B4-BE49-F238E27FC236}">
                <a16:creationId xmlns:a16="http://schemas.microsoft.com/office/drawing/2014/main" id="{902AF165-73E4-493F-80C2-C80E393F64A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39" name="Straight Connector 38">
            <a:extLst>
              <a:ext uri="{FF2B5EF4-FFF2-40B4-BE49-F238E27FC236}">
                <a16:creationId xmlns:a16="http://schemas.microsoft.com/office/drawing/2014/main" id="{2CBFBA1A-A6D7-47C1-ACBB-29FBCFF0B3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1899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2832F-90E5-A25D-3D17-2E5E4C4E3577}"/>
              </a:ext>
            </a:extLst>
          </p:cNvPr>
          <p:cNvSpPr>
            <a:spLocks noGrp="1"/>
          </p:cNvSpPr>
          <p:nvPr>
            <p:ph type="title"/>
          </p:nvPr>
        </p:nvSpPr>
        <p:spPr>
          <a:xfrm>
            <a:off x="1088684" y="804519"/>
            <a:ext cx="7202456" cy="1049235"/>
          </a:xfrm>
        </p:spPr>
        <p:txBody>
          <a:bodyPr>
            <a:normAutofit/>
          </a:bodyPr>
          <a:lstStyle/>
          <a:p>
            <a:endParaRPr lang="en-US"/>
          </a:p>
        </p:txBody>
      </p:sp>
      <p:graphicFrame>
        <p:nvGraphicFramePr>
          <p:cNvPr id="21" name="Content Placeholder 2">
            <a:extLst>
              <a:ext uri="{FF2B5EF4-FFF2-40B4-BE49-F238E27FC236}">
                <a16:creationId xmlns:a16="http://schemas.microsoft.com/office/drawing/2014/main" id="{0BF99711-67B3-57EE-841E-CFD369695BA3}"/>
              </a:ext>
            </a:extLst>
          </p:cNvPr>
          <p:cNvGraphicFramePr>
            <a:graphicFrameLocks noGrp="1"/>
          </p:cNvGraphicFramePr>
          <p:nvPr>
            <p:ph idx="1"/>
            <p:extLst>
              <p:ext uri="{D42A27DB-BD31-4B8C-83A1-F6EECF244321}">
                <p14:modId xmlns:p14="http://schemas.microsoft.com/office/powerpoint/2010/main" val="4173579674"/>
              </p:ext>
            </p:extLst>
          </p:nvPr>
        </p:nvGraphicFramePr>
        <p:xfrm>
          <a:off x="1088231" y="2340435"/>
          <a:ext cx="7203281" cy="33244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1741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7DFC4D6E-C7B3-57D0-C083-8D672F544ACE}"/>
              </a:ext>
            </a:extLst>
          </p:cNvPr>
          <p:cNvSpPr>
            <a:spLocks noGrp="1"/>
          </p:cNvSpPr>
          <p:nvPr>
            <p:ph type="title"/>
          </p:nvPr>
        </p:nvSpPr>
        <p:spPr>
          <a:xfrm>
            <a:off x="609153" y="804519"/>
            <a:ext cx="2431365" cy="4431360"/>
          </a:xfrm>
        </p:spPr>
        <p:txBody>
          <a:bodyPr anchor="ctr">
            <a:normAutofit/>
          </a:bodyPr>
          <a:lstStyle/>
          <a:p>
            <a:endParaRPr lang="en-US"/>
          </a:p>
        </p:txBody>
      </p:sp>
      <p:cxnSp>
        <p:nvCxnSpPr>
          <p:cNvPr id="12" name="Straight Connector 11">
            <a:extLst>
              <a:ext uri="{FF2B5EF4-FFF2-40B4-BE49-F238E27FC236}">
                <a16:creationId xmlns:a16="http://schemas.microsoft.com/office/drawing/2014/main" id="{19AF263B-E208-40DF-A182-5193478DC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8867" y="890353"/>
            <a:ext cx="0" cy="45720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DD893A7-7937-E27D-367A-D54140D836F2}"/>
              </a:ext>
            </a:extLst>
          </p:cNvPr>
          <p:cNvSpPr>
            <a:spLocks noGrp="1"/>
          </p:cNvSpPr>
          <p:nvPr>
            <p:ph idx="1"/>
          </p:nvPr>
        </p:nvSpPr>
        <p:spPr>
          <a:xfrm>
            <a:off x="3505200" y="804520"/>
            <a:ext cx="4576919" cy="4431359"/>
          </a:xfrm>
        </p:spPr>
        <p:txBody>
          <a:bodyPr anchor="ctr">
            <a:normAutofit/>
          </a:bodyPr>
          <a:lstStyle/>
          <a:p>
            <a:pPr marL="0" indent="0" algn="just">
              <a:buNone/>
            </a:pPr>
            <a:r>
              <a:rPr lang="es-PR" dirty="0">
                <a:effectLst/>
                <a:latin typeface="Times New Roman" panose="02020603050405020304" pitchFamily="18" charset="0"/>
                <a:ea typeface="Calibri" panose="020F0502020204030204" pitchFamily="34" charset="0"/>
                <a:cs typeface="Times New Roman" panose="02020603050405020304" pitchFamily="18" charset="0"/>
              </a:rPr>
              <a:t>Para evitar que esta situación se repita, se trabajará una propuesta normativa que permita cubrir vacantes cuando se agoten o no exista suplentes identificados en el Acta de una Asamblea Plenaria. La propuesta será presentada como parte del informe que se rendirá por la comisión en la próxima Asamblea Plenaria.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14" name="Picture 13">
            <a:extLst>
              <a:ext uri="{FF2B5EF4-FFF2-40B4-BE49-F238E27FC236}">
                <a16:creationId xmlns:a16="http://schemas.microsoft.com/office/drawing/2014/main" id="{DCC0100C-A457-45B1-8A8B-8740F43EC15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spTree>
    <p:extLst>
      <p:ext uri="{BB962C8B-B14F-4D97-AF65-F5344CB8AC3E}">
        <p14:creationId xmlns:p14="http://schemas.microsoft.com/office/powerpoint/2010/main" val="4054903458"/>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528</TotalTime>
  <Words>1448</Words>
  <Application>Microsoft Office PowerPoint</Application>
  <PresentationFormat>On-screen Show (4:3)</PresentationFormat>
  <Paragraphs>76</Paragraphs>
  <Slides>21</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Gill Sans MT</vt:lpstr>
      <vt:lpstr>Times New Roman</vt:lpstr>
      <vt:lpstr>Gallery</vt:lpstr>
      <vt:lpstr>Comisión de Coordinación y Seguimiento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Renovación de Comisiones</vt:lpstr>
      <vt:lpstr>PowerPoint Presentation</vt:lpstr>
      <vt:lpstr>PowerPoint Presentation</vt:lpstr>
      <vt:lpstr>Propuestas de enmiendas al Código Iberoamericano de Ética Judicial. </vt:lpstr>
      <vt:lpstr>PowerPoint Presentation</vt:lpstr>
      <vt:lpstr>PowerPoint Presentation</vt:lpstr>
      <vt:lpstr>PowerPoint Presentation</vt:lpstr>
      <vt:lpstr>Idiomas Oficiales</vt:lpstr>
      <vt:lpstr>Expresiones en Defensa de la Independencia JudicIal</vt:lpstr>
      <vt:lpstr>Ejercicio de la notaría y tecnología </vt:lpstr>
      <vt:lpstr>Asamblea Plenaria  Lima, Perú</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Comisión de Coordinación y Seguimiento</dc:title>
  <dc:creator>Sigfrido Steidel</dc:creator>
  <cp:lastModifiedBy>Sigfrido Steidel</cp:lastModifiedBy>
  <cp:revision>34</cp:revision>
  <cp:lastPrinted>2023-06-30T12:41:02Z</cp:lastPrinted>
  <dcterms:created xsi:type="dcterms:W3CDTF">2015-12-12T13:22:50Z</dcterms:created>
  <dcterms:modified xsi:type="dcterms:W3CDTF">2023-06-30T13:12:33Z</dcterms:modified>
</cp:coreProperties>
</file>