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1" r:id="rId2"/>
    <p:sldId id="262" r:id="rId3"/>
    <p:sldId id="264" r:id="rId4"/>
    <p:sldId id="278" r:id="rId5"/>
    <p:sldId id="277" r:id="rId6"/>
    <p:sldId id="281" r:id="rId7"/>
    <p:sldId id="266" r:id="rId8"/>
    <p:sldId id="286" r:id="rId9"/>
    <p:sldId id="267" r:id="rId10"/>
    <p:sldId id="268" r:id="rId11"/>
    <p:sldId id="269" r:id="rId12"/>
    <p:sldId id="270" r:id="rId13"/>
    <p:sldId id="282" r:id="rId14"/>
    <p:sldId id="272" r:id="rId15"/>
    <p:sldId id="273" r:id="rId16"/>
    <p:sldId id="274" r:id="rId17"/>
    <p:sldId id="283" r:id="rId18"/>
    <p:sldId id="280" r:id="rId19"/>
    <p:sldId id="276" r:id="rId20"/>
    <p:sldId id="259" r:id="rId21"/>
    <p:sldId id="258" r:id="rId22"/>
    <p:sldId id="285"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05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663BBFF-77C1-4BF1-A3B2-2505841100BA}"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EC93879-1153-42D3-8EC7-7A3CC94658D3}" type="datetimeFigureOut">
              <a:rPr lang="en-US" dirty="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82E1496-D8B1-4FDC-98A5-AD2561A2EE12}" type="datetimeFigureOut">
              <a:rPr lang="en-US" dirty="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8AD3855-5B08-4570-810C-DE4498675D2C}" type="datetimeFigureOut">
              <a:rPr lang="en-US" dirty="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5FC1B1A-3400-4A09-B018-5620D6ADA4AF}" type="datetimeFigureOut">
              <a:rPr lang="en-US" dirty="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333EE65E-8B04-4250-B4A9-5C65F355F1A2}" type="datetimeFigureOut">
              <a:rPr lang="en-US" dirty="0"/>
              <a:t>9/19/2023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84F5881F-8E44-4F15-AB98-80B7869E49CA}" type="datetimeFigureOut">
              <a:rPr lang="en-US" dirty="0"/>
              <a:t>9/19/2023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97D2069-43FA-49C5-9F0E-58E1EB237AEF}"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05854CA-19F4-4771-B6A2-DA5C0742B220}" type="datetimeFigureOut">
              <a:rPr lang="en-US" dirty="0"/>
              <a:t>9/19/2023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FED2BB1-BB31-4EB8-A961-18800A74EAA8}"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B40B886-74BB-4D5E-9EA9-584482FE40E6}" type="datetimeFigureOut">
              <a:rPr lang="en-US" dirty="0"/>
              <a:t>9/19/2023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CA4CCD1-3502-4C30-947C-75FC88992007}" type="datetimeFigureOut">
              <a:rPr lang="en-US" dirty="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0322" y="3030008"/>
            <a:ext cx="4698355" cy="290617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594123" y="3030008"/>
            <a:ext cx="4700059" cy="290617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50B797A-E8AF-4231-9C64-308C5BB9ED3E}" type="datetimeFigureOut">
              <a:rPr lang="en-US" dirty="0"/>
              <a:t>9/19/2023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EB24146-07E2-48CA-8629-5887ED47FCDB}" type="datetimeFigureOut">
              <a:rPr lang="en-US" dirty="0"/>
              <a:t>9/19/2023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407E718-B4F0-433E-A285-0013249184C0}" type="datetimeFigureOut">
              <a:rPr lang="en-US" dirty="0"/>
              <a:t>9/19/2023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B8E44C4-3D72-4D6E-86A4-F5491DC49E6D}" type="datetimeFigureOut">
              <a:rPr lang="en-US" dirty="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6B8EA14-E6AC-4B59-973C-7A06B0EDE3E3}" type="datetimeFigureOut">
              <a:rPr lang="en-US" dirty="0"/>
              <a:t>9/19/2023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3BB3B3F-C0CE-47CB-BCED-F49A710726FF}" type="datetimeFigureOut">
              <a:rPr lang="en-US" dirty="0"/>
              <a:t>9/19/2023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5D86CB2-44F2-6243-3D82-2114583E430A}"/>
              </a:ext>
            </a:extLst>
          </p:cNvPr>
          <p:cNvSpPr txBox="1"/>
          <p:nvPr/>
        </p:nvSpPr>
        <p:spPr>
          <a:xfrm>
            <a:off x="0" y="2148928"/>
            <a:ext cx="12192000" cy="3483005"/>
          </a:xfrm>
          <a:prstGeom prst="rect">
            <a:avLst/>
          </a:prstGeom>
          <a:noFill/>
        </p:spPr>
        <p:txBody>
          <a:bodyPr wrap="square" rtlCol="0">
            <a:spAutoFit/>
          </a:bodyPr>
          <a:lstStyle/>
          <a:p>
            <a:pPr algn="ctr">
              <a:lnSpc>
                <a:spcPct val="150000"/>
              </a:lnSpc>
              <a:spcAft>
                <a:spcPts val="800"/>
              </a:spcAft>
            </a:pPr>
            <a:r>
              <a:rPr kumimoji="0" lang="es-ES" sz="1600" b="0" i="0" u="none" strike="noStrike" kern="1200" cap="all" spc="0" normalizeH="0" baseline="0" noProof="0" dirty="0">
                <a:ln>
                  <a:noFill/>
                </a:ln>
                <a:solidFill>
                  <a:srgbClr val="000000"/>
                </a:solidFill>
                <a:effectLst/>
                <a:uLnTx/>
                <a:uFillTx/>
                <a:latin typeface="Arial Black" panose="020B0A04020102020204" pitchFamily="34" charset="0"/>
                <a:ea typeface="+mj-ea"/>
                <a:cs typeface="+mj-cs"/>
              </a:rPr>
              <a:t> </a:t>
            </a:r>
            <a:r>
              <a:rPr kumimoji="0" lang="es-ES" sz="2400" b="0" i="0" u="none" strike="noStrike" kern="1200" cap="all" spc="0" normalizeH="0" baseline="0" noProof="0" dirty="0">
                <a:ln>
                  <a:noFill/>
                </a:ln>
                <a:solidFill>
                  <a:srgbClr val="000000"/>
                </a:solidFill>
                <a:effectLst/>
                <a:uLnTx/>
                <a:uFillTx/>
                <a:latin typeface="Arial Black" panose="020B0A04020102020204" pitchFamily="34" charset="0"/>
                <a:ea typeface="+mj-ea"/>
                <a:cs typeface="+mj-cs"/>
              </a:rPr>
              <a:t>informe  Ejecutivo</a:t>
            </a:r>
          </a:p>
          <a:p>
            <a:pPr algn="ctr">
              <a:lnSpc>
                <a:spcPct val="150000"/>
              </a:lnSpc>
              <a:spcAft>
                <a:spcPts val="800"/>
              </a:spcAft>
            </a:pPr>
            <a:r>
              <a:rPr kumimoji="0" lang="es-ES" sz="2400" b="0" i="0" u="none" strike="noStrike" kern="1200" cap="all" spc="0" normalizeH="0" baseline="0" noProof="0" dirty="0">
                <a:ln>
                  <a:noFill/>
                </a:ln>
                <a:solidFill>
                  <a:srgbClr val="000000"/>
                </a:solidFill>
                <a:effectLst/>
                <a:uLnTx/>
                <a:uFillTx/>
                <a:latin typeface="Arial Black" panose="020B0A04020102020204" pitchFamily="34" charset="0"/>
                <a:ea typeface="+mj-ea"/>
                <a:cs typeface="+mj-cs"/>
              </a:rPr>
              <a:t>comisión de seguimiento de las reglas de </a:t>
            </a:r>
            <a:r>
              <a:rPr kumimoji="0" lang="es-ES" sz="2400" b="0" i="0" u="none" strike="noStrike" kern="1200" cap="all" spc="0" normalizeH="0" baseline="0" noProof="0" dirty="0" err="1">
                <a:ln>
                  <a:noFill/>
                </a:ln>
                <a:solidFill>
                  <a:srgbClr val="000000"/>
                </a:solidFill>
                <a:effectLst/>
                <a:uLnTx/>
                <a:uFillTx/>
                <a:latin typeface="Arial Black" panose="020B0A04020102020204" pitchFamily="34" charset="0"/>
                <a:ea typeface="+mj-ea"/>
                <a:cs typeface="+mj-cs"/>
              </a:rPr>
              <a:t>brasilia</a:t>
            </a:r>
            <a:r>
              <a:rPr kumimoji="0" lang="es-ES" sz="2400" b="0" i="0" u="none" strike="noStrike" kern="1200" cap="all" spc="0" normalizeH="0" baseline="0" noProof="0" dirty="0">
                <a:ln>
                  <a:noFill/>
                </a:ln>
                <a:solidFill>
                  <a:srgbClr val="000000"/>
                </a:solidFill>
                <a:effectLst/>
                <a:uLnTx/>
                <a:uFillTx/>
                <a:latin typeface="Arial Black" panose="020B0A04020102020204" pitchFamily="34" charset="0"/>
                <a:ea typeface="+mj-ea"/>
                <a:cs typeface="+mj-cs"/>
              </a:rPr>
              <a:t> </a:t>
            </a:r>
            <a:br>
              <a:rPr kumimoji="0" lang="es-ES" sz="2000" b="0" i="0" u="none" strike="noStrike" kern="1200" cap="all" spc="0" normalizeH="0" baseline="0" noProof="0" dirty="0">
                <a:ln>
                  <a:noFill/>
                </a:ln>
                <a:solidFill>
                  <a:srgbClr val="000000"/>
                </a:solidFill>
                <a:effectLst/>
                <a:uLnTx/>
                <a:uFillTx/>
                <a:latin typeface="Arial Black" panose="020B0A04020102020204" pitchFamily="34" charset="0"/>
                <a:ea typeface="+mj-ea"/>
                <a:cs typeface="+mj-cs"/>
              </a:rPr>
            </a:br>
            <a:endParaRPr lang="es-P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PA" sz="1800" dirty="0">
                <a:effectLst/>
                <a:latin typeface="Calibri" panose="020F0502020204030204" pitchFamily="34" charset="0"/>
                <a:ea typeface="Calibri" panose="020F0502020204030204" pitchFamily="34" charset="0"/>
                <a:cs typeface="Calibri" panose="020F0502020204030204" pitchFamily="34" charset="0"/>
              </a:rPr>
              <a:t>Presentado por:</a:t>
            </a:r>
            <a:endParaRPr lang="es-P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PA" sz="1800" b="1" dirty="0">
                <a:effectLst/>
                <a:latin typeface="Calibri" panose="020F0502020204030204" pitchFamily="34" charset="0"/>
                <a:ea typeface="Calibri" panose="020F0502020204030204" pitchFamily="34" charset="0"/>
                <a:cs typeface="Calibri" panose="020F0502020204030204" pitchFamily="34" charset="0"/>
              </a:rPr>
              <a:t>ANGELA RUSSO DE CEDEÑO</a:t>
            </a:r>
            <a:endParaRPr lang="es-P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PA" sz="1800" dirty="0">
                <a:effectLst/>
                <a:latin typeface="Calibri" panose="020F0502020204030204" pitchFamily="34" charset="0"/>
                <a:ea typeface="Calibri" panose="020F0502020204030204" pitchFamily="34" charset="0"/>
                <a:cs typeface="Calibri" panose="020F0502020204030204" pitchFamily="34" charset="0"/>
              </a:rPr>
              <a:t>Coordinadora de la Comisión de Seguimiento de la Reglas de Brasilia de la Cumbre Judicial Iberoamericana</a:t>
            </a:r>
          </a:p>
          <a:p>
            <a:pPr algn="ctr"/>
            <a:r>
              <a:rPr lang="es-ES" sz="1800" dirty="0">
                <a:effectLst/>
                <a:latin typeface="Calibri" panose="020F0502020204030204" pitchFamily="34" charset="0"/>
                <a:ea typeface="Calibri" panose="020F0502020204030204" pitchFamily="34" charset="0"/>
                <a:cs typeface="Times New Roman" panose="02020603050405020304" pitchFamily="18" charset="0"/>
              </a:rPr>
              <a:t>Magistrada de la Corte Suprema de Justicia de Panamá </a:t>
            </a:r>
          </a:p>
          <a:p>
            <a:pPr algn="ctr"/>
            <a:endParaRPr lang="es-P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PA" dirty="0"/>
          </a:p>
        </p:txBody>
      </p:sp>
      <p:pic>
        <p:nvPicPr>
          <p:cNvPr id="6" name="Imagen 5">
            <a:extLst>
              <a:ext uri="{FF2B5EF4-FFF2-40B4-BE49-F238E27FC236}">
                <a16:creationId xmlns:a16="http://schemas.microsoft.com/office/drawing/2014/main" id="{E0C17287-56C3-D8F0-EBF1-19DA1C4C5FF4}"/>
              </a:ext>
            </a:extLst>
          </p:cNvPr>
          <p:cNvPicPr>
            <a:picLocks noChangeAspect="1"/>
          </p:cNvPicPr>
          <p:nvPr/>
        </p:nvPicPr>
        <p:blipFill rotWithShape="1">
          <a:blip r:embed="rId2"/>
          <a:srcRect l="36062" t="28763" r="1564" b="49685"/>
          <a:stretch/>
        </p:blipFill>
        <p:spPr>
          <a:xfrm>
            <a:off x="0" y="0"/>
            <a:ext cx="12192000" cy="351691"/>
          </a:xfrm>
          <a:prstGeom prst="rect">
            <a:avLst/>
          </a:prstGeom>
        </p:spPr>
      </p:pic>
      <p:sp>
        <p:nvSpPr>
          <p:cNvPr id="8" name="CuadroTexto 7">
            <a:extLst>
              <a:ext uri="{FF2B5EF4-FFF2-40B4-BE49-F238E27FC236}">
                <a16:creationId xmlns:a16="http://schemas.microsoft.com/office/drawing/2014/main" id="{D1DBC2EB-476D-B080-3102-23A530966510}"/>
              </a:ext>
            </a:extLst>
          </p:cNvPr>
          <p:cNvSpPr txBox="1"/>
          <p:nvPr/>
        </p:nvSpPr>
        <p:spPr>
          <a:xfrm>
            <a:off x="492369" y="51793"/>
            <a:ext cx="3601329" cy="2215991"/>
          </a:xfrm>
          <a:prstGeom prst="rect">
            <a:avLst/>
          </a:prstGeom>
          <a:noFill/>
        </p:spPr>
        <p:txBody>
          <a:bodyPr wrap="square" rtlCol="0">
            <a:spAutoFit/>
          </a:bodyPr>
          <a:lstStyle/>
          <a:p>
            <a:r>
              <a:rPr lang="es-PA" sz="13800" dirty="0">
                <a:latin typeface="Algerian" panose="04020705040A02060702" pitchFamily="82" charset="0"/>
              </a:rPr>
              <a:t>XXI</a:t>
            </a:r>
            <a:endParaRPr lang="es-PA" sz="2000" dirty="0"/>
          </a:p>
        </p:txBody>
      </p:sp>
      <p:sp>
        <p:nvSpPr>
          <p:cNvPr id="9" name="CuadroTexto 8">
            <a:extLst>
              <a:ext uri="{FF2B5EF4-FFF2-40B4-BE49-F238E27FC236}">
                <a16:creationId xmlns:a16="http://schemas.microsoft.com/office/drawing/2014/main" id="{601251F6-6704-9B6F-0F3B-9F774B710F73}"/>
              </a:ext>
            </a:extLst>
          </p:cNvPr>
          <p:cNvSpPr txBox="1"/>
          <p:nvPr/>
        </p:nvSpPr>
        <p:spPr>
          <a:xfrm>
            <a:off x="3727938" y="503408"/>
            <a:ext cx="5655213"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A" sz="2400" b="0" i="0" u="none" strike="noStrike" kern="1200" cap="none" spc="0" normalizeH="0" baseline="0" noProof="0" dirty="0">
                <a:ln>
                  <a:noFill/>
                </a:ln>
                <a:solidFill>
                  <a:prstClr val="white"/>
                </a:solidFill>
                <a:effectLst/>
                <a:uLnTx/>
                <a:uFillTx/>
                <a:latin typeface="Trebuchet MS" panose="020B0603020202020204"/>
                <a:ea typeface="+mn-ea"/>
                <a:cs typeface="+mn-cs"/>
              </a:rPr>
              <a:t>CUMBRE JUDICIAL IBEROAMERICANA</a:t>
            </a:r>
          </a:p>
          <a:p>
            <a:pPr marL="0" marR="0" lvl="0" indent="0" algn="l" defTabSz="457200" rtl="0" eaLnBrk="1" fontAlgn="auto" latinLnBrk="0" hangingPunct="1">
              <a:lnSpc>
                <a:spcPct val="100000"/>
              </a:lnSpc>
              <a:spcBef>
                <a:spcPts val="0"/>
              </a:spcBef>
              <a:spcAft>
                <a:spcPts val="0"/>
              </a:spcAft>
              <a:buClrTx/>
              <a:buSzTx/>
              <a:buFontTx/>
              <a:buNone/>
              <a:tabLst/>
              <a:defRPr/>
            </a:pPr>
            <a:r>
              <a:rPr lang="es-PA" sz="2400" dirty="0">
                <a:solidFill>
                  <a:prstClr val="white"/>
                </a:solidFill>
                <a:latin typeface="Trebuchet MS" panose="020B0603020202020204"/>
              </a:rPr>
              <a:t>______________________________</a:t>
            </a:r>
            <a:endParaRPr kumimoji="0" lang="es-P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A" sz="2000" b="0" i="0" u="none" strike="noStrike" kern="1200" cap="none" spc="0" normalizeH="0" baseline="0" noProof="0" dirty="0">
                <a:ln>
                  <a:noFill/>
                </a:ln>
                <a:solidFill>
                  <a:prstClr val="white"/>
                </a:solidFill>
                <a:effectLst/>
                <a:uLnTx/>
                <a:uFillTx/>
                <a:latin typeface="Trebuchet MS" panose="020B0603020202020204"/>
                <a:ea typeface="+mn-ea"/>
                <a:cs typeface="+mn-cs"/>
              </a:rPr>
              <a:t> ASAMBLEA PLENARIA</a:t>
            </a:r>
          </a:p>
          <a:p>
            <a:pPr marL="0" marR="0" lvl="0" indent="0" algn="l" defTabSz="457200" rtl="0" eaLnBrk="1" fontAlgn="auto" latinLnBrk="0" hangingPunct="1">
              <a:lnSpc>
                <a:spcPct val="100000"/>
              </a:lnSpc>
              <a:spcBef>
                <a:spcPts val="0"/>
              </a:spcBef>
              <a:spcAft>
                <a:spcPts val="0"/>
              </a:spcAft>
              <a:buClrTx/>
              <a:buSzTx/>
              <a:buFontTx/>
              <a:buNone/>
              <a:tabLst/>
              <a:defRPr/>
            </a:pPr>
            <a:r>
              <a:rPr lang="es-PA" sz="2000" dirty="0">
                <a:solidFill>
                  <a:prstClr val="white"/>
                </a:solidFill>
                <a:latin typeface="Trebuchet MS" panose="020B0603020202020204"/>
              </a:rPr>
              <a:t>Lima, 20 Al 22 de septiembre de</a:t>
            </a:r>
            <a:r>
              <a:rPr kumimoji="0" lang="es-PA" sz="2000" b="0" i="0" u="none" strike="noStrike" kern="1200" cap="none" spc="0" normalizeH="0" baseline="0" noProof="0" dirty="0">
                <a:ln>
                  <a:noFill/>
                </a:ln>
                <a:solidFill>
                  <a:prstClr val="white"/>
                </a:solidFill>
                <a:effectLst/>
                <a:uLnTx/>
                <a:uFillTx/>
                <a:latin typeface="Trebuchet MS" panose="020B0603020202020204"/>
                <a:ea typeface="+mn-ea"/>
                <a:cs typeface="+mn-cs"/>
              </a:rPr>
              <a:t> 2023</a:t>
            </a:r>
          </a:p>
        </p:txBody>
      </p:sp>
      <p:pic>
        <p:nvPicPr>
          <p:cNvPr id="10" name="Imagen 9">
            <a:extLst>
              <a:ext uri="{FF2B5EF4-FFF2-40B4-BE49-F238E27FC236}">
                <a16:creationId xmlns:a16="http://schemas.microsoft.com/office/drawing/2014/main" id="{73072151-2126-016C-85EC-1541E4ED4011}"/>
              </a:ext>
            </a:extLst>
          </p:cNvPr>
          <p:cNvPicPr>
            <a:picLocks noChangeAspect="1"/>
          </p:cNvPicPr>
          <p:nvPr/>
        </p:nvPicPr>
        <p:blipFill rotWithShape="1">
          <a:blip r:embed="rId3"/>
          <a:srcRect t="16416" b="10600"/>
          <a:stretch/>
        </p:blipFill>
        <p:spPr>
          <a:xfrm>
            <a:off x="9228406" y="557256"/>
            <a:ext cx="3014017" cy="1392702"/>
          </a:xfrm>
          <a:prstGeom prst="rect">
            <a:avLst/>
          </a:prstGeom>
        </p:spPr>
      </p:pic>
      <p:pic>
        <p:nvPicPr>
          <p:cNvPr id="11" name="Imagen 10">
            <a:extLst>
              <a:ext uri="{FF2B5EF4-FFF2-40B4-BE49-F238E27FC236}">
                <a16:creationId xmlns:a16="http://schemas.microsoft.com/office/drawing/2014/main" id="{A0A7B6EC-19B6-E657-055C-86CC879E9823}"/>
              </a:ext>
            </a:extLst>
          </p:cNvPr>
          <p:cNvPicPr>
            <a:picLocks noChangeAspect="1"/>
          </p:cNvPicPr>
          <p:nvPr/>
        </p:nvPicPr>
        <p:blipFill>
          <a:blip r:embed="rId4"/>
          <a:stretch>
            <a:fillRect/>
          </a:stretch>
        </p:blipFill>
        <p:spPr>
          <a:xfrm>
            <a:off x="674979" y="5245857"/>
            <a:ext cx="2072820" cy="1493649"/>
          </a:xfrm>
          <a:prstGeom prst="rect">
            <a:avLst/>
          </a:prstGeom>
        </p:spPr>
      </p:pic>
      <p:pic>
        <p:nvPicPr>
          <p:cNvPr id="12" name="Imagen 11">
            <a:extLst>
              <a:ext uri="{FF2B5EF4-FFF2-40B4-BE49-F238E27FC236}">
                <a16:creationId xmlns:a16="http://schemas.microsoft.com/office/drawing/2014/main" id="{3188A97F-1D0B-D317-58E3-77C4E5E76B88}"/>
              </a:ext>
            </a:extLst>
          </p:cNvPr>
          <p:cNvPicPr>
            <a:picLocks noChangeAspect="1"/>
          </p:cNvPicPr>
          <p:nvPr/>
        </p:nvPicPr>
        <p:blipFill>
          <a:blip r:embed="rId5"/>
          <a:stretch>
            <a:fillRect/>
          </a:stretch>
        </p:blipFill>
        <p:spPr>
          <a:xfrm>
            <a:off x="8914048" y="5168640"/>
            <a:ext cx="2072820" cy="1493649"/>
          </a:xfrm>
          <a:prstGeom prst="rect">
            <a:avLst/>
          </a:prstGeom>
        </p:spPr>
      </p:pic>
    </p:spTree>
    <p:extLst>
      <p:ext uri="{BB962C8B-B14F-4D97-AF65-F5344CB8AC3E}">
        <p14:creationId xmlns:p14="http://schemas.microsoft.com/office/powerpoint/2010/main" val="2491668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3EB07C3-A4C4-40B9-6B9F-7BC7589D12C2}"/>
              </a:ext>
            </a:extLst>
          </p:cNvPr>
          <p:cNvSpPr txBox="1"/>
          <p:nvPr/>
        </p:nvSpPr>
        <p:spPr>
          <a:xfrm>
            <a:off x="458013" y="1956857"/>
            <a:ext cx="7338180" cy="2954655"/>
          </a:xfrm>
          <a:prstGeom prst="rect">
            <a:avLst/>
          </a:prstGeom>
          <a:noFill/>
        </p:spPr>
        <p:txBody>
          <a:bodyPr wrap="square" rtlCol="0">
            <a:spAutoFit/>
          </a:bodyPr>
          <a:lstStyle/>
          <a:p>
            <a:endParaRPr lang="es-ES" dirty="0"/>
          </a:p>
          <a:p>
            <a:r>
              <a:rPr lang="es-ES" sz="2400" b="1" u="sng" dirty="0"/>
              <a:t>Producto: </a:t>
            </a:r>
            <a:r>
              <a:rPr lang="es-ES" sz="2400" dirty="0"/>
              <a:t>“Cultura Jurídica y Reglas de Brasilia”. </a:t>
            </a:r>
          </a:p>
          <a:p>
            <a:endParaRPr lang="es-ES" sz="2400" dirty="0"/>
          </a:p>
          <a:p>
            <a:r>
              <a:rPr lang="es-ES" sz="2400" b="1" u="sng" dirty="0"/>
              <a:t>Objetivo: </a:t>
            </a:r>
            <a:r>
              <a:rPr lang="es-ES" sz="2400" dirty="0"/>
              <a:t>Difundir el contenido de las Reglas de Brasilia a los Operadores del Sistema de Justicia y a las personas en condición de vulnerabilidad. </a:t>
            </a:r>
          </a:p>
          <a:p>
            <a:endParaRPr lang="es-ES" sz="2400" dirty="0"/>
          </a:p>
          <a:p>
            <a:r>
              <a:rPr lang="es-ES" sz="2400" dirty="0"/>
              <a:t>Concordancia: Reglas de Brasilia 24, 98 y 99.</a:t>
            </a:r>
            <a:endParaRPr lang="es-PA" sz="2400" dirty="0"/>
          </a:p>
        </p:txBody>
      </p:sp>
      <p:pic>
        <p:nvPicPr>
          <p:cNvPr id="3" name="Imagen 2"/>
          <p:cNvPicPr>
            <a:picLocks noChangeAspect="1"/>
          </p:cNvPicPr>
          <p:nvPr/>
        </p:nvPicPr>
        <p:blipFill>
          <a:blip r:embed="rId2"/>
          <a:stretch>
            <a:fillRect/>
          </a:stretch>
        </p:blipFill>
        <p:spPr>
          <a:xfrm>
            <a:off x="10536702" y="528582"/>
            <a:ext cx="1655298" cy="1530229"/>
          </a:xfrm>
          <a:prstGeom prst="rect">
            <a:avLst/>
          </a:prstGeom>
        </p:spPr>
      </p:pic>
      <p:sp>
        <p:nvSpPr>
          <p:cNvPr id="4" name="Título 3">
            <a:extLst>
              <a:ext uri="{FF2B5EF4-FFF2-40B4-BE49-F238E27FC236}">
                <a16:creationId xmlns:a16="http://schemas.microsoft.com/office/drawing/2014/main" id="{D6D72D94-13E1-106B-A119-F1AAD6D19F18}"/>
              </a:ext>
            </a:extLst>
          </p:cNvPr>
          <p:cNvSpPr>
            <a:spLocks noGrp="1"/>
          </p:cNvSpPr>
          <p:nvPr>
            <p:ph type="title"/>
          </p:nvPr>
        </p:nvSpPr>
        <p:spPr/>
        <p:txBody>
          <a:bodyPr/>
          <a:lstStyle/>
          <a:p>
            <a:r>
              <a:rPr lang="es-PA" dirty="0"/>
              <a:t>3. Difusión y Cultura </a:t>
            </a:r>
            <a:br>
              <a:rPr lang="es-PA" dirty="0"/>
            </a:br>
            <a:endParaRPr lang="es-PA" dirty="0"/>
          </a:p>
        </p:txBody>
      </p:sp>
      <p:pic>
        <p:nvPicPr>
          <p:cNvPr id="7" name="Imagen 6">
            <a:extLst>
              <a:ext uri="{FF2B5EF4-FFF2-40B4-BE49-F238E27FC236}">
                <a16:creationId xmlns:a16="http://schemas.microsoft.com/office/drawing/2014/main" id="{D278DBD2-EDB7-C8A5-97FE-787AA904B247}"/>
              </a:ext>
            </a:extLst>
          </p:cNvPr>
          <p:cNvPicPr>
            <a:picLocks noChangeAspect="1"/>
          </p:cNvPicPr>
          <p:nvPr/>
        </p:nvPicPr>
        <p:blipFill>
          <a:blip r:embed="rId3"/>
          <a:stretch>
            <a:fillRect/>
          </a:stretch>
        </p:blipFill>
        <p:spPr>
          <a:xfrm>
            <a:off x="10294182" y="2171133"/>
            <a:ext cx="1903149" cy="2740379"/>
          </a:xfrm>
          <a:prstGeom prst="rect">
            <a:avLst/>
          </a:prstGeom>
        </p:spPr>
      </p:pic>
      <p:pic>
        <p:nvPicPr>
          <p:cNvPr id="5" name="Imagen 4">
            <a:extLst>
              <a:ext uri="{FF2B5EF4-FFF2-40B4-BE49-F238E27FC236}">
                <a16:creationId xmlns:a16="http://schemas.microsoft.com/office/drawing/2014/main" id="{3280FA63-B63B-79CB-8F3C-4932AA5266F4}"/>
              </a:ext>
            </a:extLst>
          </p:cNvPr>
          <p:cNvPicPr>
            <a:picLocks noChangeAspect="1"/>
          </p:cNvPicPr>
          <p:nvPr/>
        </p:nvPicPr>
        <p:blipFill>
          <a:blip r:embed="rId4"/>
          <a:stretch>
            <a:fillRect/>
          </a:stretch>
        </p:blipFill>
        <p:spPr>
          <a:xfrm>
            <a:off x="8435809" y="2209695"/>
            <a:ext cx="1397582" cy="1996546"/>
          </a:xfrm>
          <a:prstGeom prst="rect">
            <a:avLst/>
          </a:prstGeom>
        </p:spPr>
      </p:pic>
      <p:pic>
        <p:nvPicPr>
          <p:cNvPr id="6" name="Imagen 5">
            <a:extLst>
              <a:ext uri="{FF2B5EF4-FFF2-40B4-BE49-F238E27FC236}">
                <a16:creationId xmlns:a16="http://schemas.microsoft.com/office/drawing/2014/main" id="{852EB4AB-B7E8-F3D8-9A96-97CD5234F702}"/>
              </a:ext>
            </a:extLst>
          </p:cNvPr>
          <p:cNvPicPr>
            <a:picLocks noChangeAspect="1"/>
          </p:cNvPicPr>
          <p:nvPr/>
        </p:nvPicPr>
        <p:blipFill rotWithShape="1">
          <a:blip r:embed="rId5"/>
          <a:srcRect l="13542" t="19615" r="25181" b="13443"/>
          <a:stretch/>
        </p:blipFill>
        <p:spPr>
          <a:xfrm>
            <a:off x="10767389" y="5023835"/>
            <a:ext cx="1193924" cy="1554481"/>
          </a:xfrm>
          <a:prstGeom prst="rect">
            <a:avLst/>
          </a:prstGeom>
        </p:spPr>
      </p:pic>
      <p:pic>
        <p:nvPicPr>
          <p:cNvPr id="8" name="Imagen 7">
            <a:extLst>
              <a:ext uri="{FF2B5EF4-FFF2-40B4-BE49-F238E27FC236}">
                <a16:creationId xmlns:a16="http://schemas.microsoft.com/office/drawing/2014/main" id="{52A08E25-9EE7-BA83-61FE-BD521222143E}"/>
              </a:ext>
            </a:extLst>
          </p:cNvPr>
          <p:cNvPicPr>
            <a:picLocks noChangeAspect="1"/>
          </p:cNvPicPr>
          <p:nvPr/>
        </p:nvPicPr>
        <p:blipFill>
          <a:blip r:embed="rId6"/>
          <a:stretch>
            <a:fillRect/>
          </a:stretch>
        </p:blipFill>
        <p:spPr>
          <a:xfrm>
            <a:off x="8730191" y="4639471"/>
            <a:ext cx="1103200" cy="1743769"/>
          </a:xfrm>
          <a:prstGeom prst="rect">
            <a:avLst/>
          </a:prstGeom>
        </p:spPr>
      </p:pic>
      <p:pic>
        <p:nvPicPr>
          <p:cNvPr id="11" name="Imagen 10">
            <a:extLst>
              <a:ext uri="{FF2B5EF4-FFF2-40B4-BE49-F238E27FC236}">
                <a16:creationId xmlns:a16="http://schemas.microsoft.com/office/drawing/2014/main" id="{1E4E5FCA-65BB-EE2A-4745-73BEEAA5ECBC}"/>
              </a:ext>
            </a:extLst>
          </p:cNvPr>
          <p:cNvPicPr>
            <a:picLocks noChangeAspect="1"/>
          </p:cNvPicPr>
          <p:nvPr/>
        </p:nvPicPr>
        <p:blipFill rotWithShape="1">
          <a:blip r:embed="rId7"/>
          <a:srcRect t="10819"/>
          <a:stretch/>
        </p:blipFill>
        <p:spPr>
          <a:xfrm>
            <a:off x="5607302" y="5023835"/>
            <a:ext cx="2619375" cy="1554481"/>
          </a:xfrm>
          <a:prstGeom prst="rect">
            <a:avLst/>
          </a:prstGeom>
        </p:spPr>
      </p:pic>
    </p:spTree>
    <p:extLst>
      <p:ext uri="{BB962C8B-B14F-4D97-AF65-F5344CB8AC3E}">
        <p14:creationId xmlns:p14="http://schemas.microsoft.com/office/powerpoint/2010/main" val="1534122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D376C66-EF8D-913F-D1EF-670EF2A1DA23}"/>
              </a:ext>
            </a:extLst>
          </p:cNvPr>
          <p:cNvSpPr txBox="1"/>
          <p:nvPr/>
        </p:nvSpPr>
        <p:spPr>
          <a:xfrm>
            <a:off x="504543" y="2058811"/>
            <a:ext cx="7611784" cy="4370427"/>
          </a:xfrm>
          <a:prstGeom prst="rect">
            <a:avLst/>
          </a:prstGeom>
          <a:noFill/>
        </p:spPr>
        <p:txBody>
          <a:bodyPr wrap="square" rtlCol="0">
            <a:spAutoFit/>
          </a:bodyPr>
          <a:lstStyle/>
          <a:p>
            <a:pPr algn="just"/>
            <a:r>
              <a:rPr lang="es-ES" sz="2000" b="1" u="sng" dirty="0"/>
              <a:t>Producto: </a:t>
            </a:r>
            <a:r>
              <a:rPr lang="es-ES" sz="2000" dirty="0"/>
              <a:t>Cuestionario sobre los Avances en la Implementación y Aplicación de las 100 Reglas de Brasilia en los Poderes Judiciales Iberoamericanos. </a:t>
            </a:r>
          </a:p>
          <a:p>
            <a:endParaRPr lang="es-ES" sz="2000" dirty="0"/>
          </a:p>
          <a:p>
            <a:pPr algn="just"/>
            <a:r>
              <a:rPr lang="es-ES" sz="2000" b="1" u="sng" dirty="0"/>
              <a:t>Objetivo:</a:t>
            </a:r>
            <a:r>
              <a:rPr lang="es-ES" sz="2000" dirty="0"/>
              <a:t> Generar pleno conocimiento de los medios, métodos, proyectos, planes, estrategias, actividades y demás, aplicados por los Poderes Judiciales, para lograr la efectividad de las Reglas, que parten desde el reconocimiento de la persona en condición de vulnerabilidad hasta conocer si se han generado propuestas de estudio y/o proyectos de investigación sobre las Reglas de Brasilia.  </a:t>
            </a:r>
          </a:p>
          <a:p>
            <a:endParaRPr lang="es-ES" sz="2000" dirty="0"/>
          </a:p>
          <a:p>
            <a:endParaRPr lang="es-ES" sz="2000" dirty="0"/>
          </a:p>
          <a:p>
            <a:r>
              <a:rPr lang="es-ES" sz="2000" dirty="0"/>
              <a:t>Concordancia: Regla de Brasilia 100.</a:t>
            </a:r>
          </a:p>
        </p:txBody>
      </p:sp>
      <p:pic>
        <p:nvPicPr>
          <p:cNvPr id="3" name="Imagen 2"/>
          <p:cNvPicPr>
            <a:picLocks noChangeAspect="1"/>
          </p:cNvPicPr>
          <p:nvPr/>
        </p:nvPicPr>
        <p:blipFill>
          <a:blip r:embed="rId2"/>
          <a:stretch>
            <a:fillRect/>
          </a:stretch>
        </p:blipFill>
        <p:spPr>
          <a:xfrm>
            <a:off x="10458288" y="528582"/>
            <a:ext cx="1733712" cy="1530229"/>
          </a:xfrm>
          <a:prstGeom prst="rect">
            <a:avLst/>
          </a:prstGeom>
        </p:spPr>
      </p:pic>
      <p:sp>
        <p:nvSpPr>
          <p:cNvPr id="4" name="Título 3">
            <a:extLst>
              <a:ext uri="{FF2B5EF4-FFF2-40B4-BE49-F238E27FC236}">
                <a16:creationId xmlns:a16="http://schemas.microsoft.com/office/drawing/2014/main" id="{09E231E6-71F6-C8ED-13F3-57DEB529FCE1}"/>
              </a:ext>
            </a:extLst>
          </p:cNvPr>
          <p:cNvSpPr>
            <a:spLocks noGrp="1"/>
          </p:cNvSpPr>
          <p:nvPr>
            <p:ph type="title"/>
          </p:nvPr>
        </p:nvSpPr>
        <p:spPr/>
        <p:txBody>
          <a:bodyPr>
            <a:normAutofit fontScale="90000"/>
          </a:bodyPr>
          <a:lstStyle/>
          <a:p>
            <a:r>
              <a:rPr lang="es-ES" dirty="0"/>
              <a:t>4. Evaluación del Cumplimiento de las Reglas de Brasilia por los Poderes Judiciales de Iberoamérica.</a:t>
            </a:r>
            <a:br>
              <a:rPr lang="es-ES" dirty="0"/>
            </a:br>
            <a:endParaRPr lang="es-PA" dirty="0"/>
          </a:p>
        </p:txBody>
      </p:sp>
      <p:pic>
        <p:nvPicPr>
          <p:cNvPr id="5" name="Imagen 4">
            <a:extLst>
              <a:ext uri="{FF2B5EF4-FFF2-40B4-BE49-F238E27FC236}">
                <a16:creationId xmlns:a16="http://schemas.microsoft.com/office/drawing/2014/main" id="{655470CD-F2A4-0438-D190-D3CD73487B13}"/>
              </a:ext>
            </a:extLst>
          </p:cNvPr>
          <p:cNvPicPr>
            <a:picLocks noChangeAspect="1"/>
          </p:cNvPicPr>
          <p:nvPr/>
        </p:nvPicPr>
        <p:blipFill rotWithShape="1">
          <a:blip r:embed="rId3"/>
          <a:srcRect l="2323" t="37357" b="-1"/>
          <a:stretch/>
        </p:blipFill>
        <p:spPr>
          <a:xfrm>
            <a:off x="8736037" y="2252444"/>
            <a:ext cx="3336328" cy="4325815"/>
          </a:xfrm>
          <a:prstGeom prst="rect">
            <a:avLst/>
          </a:prstGeom>
        </p:spPr>
      </p:pic>
    </p:spTree>
    <p:extLst>
      <p:ext uri="{BB962C8B-B14F-4D97-AF65-F5344CB8AC3E}">
        <p14:creationId xmlns:p14="http://schemas.microsoft.com/office/powerpoint/2010/main" val="992264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6A1FF40-4CC6-F9C4-012B-5A7E91D2F245}"/>
              </a:ext>
            </a:extLst>
          </p:cNvPr>
          <p:cNvSpPr txBox="1"/>
          <p:nvPr/>
        </p:nvSpPr>
        <p:spPr>
          <a:xfrm>
            <a:off x="365759" y="2226008"/>
            <a:ext cx="7118253" cy="3785652"/>
          </a:xfrm>
          <a:prstGeom prst="rect">
            <a:avLst/>
          </a:prstGeom>
          <a:noFill/>
        </p:spPr>
        <p:txBody>
          <a:bodyPr wrap="square" rtlCol="0">
            <a:spAutoFit/>
          </a:bodyPr>
          <a:lstStyle/>
          <a:p>
            <a:pPr algn="just"/>
            <a:endParaRPr lang="es-ES" sz="2400" dirty="0"/>
          </a:p>
          <a:p>
            <a:pPr algn="just"/>
            <a:r>
              <a:rPr lang="es-ES" sz="2400" b="1" u="sng" dirty="0"/>
              <a:t>Producto: </a:t>
            </a:r>
            <a:r>
              <a:rPr lang="es-ES" sz="2400" dirty="0"/>
              <a:t>Concurso de Buenas Prácticas en el ámbito de la Comunidad Jurídica Iberoamericana</a:t>
            </a:r>
          </a:p>
          <a:p>
            <a:pPr algn="just"/>
            <a:endParaRPr lang="es-ES" sz="2400" dirty="0"/>
          </a:p>
          <a:p>
            <a:pPr algn="just"/>
            <a:r>
              <a:rPr lang="es-ES" sz="2400" b="1" u="sng" dirty="0"/>
              <a:t>Objetivo: </a:t>
            </a:r>
            <a:r>
              <a:rPr lang="es-ES" sz="2400" dirty="0"/>
              <a:t>Resaltar las mejores prácticas en cada uno de los sectores de vulnerabilidad adaptadas a las circunstancias de cada país iberoamericano.</a:t>
            </a:r>
          </a:p>
          <a:p>
            <a:pPr algn="just"/>
            <a:endParaRPr lang="es-ES" sz="2400" dirty="0"/>
          </a:p>
          <a:p>
            <a:pPr algn="just"/>
            <a:endParaRPr lang="es-ES" sz="2400" dirty="0"/>
          </a:p>
          <a:p>
            <a:pPr algn="just"/>
            <a:r>
              <a:rPr lang="es-ES" sz="2400" dirty="0"/>
              <a:t>Concordancia: Regla de Brasilia 24, 96 y 100.</a:t>
            </a:r>
          </a:p>
        </p:txBody>
      </p:sp>
      <p:pic>
        <p:nvPicPr>
          <p:cNvPr id="3" name="Imagen 2"/>
          <p:cNvPicPr>
            <a:picLocks noChangeAspect="1"/>
          </p:cNvPicPr>
          <p:nvPr/>
        </p:nvPicPr>
        <p:blipFill>
          <a:blip r:embed="rId2"/>
          <a:stretch>
            <a:fillRect/>
          </a:stretch>
        </p:blipFill>
        <p:spPr>
          <a:xfrm>
            <a:off x="10525285" y="493253"/>
            <a:ext cx="1666715" cy="1530229"/>
          </a:xfrm>
          <a:prstGeom prst="rect">
            <a:avLst/>
          </a:prstGeom>
        </p:spPr>
      </p:pic>
      <p:sp>
        <p:nvSpPr>
          <p:cNvPr id="4" name="Título 3">
            <a:extLst>
              <a:ext uri="{FF2B5EF4-FFF2-40B4-BE49-F238E27FC236}">
                <a16:creationId xmlns:a16="http://schemas.microsoft.com/office/drawing/2014/main" id="{3D9A5CAF-2FED-2CFE-26E8-1F5956F0233E}"/>
              </a:ext>
            </a:extLst>
          </p:cNvPr>
          <p:cNvSpPr>
            <a:spLocks noGrp="1"/>
          </p:cNvSpPr>
          <p:nvPr>
            <p:ph type="title"/>
          </p:nvPr>
        </p:nvSpPr>
        <p:spPr>
          <a:xfrm>
            <a:off x="365759" y="846340"/>
            <a:ext cx="9900287" cy="1080938"/>
          </a:xfrm>
        </p:spPr>
        <p:txBody>
          <a:bodyPr>
            <a:normAutofit fontScale="90000"/>
          </a:bodyPr>
          <a:lstStyle/>
          <a:p>
            <a:r>
              <a:rPr lang="es-ES" dirty="0"/>
              <a:t>5. Convocatoria de Buenas Prácticas en el Ámbito de la Comunidad Jurídica Iberoamericana</a:t>
            </a:r>
            <a:br>
              <a:rPr lang="es-ES" dirty="0"/>
            </a:br>
            <a:endParaRPr lang="es-PA" dirty="0"/>
          </a:p>
        </p:txBody>
      </p:sp>
      <p:pic>
        <p:nvPicPr>
          <p:cNvPr id="7" name="Imagen 6">
            <a:extLst>
              <a:ext uri="{FF2B5EF4-FFF2-40B4-BE49-F238E27FC236}">
                <a16:creationId xmlns:a16="http://schemas.microsoft.com/office/drawing/2014/main" id="{A29D6A65-5AE5-D657-4699-255814F312C7}"/>
              </a:ext>
            </a:extLst>
          </p:cNvPr>
          <p:cNvPicPr>
            <a:picLocks noChangeAspect="1"/>
          </p:cNvPicPr>
          <p:nvPr/>
        </p:nvPicPr>
        <p:blipFill>
          <a:blip r:embed="rId3"/>
          <a:stretch>
            <a:fillRect/>
          </a:stretch>
        </p:blipFill>
        <p:spPr>
          <a:xfrm>
            <a:off x="7807570" y="2282098"/>
            <a:ext cx="4262510" cy="4358130"/>
          </a:xfrm>
          <a:prstGeom prst="rect">
            <a:avLst/>
          </a:prstGeom>
        </p:spPr>
      </p:pic>
    </p:spTree>
    <p:extLst>
      <p:ext uri="{BB962C8B-B14F-4D97-AF65-F5344CB8AC3E}">
        <p14:creationId xmlns:p14="http://schemas.microsoft.com/office/powerpoint/2010/main" val="4103931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7367B50-2092-314A-2C4B-A26357CE9666}"/>
              </a:ext>
            </a:extLst>
          </p:cNvPr>
          <p:cNvSpPr>
            <a:spLocks noGrp="1"/>
          </p:cNvSpPr>
          <p:nvPr>
            <p:ph type="title"/>
          </p:nvPr>
        </p:nvSpPr>
        <p:spPr/>
        <p:txBody>
          <a:bodyPr/>
          <a:lstStyle/>
          <a:p>
            <a:pPr algn="ctr"/>
            <a:r>
              <a:rPr lang="es-ES" dirty="0"/>
              <a:t>Otras acciones de la Comisión</a:t>
            </a:r>
            <a:endParaRPr lang="es-PA" dirty="0"/>
          </a:p>
        </p:txBody>
      </p:sp>
      <p:pic>
        <p:nvPicPr>
          <p:cNvPr id="6" name="Imagen 5">
            <a:extLst>
              <a:ext uri="{FF2B5EF4-FFF2-40B4-BE49-F238E27FC236}">
                <a16:creationId xmlns:a16="http://schemas.microsoft.com/office/drawing/2014/main" id="{73092919-03CE-540A-3DEC-15E4EBEC0721}"/>
              </a:ext>
            </a:extLst>
          </p:cNvPr>
          <p:cNvPicPr>
            <a:picLocks noChangeAspect="1"/>
          </p:cNvPicPr>
          <p:nvPr/>
        </p:nvPicPr>
        <p:blipFill>
          <a:blip r:embed="rId2"/>
          <a:stretch>
            <a:fillRect/>
          </a:stretch>
        </p:blipFill>
        <p:spPr>
          <a:xfrm>
            <a:off x="10503262" y="2662367"/>
            <a:ext cx="1688738" cy="1505843"/>
          </a:xfrm>
          <a:prstGeom prst="rect">
            <a:avLst/>
          </a:prstGeom>
        </p:spPr>
      </p:pic>
    </p:spTree>
    <p:extLst>
      <p:ext uri="{BB962C8B-B14F-4D97-AF65-F5344CB8AC3E}">
        <p14:creationId xmlns:p14="http://schemas.microsoft.com/office/powerpoint/2010/main" val="4131208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E047671-6BAA-F2C1-9143-C0FA052BE9CA}"/>
              </a:ext>
            </a:extLst>
          </p:cNvPr>
          <p:cNvSpPr txBox="1"/>
          <p:nvPr/>
        </p:nvSpPr>
        <p:spPr>
          <a:xfrm>
            <a:off x="182881" y="2182464"/>
            <a:ext cx="7118251" cy="4154984"/>
          </a:xfrm>
          <a:prstGeom prst="rect">
            <a:avLst/>
          </a:prstGeom>
          <a:noFill/>
        </p:spPr>
        <p:txBody>
          <a:bodyPr wrap="square" rtlCol="0">
            <a:spAutoFit/>
          </a:bodyPr>
          <a:lstStyle/>
          <a:p>
            <a:pPr algn="just"/>
            <a:r>
              <a:rPr lang="es-ES" b="1" dirty="0"/>
              <a:t>Fecha: 12 al 15 de enero de 2022</a:t>
            </a:r>
          </a:p>
          <a:p>
            <a:pPr algn="just"/>
            <a:r>
              <a:rPr lang="es-ES" sz="1600" u="sng" dirty="0"/>
              <a:t>Modalidad</a:t>
            </a:r>
            <a:r>
              <a:rPr lang="es-ES" sz="1600" dirty="0"/>
              <a:t>: Presencial en la Cuidad de Valparaíso, Chile</a:t>
            </a:r>
          </a:p>
          <a:p>
            <a:pPr algn="just"/>
            <a:r>
              <a:rPr lang="es-ES" sz="1600" b="1" u="sng" dirty="0"/>
              <a:t>Actividad</a:t>
            </a:r>
            <a:r>
              <a:rPr lang="es-ES" sz="1600" b="1" dirty="0"/>
              <a:t>: </a:t>
            </a:r>
            <a:r>
              <a:rPr lang="es-ES" sz="1600" dirty="0"/>
              <a:t>-Intervención de la Comisionada en la mesa de Diálogo “El Derecho a tener Derechos: Acceso a la Justicia de personas en situación de vulnerabilidad”, que se llevó a cabo el día 13 de enero de 2022.</a:t>
            </a:r>
          </a:p>
          <a:p>
            <a:pPr algn="just"/>
            <a:endParaRPr lang="es-ES" sz="2000" dirty="0"/>
          </a:p>
          <a:p>
            <a:pPr algn="just"/>
            <a:r>
              <a:rPr lang="es-ES" dirty="0"/>
              <a:t>-Firma de la Declaración Iberoamericana por el Acceso a la Justicia como elemento indispensable para afrontar las desigualdades a propósito del impacto del COVID-19, entre la Asociación Ibero Americana de Ministerios Públicos (AIAMP), la Asociación Interamericana de Defensorías Públicas (AIDEF) y la Conferencia de Ministros de Justicia de los Países Iberoamericanos (COMJIB)</a:t>
            </a:r>
          </a:p>
          <a:p>
            <a:pPr algn="just"/>
            <a:r>
              <a:rPr lang="es-ES" dirty="0"/>
              <a:t>-Reunión en la que el ex magistrado Joaquín Delgado, presentó la estructura de un borrador de convenio internacional sobre las 100 Reglas de Brasilia sobre Acceso a la Justicia.</a:t>
            </a:r>
          </a:p>
        </p:txBody>
      </p:sp>
      <p:sp>
        <p:nvSpPr>
          <p:cNvPr id="3" name="Título 2"/>
          <p:cNvSpPr>
            <a:spLocks noGrp="1"/>
          </p:cNvSpPr>
          <p:nvPr>
            <p:ph type="title"/>
          </p:nvPr>
        </p:nvSpPr>
        <p:spPr>
          <a:xfrm>
            <a:off x="182881" y="952961"/>
            <a:ext cx="10111302" cy="1080938"/>
          </a:xfrm>
        </p:spPr>
        <p:txBody>
          <a:bodyPr>
            <a:normAutofit fontScale="90000"/>
          </a:bodyPr>
          <a:lstStyle/>
          <a:p>
            <a:br>
              <a:rPr lang="es-ES" sz="4000" dirty="0"/>
            </a:br>
            <a:r>
              <a:rPr lang="es-ES" sz="3100" dirty="0"/>
              <a:t>1.Participación de la Magistrada Angela Russo de Cedeño en el “Encuentro Pactos Políticos y Sociales para una Nueva América Latina – Equidad, Derechos Humanos Y Democracia”</a:t>
            </a:r>
            <a:br>
              <a:rPr lang="es-ES" sz="4000" dirty="0"/>
            </a:br>
            <a:br>
              <a:rPr lang="es-MX" dirty="0"/>
            </a:br>
            <a:endParaRPr lang="es-PA" dirty="0"/>
          </a:p>
        </p:txBody>
      </p:sp>
      <p:pic>
        <p:nvPicPr>
          <p:cNvPr id="4" name="Imagen 3"/>
          <p:cNvPicPr>
            <a:picLocks noChangeAspect="1"/>
          </p:cNvPicPr>
          <p:nvPr/>
        </p:nvPicPr>
        <p:blipFill>
          <a:blip r:embed="rId2"/>
          <a:stretch>
            <a:fillRect/>
          </a:stretch>
        </p:blipFill>
        <p:spPr>
          <a:xfrm>
            <a:off x="10502135" y="528583"/>
            <a:ext cx="1689865" cy="1505316"/>
          </a:xfrm>
          <a:prstGeom prst="rect">
            <a:avLst/>
          </a:prstGeom>
        </p:spPr>
      </p:pic>
      <p:pic>
        <p:nvPicPr>
          <p:cNvPr id="6" name="Imagen 5">
            <a:extLst>
              <a:ext uri="{FF2B5EF4-FFF2-40B4-BE49-F238E27FC236}">
                <a16:creationId xmlns:a16="http://schemas.microsoft.com/office/drawing/2014/main" id="{C1A21055-987D-195E-A819-CBD6D9E79E70}"/>
              </a:ext>
            </a:extLst>
          </p:cNvPr>
          <p:cNvPicPr>
            <a:picLocks noChangeAspect="1"/>
          </p:cNvPicPr>
          <p:nvPr/>
        </p:nvPicPr>
        <p:blipFill>
          <a:blip r:embed="rId3"/>
          <a:stretch>
            <a:fillRect/>
          </a:stretch>
        </p:blipFill>
        <p:spPr>
          <a:xfrm>
            <a:off x="7498081" y="2182464"/>
            <a:ext cx="4511038" cy="4470748"/>
          </a:xfrm>
          <a:prstGeom prst="rect">
            <a:avLst/>
          </a:prstGeom>
        </p:spPr>
      </p:pic>
    </p:spTree>
    <p:extLst>
      <p:ext uri="{BB962C8B-B14F-4D97-AF65-F5344CB8AC3E}">
        <p14:creationId xmlns:p14="http://schemas.microsoft.com/office/powerpoint/2010/main" val="228008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270A0D9-6317-9854-A010-C3357D15B2E0}"/>
              </a:ext>
            </a:extLst>
          </p:cNvPr>
          <p:cNvSpPr txBox="1"/>
          <p:nvPr/>
        </p:nvSpPr>
        <p:spPr>
          <a:xfrm>
            <a:off x="675510" y="2305179"/>
            <a:ext cx="10845929" cy="1908215"/>
          </a:xfrm>
          <a:prstGeom prst="rect">
            <a:avLst/>
          </a:prstGeom>
          <a:noFill/>
        </p:spPr>
        <p:txBody>
          <a:bodyPr wrap="square">
            <a:spAutoFit/>
          </a:bodyPr>
          <a:lstStyle/>
          <a:p>
            <a:r>
              <a:rPr lang="es-ES" sz="2000" dirty="0"/>
              <a:t>Fecha: 11 de febrero de 2022	</a:t>
            </a:r>
          </a:p>
          <a:p>
            <a:r>
              <a:rPr lang="es-ES" sz="2000" dirty="0"/>
              <a:t>Modalidad: virtual</a:t>
            </a:r>
          </a:p>
          <a:p>
            <a:r>
              <a:rPr lang="es-ES" sz="2000" dirty="0"/>
              <a:t>Actividad: Acompañamiento y Autorización para utilizar el logo de la Comisión de Seguimiento de las Reglas de Brasilia, en la Campaña de Acceso a la Justicia. </a:t>
            </a:r>
          </a:p>
          <a:p>
            <a:r>
              <a:rPr lang="es-ES" sz="2000" dirty="0"/>
              <a:t>La Comisión de Coordinación y Seguimiento aprobó.</a:t>
            </a:r>
          </a:p>
          <a:p>
            <a:endParaRPr lang="es-ES" dirty="0"/>
          </a:p>
        </p:txBody>
      </p:sp>
      <p:pic>
        <p:nvPicPr>
          <p:cNvPr id="2" name="Imagen 1"/>
          <p:cNvPicPr>
            <a:picLocks noChangeAspect="1"/>
          </p:cNvPicPr>
          <p:nvPr/>
        </p:nvPicPr>
        <p:blipFill>
          <a:blip r:embed="rId2"/>
          <a:stretch>
            <a:fillRect/>
          </a:stretch>
        </p:blipFill>
        <p:spPr>
          <a:xfrm>
            <a:off x="10503262" y="488479"/>
            <a:ext cx="1688738" cy="1505843"/>
          </a:xfrm>
          <a:prstGeom prst="rect">
            <a:avLst/>
          </a:prstGeom>
        </p:spPr>
      </p:pic>
      <p:sp>
        <p:nvSpPr>
          <p:cNvPr id="3" name="Título 2">
            <a:extLst>
              <a:ext uri="{FF2B5EF4-FFF2-40B4-BE49-F238E27FC236}">
                <a16:creationId xmlns:a16="http://schemas.microsoft.com/office/drawing/2014/main" id="{8E080BD7-2DFF-88B2-D47D-CAD9C0F99D51}"/>
              </a:ext>
            </a:extLst>
          </p:cNvPr>
          <p:cNvSpPr>
            <a:spLocks noGrp="1"/>
          </p:cNvSpPr>
          <p:nvPr>
            <p:ph type="title"/>
          </p:nvPr>
        </p:nvSpPr>
        <p:spPr>
          <a:xfrm>
            <a:off x="323557" y="913384"/>
            <a:ext cx="9942490" cy="1080938"/>
          </a:xfrm>
        </p:spPr>
        <p:txBody>
          <a:bodyPr>
            <a:normAutofit fontScale="90000"/>
          </a:bodyPr>
          <a:lstStyle/>
          <a:p>
            <a:r>
              <a:rPr lang="es-PA" dirty="0"/>
              <a:t>2.	Acompañamiento a </a:t>
            </a:r>
            <a:r>
              <a:rPr lang="es-ES" dirty="0"/>
              <a:t>la Campaña de Acceso a la Justicia de </a:t>
            </a:r>
            <a:r>
              <a:rPr lang="es-ES" dirty="0" err="1"/>
              <a:t>EurosociAL</a:t>
            </a:r>
            <a:br>
              <a:rPr lang="es-PA" dirty="0"/>
            </a:br>
            <a:endParaRPr lang="es-PA" dirty="0"/>
          </a:p>
        </p:txBody>
      </p:sp>
      <p:pic>
        <p:nvPicPr>
          <p:cNvPr id="6" name="Imagen 5">
            <a:extLst>
              <a:ext uri="{FF2B5EF4-FFF2-40B4-BE49-F238E27FC236}">
                <a16:creationId xmlns:a16="http://schemas.microsoft.com/office/drawing/2014/main" id="{9F6D7565-733C-EDB1-9B7F-61E85413AF92}"/>
              </a:ext>
            </a:extLst>
          </p:cNvPr>
          <p:cNvPicPr>
            <a:picLocks noChangeAspect="1"/>
          </p:cNvPicPr>
          <p:nvPr/>
        </p:nvPicPr>
        <p:blipFill>
          <a:blip r:embed="rId3"/>
          <a:stretch>
            <a:fillRect/>
          </a:stretch>
        </p:blipFill>
        <p:spPr>
          <a:xfrm>
            <a:off x="323557" y="4213395"/>
            <a:ext cx="5106572" cy="2216872"/>
          </a:xfrm>
          <a:prstGeom prst="rect">
            <a:avLst/>
          </a:prstGeom>
        </p:spPr>
      </p:pic>
      <p:pic>
        <p:nvPicPr>
          <p:cNvPr id="8" name="Imagen 7">
            <a:extLst>
              <a:ext uri="{FF2B5EF4-FFF2-40B4-BE49-F238E27FC236}">
                <a16:creationId xmlns:a16="http://schemas.microsoft.com/office/drawing/2014/main" id="{7ECFF440-0496-D580-74FF-B2886E48598D}"/>
              </a:ext>
            </a:extLst>
          </p:cNvPr>
          <p:cNvPicPr>
            <a:picLocks noChangeAspect="1"/>
          </p:cNvPicPr>
          <p:nvPr/>
        </p:nvPicPr>
        <p:blipFill>
          <a:blip r:embed="rId4"/>
          <a:stretch>
            <a:fillRect/>
          </a:stretch>
        </p:blipFill>
        <p:spPr>
          <a:xfrm>
            <a:off x="5673649" y="4213393"/>
            <a:ext cx="5735249" cy="2216873"/>
          </a:xfrm>
          <a:prstGeom prst="rect">
            <a:avLst/>
          </a:prstGeom>
        </p:spPr>
      </p:pic>
    </p:spTree>
    <p:extLst>
      <p:ext uri="{BB962C8B-B14F-4D97-AF65-F5344CB8AC3E}">
        <p14:creationId xmlns:p14="http://schemas.microsoft.com/office/powerpoint/2010/main" val="1039779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789EE1A-5454-E46E-ABA5-BB523C465B0B}"/>
              </a:ext>
            </a:extLst>
          </p:cNvPr>
          <p:cNvSpPr txBox="1"/>
          <p:nvPr/>
        </p:nvSpPr>
        <p:spPr>
          <a:xfrm>
            <a:off x="1409847" y="2260355"/>
            <a:ext cx="8567224" cy="2862322"/>
          </a:xfrm>
          <a:prstGeom prst="rect">
            <a:avLst/>
          </a:prstGeom>
          <a:noFill/>
        </p:spPr>
        <p:txBody>
          <a:bodyPr wrap="square" rtlCol="0">
            <a:spAutoFit/>
          </a:bodyPr>
          <a:lstStyle/>
          <a:p>
            <a:r>
              <a:rPr lang="es-ES" sz="2400" dirty="0"/>
              <a:t>Fecha: 2 de marzo de 2022</a:t>
            </a:r>
          </a:p>
          <a:p>
            <a:r>
              <a:rPr lang="es-ES" sz="2400" dirty="0"/>
              <a:t>Modalidad: Virtual</a:t>
            </a:r>
          </a:p>
          <a:p>
            <a:r>
              <a:rPr lang="es-ES" sz="2400" dirty="0"/>
              <a:t>-Escogencia del Coordinador / Coordinadora.</a:t>
            </a:r>
          </a:p>
          <a:p>
            <a:r>
              <a:rPr lang="es-ES" sz="2400" dirty="0"/>
              <a:t>-Elaboración del Plan de Acciones 2021-2023.</a:t>
            </a:r>
          </a:p>
          <a:p>
            <a:r>
              <a:rPr lang="es-ES" sz="2400" dirty="0"/>
              <a:t>-Se escoge a la Magistrada Angela Russo de Cedeño como Coordinadora.</a:t>
            </a:r>
          </a:p>
          <a:p>
            <a:endParaRPr lang="es-ES" dirty="0"/>
          </a:p>
          <a:p>
            <a:endParaRPr lang="es-ES" dirty="0"/>
          </a:p>
        </p:txBody>
      </p:sp>
      <p:pic>
        <p:nvPicPr>
          <p:cNvPr id="3" name="Imagen 2"/>
          <p:cNvPicPr>
            <a:picLocks noChangeAspect="1"/>
          </p:cNvPicPr>
          <p:nvPr/>
        </p:nvPicPr>
        <p:blipFill>
          <a:blip r:embed="rId2"/>
          <a:stretch>
            <a:fillRect/>
          </a:stretch>
        </p:blipFill>
        <p:spPr>
          <a:xfrm>
            <a:off x="10508259" y="513992"/>
            <a:ext cx="1688738" cy="1505843"/>
          </a:xfrm>
          <a:prstGeom prst="rect">
            <a:avLst/>
          </a:prstGeom>
        </p:spPr>
      </p:pic>
      <p:sp>
        <p:nvSpPr>
          <p:cNvPr id="4" name="Título 3">
            <a:extLst>
              <a:ext uri="{FF2B5EF4-FFF2-40B4-BE49-F238E27FC236}">
                <a16:creationId xmlns:a16="http://schemas.microsoft.com/office/drawing/2014/main" id="{565F88D3-F613-F780-1260-4D7FB79D6081}"/>
              </a:ext>
            </a:extLst>
          </p:cNvPr>
          <p:cNvSpPr>
            <a:spLocks noGrp="1"/>
          </p:cNvSpPr>
          <p:nvPr>
            <p:ph type="title"/>
          </p:nvPr>
        </p:nvSpPr>
        <p:spPr>
          <a:xfrm>
            <a:off x="337625" y="753228"/>
            <a:ext cx="9956557" cy="1080938"/>
          </a:xfrm>
        </p:spPr>
        <p:txBody>
          <a:bodyPr>
            <a:normAutofit/>
          </a:bodyPr>
          <a:lstStyle/>
          <a:p>
            <a:r>
              <a:rPr lang="es-ES" dirty="0"/>
              <a:t>3.	Escogencia de la Coordinación</a:t>
            </a:r>
            <a:endParaRPr lang="es-PA" dirty="0"/>
          </a:p>
        </p:txBody>
      </p:sp>
    </p:spTree>
    <p:extLst>
      <p:ext uri="{BB962C8B-B14F-4D97-AF65-F5344CB8AC3E}">
        <p14:creationId xmlns:p14="http://schemas.microsoft.com/office/powerpoint/2010/main" val="2685733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789EE1A-5454-E46E-ABA5-BB523C465B0B}"/>
              </a:ext>
            </a:extLst>
          </p:cNvPr>
          <p:cNvSpPr txBox="1"/>
          <p:nvPr/>
        </p:nvSpPr>
        <p:spPr>
          <a:xfrm>
            <a:off x="422031" y="2019835"/>
            <a:ext cx="10930597" cy="3139321"/>
          </a:xfrm>
          <a:prstGeom prst="rect">
            <a:avLst/>
          </a:prstGeom>
          <a:noFill/>
        </p:spPr>
        <p:txBody>
          <a:bodyPr wrap="square" rtlCol="0">
            <a:spAutoFit/>
          </a:bodyPr>
          <a:lstStyle/>
          <a:p>
            <a:endParaRPr lang="es-ES" dirty="0"/>
          </a:p>
          <a:p>
            <a:endParaRPr lang="es-ES" dirty="0"/>
          </a:p>
          <a:p>
            <a:r>
              <a:rPr lang="es-ES" sz="2400" dirty="0"/>
              <a:t>Fecha: 11 de marzo de 2022</a:t>
            </a:r>
          </a:p>
          <a:p>
            <a:r>
              <a:rPr lang="es-ES" sz="2400" dirty="0"/>
              <a:t>Modalidad: Virtual</a:t>
            </a:r>
          </a:p>
          <a:p>
            <a:r>
              <a:rPr lang="es-ES" sz="2400" dirty="0"/>
              <a:t>Actividad: -Intercambio de experiencias en materia de concurso a nivel de Iberoamérica</a:t>
            </a:r>
          </a:p>
          <a:p>
            <a:r>
              <a:rPr lang="es-ES" sz="2400" dirty="0"/>
              <a:t>Reunión de la Coordinadora de la Comisión con el Secretario Ejecutivo de la Comisión Iberoamericana de Ética Judicial (CIEJ), David Ordóñez.</a:t>
            </a:r>
          </a:p>
          <a:p>
            <a:endParaRPr lang="es-ES" dirty="0"/>
          </a:p>
        </p:txBody>
      </p:sp>
      <p:pic>
        <p:nvPicPr>
          <p:cNvPr id="3" name="Imagen 2"/>
          <p:cNvPicPr>
            <a:picLocks noChangeAspect="1"/>
          </p:cNvPicPr>
          <p:nvPr/>
        </p:nvPicPr>
        <p:blipFill>
          <a:blip r:embed="rId2"/>
          <a:stretch>
            <a:fillRect/>
          </a:stretch>
        </p:blipFill>
        <p:spPr>
          <a:xfrm>
            <a:off x="10508259" y="513992"/>
            <a:ext cx="1688738" cy="1505843"/>
          </a:xfrm>
          <a:prstGeom prst="rect">
            <a:avLst/>
          </a:prstGeom>
        </p:spPr>
      </p:pic>
      <p:sp>
        <p:nvSpPr>
          <p:cNvPr id="4" name="Título 3">
            <a:extLst>
              <a:ext uri="{FF2B5EF4-FFF2-40B4-BE49-F238E27FC236}">
                <a16:creationId xmlns:a16="http://schemas.microsoft.com/office/drawing/2014/main" id="{565F88D3-F613-F780-1260-4D7FB79D6081}"/>
              </a:ext>
            </a:extLst>
          </p:cNvPr>
          <p:cNvSpPr>
            <a:spLocks noGrp="1"/>
          </p:cNvSpPr>
          <p:nvPr>
            <p:ph type="title"/>
          </p:nvPr>
        </p:nvSpPr>
        <p:spPr>
          <a:xfrm>
            <a:off x="309490" y="1169892"/>
            <a:ext cx="9956557" cy="1080938"/>
          </a:xfrm>
        </p:spPr>
        <p:txBody>
          <a:bodyPr>
            <a:normAutofit fontScale="90000"/>
          </a:bodyPr>
          <a:lstStyle/>
          <a:p>
            <a:pPr algn="just"/>
            <a:r>
              <a:rPr lang="es-ES" sz="3100" dirty="0"/>
              <a:t>4.	Reunión de la Coordinadora de la Comisión con el Secretario Ejecutivo de la Comisión Iberoamericana de Ética Judicial (CIEJ), David Ordóñez</a:t>
            </a:r>
            <a:br>
              <a:rPr lang="es-ES" dirty="0"/>
            </a:br>
            <a:br>
              <a:rPr lang="es-ES" dirty="0"/>
            </a:br>
            <a:endParaRPr lang="es-PA" dirty="0"/>
          </a:p>
        </p:txBody>
      </p:sp>
    </p:spTree>
    <p:extLst>
      <p:ext uri="{BB962C8B-B14F-4D97-AF65-F5344CB8AC3E}">
        <p14:creationId xmlns:p14="http://schemas.microsoft.com/office/powerpoint/2010/main" val="1983458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494CF24-786E-D016-DE69-44083DCB2095}"/>
              </a:ext>
            </a:extLst>
          </p:cNvPr>
          <p:cNvSpPr txBox="1"/>
          <p:nvPr/>
        </p:nvSpPr>
        <p:spPr>
          <a:xfrm>
            <a:off x="680321" y="1834166"/>
            <a:ext cx="10601968" cy="3693319"/>
          </a:xfrm>
          <a:prstGeom prst="rect">
            <a:avLst/>
          </a:prstGeom>
          <a:noFill/>
        </p:spPr>
        <p:txBody>
          <a:bodyPr wrap="square" rtlCol="0">
            <a:spAutoFit/>
          </a:bodyPr>
          <a:lstStyle/>
          <a:p>
            <a:endParaRPr lang="es-ES" dirty="0"/>
          </a:p>
          <a:p>
            <a:pPr algn="just"/>
            <a:r>
              <a:rPr lang="es-ES" sz="2400" dirty="0"/>
              <a:t>Fecha: 8 de agosto de 2022</a:t>
            </a:r>
          </a:p>
          <a:p>
            <a:pPr algn="just"/>
            <a:r>
              <a:rPr lang="es-ES" sz="2400" dirty="0"/>
              <a:t>Modalidad: Virtual</a:t>
            </a:r>
          </a:p>
          <a:p>
            <a:pPr algn="just"/>
            <a:r>
              <a:rPr lang="es-ES" sz="2400" dirty="0"/>
              <a:t>Actividad:</a:t>
            </a:r>
          </a:p>
          <a:p>
            <a:pPr algn="just"/>
            <a:r>
              <a:rPr lang="es-ES" sz="2400" dirty="0"/>
              <a:t>Con el objetivo de establecer los primeros acercamientos, la Presidenta de la Comisión Permanente de Género y Acceso a la Justicia, Magistrada Andrea Muñoz Sánchez, remitió formal comunicación fechada del 09 de junio de 2022, a la Coordinadora de la Comisión de Seguimiento de las 100 Reglas de Brasilia, Magistrada Angela Russo de Cedeño, con miras a coordinar un encuentro virtual entre ambas Comisiones.</a:t>
            </a:r>
          </a:p>
        </p:txBody>
      </p:sp>
      <p:pic>
        <p:nvPicPr>
          <p:cNvPr id="3" name="Imagen 2"/>
          <p:cNvPicPr>
            <a:picLocks noChangeAspect="1"/>
          </p:cNvPicPr>
          <p:nvPr/>
        </p:nvPicPr>
        <p:blipFill>
          <a:blip r:embed="rId2"/>
          <a:stretch>
            <a:fillRect/>
          </a:stretch>
        </p:blipFill>
        <p:spPr>
          <a:xfrm>
            <a:off x="10503262" y="492500"/>
            <a:ext cx="1688738" cy="1505843"/>
          </a:xfrm>
          <a:prstGeom prst="rect">
            <a:avLst/>
          </a:prstGeom>
        </p:spPr>
      </p:pic>
      <p:sp>
        <p:nvSpPr>
          <p:cNvPr id="4" name="Título 3">
            <a:extLst>
              <a:ext uri="{FF2B5EF4-FFF2-40B4-BE49-F238E27FC236}">
                <a16:creationId xmlns:a16="http://schemas.microsoft.com/office/drawing/2014/main" id="{62CC33EF-5776-1785-C997-411868B152C5}"/>
              </a:ext>
            </a:extLst>
          </p:cNvPr>
          <p:cNvSpPr>
            <a:spLocks noGrp="1"/>
          </p:cNvSpPr>
          <p:nvPr>
            <p:ph type="title"/>
          </p:nvPr>
        </p:nvSpPr>
        <p:spPr>
          <a:xfrm>
            <a:off x="377892" y="936839"/>
            <a:ext cx="10125370" cy="1080938"/>
          </a:xfrm>
        </p:spPr>
        <p:txBody>
          <a:bodyPr>
            <a:normAutofit fontScale="90000"/>
          </a:bodyPr>
          <a:lstStyle/>
          <a:p>
            <a:r>
              <a:rPr lang="es-ES" sz="3100" dirty="0"/>
              <a:t>5.	Coordinación entre la Comisión de Seguimiento de las Reglas de Brasilia y la Comisión Permanente de Acceso a la Justicia y Género</a:t>
            </a:r>
            <a:br>
              <a:rPr lang="es-ES" dirty="0"/>
            </a:br>
            <a:endParaRPr lang="es-PA" dirty="0"/>
          </a:p>
        </p:txBody>
      </p:sp>
    </p:spTree>
    <p:extLst>
      <p:ext uri="{BB962C8B-B14F-4D97-AF65-F5344CB8AC3E}">
        <p14:creationId xmlns:p14="http://schemas.microsoft.com/office/powerpoint/2010/main" val="2643899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95A6DD-415D-79FF-86FE-1EB69D6BAD03}"/>
              </a:ext>
            </a:extLst>
          </p:cNvPr>
          <p:cNvSpPr txBox="1"/>
          <p:nvPr/>
        </p:nvSpPr>
        <p:spPr>
          <a:xfrm>
            <a:off x="468310" y="2407021"/>
            <a:ext cx="5838704" cy="2308324"/>
          </a:xfrm>
          <a:prstGeom prst="rect">
            <a:avLst/>
          </a:prstGeom>
          <a:noFill/>
        </p:spPr>
        <p:txBody>
          <a:bodyPr wrap="square" rtlCol="0">
            <a:spAutoFit/>
          </a:bodyPr>
          <a:lstStyle/>
          <a:p>
            <a:r>
              <a:rPr lang="es-ES" sz="2400" dirty="0"/>
              <a:t>Fecha: 9 de agosto de 2022</a:t>
            </a:r>
          </a:p>
          <a:p>
            <a:endParaRPr lang="es-ES" sz="2400" dirty="0"/>
          </a:p>
          <a:p>
            <a:r>
              <a:rPr lang="es-ES" sz="2400" dirty="0"/>
              <a:t>Modalidad: Virtual</a:t>
            </a:r>
          </a:p>
          <a:p>
            <a:endParaRPr lang="es-ES" sz="2400" dirty="0"/>
          </a:p>
          <a:p>
            <a:r>
              <a:rPr lang="es-ES" sz="2400" dirty="0"/>
              <a:t>Actividad/Mensaje: Mensaje difundido a nivel iberoamericano.</a:t>
            </a:r>
          </a:p>
        </p:txBody>
      </p:sp>
      <p:pic>
        <p:nvPicPr>
          <p:cNvPr id="3" name="Imagen 2"/>
          <p:cNvPicPr>
            <a:picLocks noChangeAspect="1"/>
          </p:cNvPicPr>
          <p:nvPr/>
        </p:nvPicPr>
        <p:blipFill>
          <a:blip r:embed="rId2"/>
          <a:stretch>
            <a:fillRect/>
          </a:stretch>
        </p:blipFill>
        <p:spPr>
          <a:xfrm>
            <a:off x="10503262" y="513992"/>
            <a:ext cx="1688738" cy="1505843"/>
          </a:xfrm>
          <a:prstGeom prst="rect">
            <a:avLst/>
          </a:prstGeom>
        </p:spPr>
      </p:pic>
      <p:sp>
        <p:nvSpPr>
          <p:cNvPr id="4" name="Título 3">
            <a:extLst>
              <a:ext uri="{FF2B5EF4-FFF2-40B4-BE49-F238E27FC236}">
                <a16:creationId xmlns:a16="http://schemas.microsoft.com/office/drawing/2014/main" id="{56734BF0-D8A1-D8C6-E86C-810F8B7F7AAD}"/>
              </a:ext>
            </a:extLst>
          </p:cNvPr>
          <p:cNvSpPr>
            <a:spLocks noGrp="1"/>
          </p:cNvSpPr>
          <p:nvPr>
            <p:ph type="title"/>
          </p:nvPr>
        </p:nvSpPr>
        <p:spPr>
          <a:xfrm>
            <a:off x="281356" y="938897"/>
            <a:ext cx="9998760" cy="1080938"/>
          </a:xfrm>
        </p:spPr>
        <p:txBody>
          <a:bodyPr>
            <a:normAutofit fontScale="90000"/>
          </a:bodyPr>
          <a:lstStyle/>
          <a:p>
            <a:pPr algn="just"/>
            <a:r>
              <a:rPr lang="es-ES" sz="2700" dirty="0"/>
              <a:t>6.	Mensaje de la Comisión de las 100 Reglas de Brasilia en Conmemoración del Día Internacional de los Pueblos Indígenas.</a:t>
            </a:r>
            <a:br>
              <a:rPr lang="es-ES" dirty="0"/>
            </a:br>
            <a:endParaRPr lang="es-PA" dirty="0"/>
          </a:p>
        </p:txBody>
      </p:sp>
      <p:pic>
        <p:nvPicPr>
          <p:cNvPr id="6" name="Imagen 5">
            <a:extLst>
              <a:ext uri="{FF2B5EF4-FFF2-40B4-BE49-F238E27FC236}">
                <a16:creationId xmlns:a16="http://schemas.microsoft.com/office/drawing/2014/main" id="{12356876-5448-B803-C583-A346B8647875}"/>
              </a:ext>
            </a:extLst>
          </p:cNvPr>
          <p:cNvPicPr>
            <a:picLocks noChangeAspect="1"/>
          </p:cNvPicPr>
          <p:nvPr/>
        </p:nvPicPr>
        <p:blipFill rotWithShape="1">
          <a:blip r:embed="rId3"/>
          <a:srcRect l="35308" t="18532" r="35269" b="7696"/>
          <a:stretch/>
        </p:blipFill>
        <p:spPr>
          <a:xfrm>
            <a:off x="6611815" y="2019835"/>
            <a:ext cx="5275383" cy="4740813"/>
          </a:xfrm>
          <a:prstGeom prst="rect">
            <a:avLst/>
          </a:prstGeom>
        </p:spPr>
      </p:pic>
    </p:spTree>
    <p:extLst>
      <p:ext uri="{BB962C8B-B14F-4D97-AF65-F5344CB8AC3E}">
        <p14:creationId xmlns:p14="http://schemas.microsoft.com/office/powerpoint/2010/main" val="861254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3FE005A-ABED-CA2C-03C0-5798033B97B5}"/>
              </a:ext>
            </a:extLst>
          </p:cNvPr>
          <p:cNvPicPr>
            <a:picLocks noChangeAspect="1"/>
          </p:cNvPicPr>
          <p:nvPr/>
        </p:nvPicPr>
        <p:blipFill>
          <a:blip r:embed="rId2"/>
          <a:stretch>
            <a:fillRect/>
          </a:stretch>
        </p:blipFill>
        <p:spPr>
          <a:xfrm>
            <a:off x="9645747" y="161716"/>
            <a:ext cx="2429021" cy="1986031"/>
          </a:xfrm>
          <a:prstGeom prst="rect">
            <a:avLst/>
          </a:prstGeom>
        </p:spPr>
      </p:pic>
      <p:sp>
        <p:nvSpPr>
          <p:cNvPr id="11" name="Rectángulo 10">
            <a:extLst>
              <a:ext uri="{FF2B5EF4-FFF2-40B4-BE49-F238E27FC236}">
                <a16:creationId xmlns:a16="http://schemas.microsoft.com/office/drawing/2014/main" id="{0D29DD17-2CDA-E4D6-5B7C-A39B0009EA59}"/>
              </a:ext>
            </a:extLst>
          </p:cNvPr>
          <p:cNvSpPr/>
          <p:nvPr/>
        </p:nvSpPr>
        <p:spPr>
          <a:xfrm>
            <a:off x="337625" y="2551837"/>
            <a:ext cx="10522633" cy="258532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Integración  la Comisión de Reglas de Brasilia </a:t>
            </a:r>
          </a:p>
          <a:p>
            <a:pPr algn="ctr"/>
            <a:r>
              <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Período 2021-2023</a:t>
            </a:r>
            <a:endParaRPr lang="es-P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2" name="Imagen 11">
            <a:extLst>
              <a:ext uri="{FF2B5EF4-FFF2-40B4-BE49-F238E27FC236}">
                <a16:creationId xmlns:a16="http://schemas.microsoft.com/office/drawing/2014/main" id="{C740B959-4103-5322-D546-61A590594676}"/>
              </a:ext>
            </a:extLst>
          </p:cNvPr>
          <p:cNvPicPr>
            <a:picLocks noChangeAspect="1"/>
          </p:cNvPicPr>
          <p:nvPr/>
        </p:nvPicPr>
        <p:blipFill>
          <a:blip r:embed="rId3"/>
          <a:stretch>
            <a:fillRect/>
          </a:stretch>
        </p:blipFill>
        <p:spPr>
          <a:xfrm>
            <a:off x="337625" y="260191"/>
            <a:ext cx="2672862" cy="1986031"/>
          </a:xfrm>
          <a:prstGeom prst="rect">
            <a:avLst/>
          </a:prstGeom>
        </p:spPr>
      </p:pic>
    </p:spTree>
    <p:extLst>
      <p:ext uri="{BB962C8B-B14F-4D97-AF65-F5344CB8AC3E}">
        <p14:creationId xmlns:p14="http://schemas.microsoft.com/office/powerpoint/2010/main" val="1777744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F9F4C9-C94C-5C54-463F-18519F2C84F4}"/>
              </a:ext>
            </a:extLst>
          </p:cNvPr>
          <p:cNvSpPr>
            <a:spLocks noGrp="1"/>
          </p:cNvSpPr>
          <p:nvPr>
            <p:ph type="ctrTitle"/>
          </p:nvPr>
        </p:nvSpPr>
        <p:spPr/>
        <p:txBody>
          <a:bodyPr/>
          <a:lstStyle/>
          <a:p>
            <a:endParaRPr lang="es-PA"/>
          </a:p>
        </p:txBody>
      </p:sp>
      <p:sp>
        <p:nvSpPr>
          <p:cNvPr id="3" name="Subtítulo 2">
            <a:extLst>
              <a:ext uri="{FF2B5EF4-FFF2-40B4-BE49-F238E27FC236}">
                <a16:creationId xmlns:a16="http://schemas.microsoft.com/office/drawing/2014/main" id="{0377F9D7-46E7-2F4F-FA37-E01E1C82AD4B}"/>
              </a:ext>
            </a:extLst>
          </p:cNvPr>
          <p:cNvSpPr>
            <a:spLocks noGrp="1"/>
          </p:cNvSpPr>
          <p:nvPr>
            <p:ph type="subTitle" idx="1"/>
          </p:nvPr>
        </p:nvSpPr>
        <p:spPr/>
        <p:txBody>
          <a:bodyPr/>
          <a:lstStyle/>
          <a:p>
            <a:endParaRPr lang="es-PA"/>
          </a:p>
        </p:txBody>
      </p:sp>
      <p:pic>
        <p:nvPicPr>
          <p:cNvPr id="4" name="Imagen 3">
            <a:extLst>
              <a:ext uri="{FF2B5EF4-FFF2-40B4-BE49-F238E27FC236}">
                <a16:creationId xmlns:a16="http://schemas.microsoft.com/office/drawing/2014/main" id="{23CEDD34-A38E-58D1-1DE3-3450D0758785}"/>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703882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CF0BA8C-D4DA-367F-6147-46271ECF2918}"/>
              </a:ext>
            </a:extLst>
          </p:cNvPr>
          <p:cNvPicPr>
            <a:picLocks noChangeAspect="1"/>
          </p:cNvPicPr>
          <p:nvPr/>
        </p:nvPicPr>
        <p:blipFill>
          <a:blip r:embed="rId2"/>
          <a:stretch>
            <a:fillRect/>
          </a:stretch>
        </p:blipFill>
        <p:spPr>
          <a:xfrm>
            <a:off x="1" y="17059"/>
            <a:ext cx="3411941" cy="3411941"/>
          </a:xfrm>
          <a:prstGeom prst="rect">
            <a:avLst/>
          </a:prstGeom>
        </p:spPr>
      </p:pic>
      <p:pic>
        <p:nvPicPr>
          <p:cNvPr id="7" name="Marcador de contenido 6">
            <a:extLst>
              <a:ext uri="{FF2B5EF4-FFF2-40B4-BE49-F238E27FC236}">
                <a16:creationId xmlns:a16="http://schemas.microsoft.com/office/drawing/2014/main" id="{37265B4A-BFEF-366F-E0FA-D03B5624C003}"/>
              </a:ext>
            </a:extLst>
          </p:cNvPr>
          <p:cNvPicPr>
            <a:picLocks noGrp="1" noChangeAspect="1"/>
          </p:cNvPicPr>
          <p:nvPr>
            <p:ph idx="1"/>
          </p:nvPr>
        </p:nvPicPr>
        <p:blipFill>
          <a:blip r:embed="rId3"/>
          <a:stretch>
            <a:fillRect/>
          </a:stretch>
        </p:blipFill>
        <p:spPr>
          <a:xfrm>
            <a:off x="142832" y="3714630"/>
            <a:ext cx="3542904" cy="3215797"/>
          </a:xfrm>
        </p:spPr>
      </p:pic>
      <p:pic>
        <p:nvPicPr>
          <p:cNvPr id="9" name="Imagen 8">
            <a:extLst>
              <a:ext uri="{FF2B5EF4-FFF2-40B4-BE49-F238E27FC236}">
                <a16:creationId xmlns:a16="http://schemas.microsoft.com/office/drawing/2014/main" id="{DD25B450-795D-B223-2F52-EB22229DE7F6}"/>
              </a:ext>
            </a:extLst>
          </p:cNvPr>
          <p:cNvPicPr>
            <a:picLocks noChangeAspect="1"/>
          </p:cNvPicPr>
          <p:nvPr/>
        </p:nvPicPr>
        <p:blipFill>
          <a:blip r:embed="rId4"/>
          <a:stretch>
            <a:fillRect/>
          </a:stretch>
        </p:blipFill>
        <p:spPr>
          <a:xfrm>
            <a:off x="7174522" y="17059"/>
            <a:ext cx="5019055" cy="3764291"/>
          </a:xfrm>
          <a:prstGeom prst="rect">
            <a:avLst/>
          </a:prstGeom>
        </p:spPr>
      </p:pic>
      <p:pic>
        <p:nvPicPr>
          <p:cNvPr id="11" name="Imagen 10">
            <a:extLst>
              <a:ext uri="{FF2B5EF4-FFF2-40B4-BE49-F238E27FC236}">
                <a16:creationId xmlns:a16="http://schemas.microsoft.com/office/drawing/2014/main" id="{7DCA533C-1DC1-B732-3DEF-F540ACE002A8}"/>
              </a:ext>
            </a:extLst>
          </p:cNvPr>
          <p:cNvPicPr>
            <a:picLocks noChangeAspect="1"/>
          </p:cNvPicPr>
          <p:nvPr/>
        </p:nvPicPr>
        <p:blipFill>
          <a:blip r:embed="rId5"/>
          <a:stretch>
            <a:fillRect/>
          </a:stretch>
        </p:blipFill>
        <p:spPr>
          <a:xfrm>
            <a:off x="7610622" y="3874981"/>
            <a:ext cx="4581376" cy="3055445"/>
          </a:xfrm>
          <a:prstGeom prst="rect">
            <a:avLst/>
          </a:prstGeom>
        </p:spPr>
      </p:pic>
      <p:pic>
        <p:nvPicPr>
          <p:cNvPr id="3" name="Imagen 2">
            <a:extLst>
              <a:ext uri="{FF2B5EF4-FFF2-40B4-BE49-F238E27FC236}">
                <a16:creationId xmlns:a16="http://schemas.microsoft.com/office/drawing/2014/main" id="{13D27D15-6945-3333-EFD1-FB8B5DE77B63}"/>
              </a:ext>
            </a:extLst>
          </p:cNvPr>
          <p:cNvPicPr>
            <a:picLocks noChangeAspect="1"/>
          </p:cNvPicPr>
          <p:nvPr/>
        </p:nvPicPr>
        <p:blipFill>
          <a:blip r:embed="rId6"/>
          <a:stretch>
            <a:fillRect/>
          </a:stretch>
        </p:blipFill>
        <p:spPr>
          <a:xfrm>
            <a:off x="4092262" y="330027"/>
            <a:ext cx="2547689" cy="3098973"/>
          </a:xfrm>
          <a:prstGeom prst="rect">
            <a:avLst/>
          </a:prstGeom>
        </p:spPr>
      </p:pic>
      <p:pic>
        <p:nvPicPr>
          <p:cNvPr id="4" name="Imagen 3">
            <a:extLst>
              <a:ext uri="{FF2B5EF4-FFF2-40B4-BE49-F238E27FC236}">
                <a16:creationId xmlns:a16="http://schemas.microsoft.com/office/drawing/2014/main" id="{1EDDF7CA-8EFD-B825-9332-239FB17AC682}"/>
              </a:ext>
            </a:extLst>
          </p:cNvPr>
          <p:cNvPicPr>
            <a:picLocks noChangeAspect="1"/>
          </p:cNvPicPr>
          <p:nvPr/>
        </p:nvPicPr>
        <p:blipFill>
          <a:blip r:embed="rId7"/>
          <a:stretch>
            <a:fillRect/>
          </a:stretch>
        </p:blipFill>
        <p:spPr>
          <a:xfrm>
            <a:off x="4220307" y="3791923"/>
            <a:ext cx="2419643" cy="2853217"/>
          </a:xfrm>
          <a:prstGeom prst="rect">
            <a:avLst/>
          </a:prstGeom>
        </p:spPr>
      </p:pic>
    </p:spTree>
    <p:extLst>
      <p:ext uri="{BB962C8B-B14F-4D97-AF65-F5344CB8AC3E}">
        <p14:creationId xmlns:p14="http://schemas.microsoft.com/office/powerpoint/2010/main" val="1841550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4ECDDE-33C1-5C5E-C58D-8117DE7DD2A6}"/>
              </a:ext>
            </a:extLst>
          </p:cNvPr>
          <p:cNvSpPr>
            <a:spLocks noGrp="1"/>
          </p:cNvSpPr>
          <p:nvPr>
            <p:ph type="title"/>
          </p:nvPr>
        </p:nvSpPr>
        <p:spPr/>
        <p:txBody>
          <a:bodyPr/>
          <a:lstStyle/>
          <a:p>
            <a:endParaRPr lang="es-PA"/>
          </a:p>
        </p:txBody>
      </p:sp>
      <p:pic>
        <p:nvPicPr>
          <p:cNvPr id="9" name="Imagen 8">
            <a:extLst>
              <a:ext uri="{FF2B5EF4-FFF2-40B4-BE49-F238E27FC236}">
                <a16:creationId xmlns:a16="http://schemas.microsoft.com/office/drawing/2014/main" id="{28C59696-F6B7-22E1-0937-0570A515D665}"/>
              </a:ext>
            </a:extLst>
          </p:cNvPr>
          <p:cNvPicPr>
            <a:picLocks noChangeAspect="1"/>
          </p:cNvPicPr>
          <p:nvPr/>
        </p:nvPicPr>
        <p:blipFill>
          <a:blip r:embed="rId2"/>
          <a:stretch>
            <a:fillRect/>
          </a:stretch>
        </p:blipFill>
        <p:spPr>
          <a:xfrm>
            <a:off x="171546" y="126610"/>
            <a:ext cx="4774487" cy="2461845"/>
          </a:xfrm>
          <a:prstGeom prst="rect">
            <a:avLst/>
          </a:prstGeom>
        </p:spPr>
      </p:pic>
      <p:pic>
        <p:nvPicPr>
          <p:cNvPr id="11" name="Marcador de contenido 10">
            <a:extLst>
              <a:ext uri="{FF2B5EF4-FFF2-40B4-BE49-F238E27FC236}">
                <a16:creationId xmlns:a16="http://schemas.microsoft.com/office/drawing/2014/main" id="{B67DF4B2-9DB4-C159-2F43-9ED2AF2D4B53}"/>
              </a:ext>
            </a:extLst>
          </p:cNvPr>
          <p:cNvPicPr>
            <a:picLocks noGrp="1" noChangeAspect="1"/>
          </p:cNvPicPr>
          <p:nvPr>
            <p:ph idx="1"/>
          </p:nvPr>
        </p:nvPicPr>
        <p:blipFill>
          <a:blip r:embed="rId3"/>
          <a:stretch>
            <a:fillRect/>
          </a:stretch>
        </p:blipFill>
        <p:spPr>
          <a:xfrm>
            <a:off x="7554350" y="126610"/>
            <a:ext cx="4466103" cy="2513481"/>
          </a:xfrm>
        </p:spPr>
      </p:pic>
      <p:pic>
        <p:nvPicPr>
          <p:cNvPr id="5" name="Imagen 4">
            <a:extLst>
              <a:ext uri="{FF2B5EF4-FFF2-40B4-BE49-F238E27FC236}">
                <a16:creationId xmlns:a16="http://schemas.microsoft.com/office/drawing/2014/main" id="{7F59095E-197A-7B1E-25AF-2D77D1438A84}"/>
              </a:ext>
            </a:extLst>
          </p:cNvPr>
          <p:cNvPicPr>
            <a:picLocks noChangeAspect="1"/>
          </p:cNvPicPr>
          <p:nvPr/>
        </p:nvPicPr>
        <p:blipFill>
          <a:blip r:embed="rId4"/>
          <a:stretch>
            <a:fillRect/>
          </a:stretch>
        </p:blipFill>
        <p:spPr>
          <a:xfrm>
            <a:off x="171547" y="4044353"/>
            <a:ext cx="4774487" cy="2687037"/>
          </a:xfrm>
          <a:prstGeom prst="rect">
            <a:avLst/>
          </a:prstGeom>
        </p:spPr>
      </p:pic>
      <p:pic>
        <p:nvPicPr>
          <p:cNvPr id="8" name="Imagen 7">
            <a:extLst>
              <a:ext uri="{FF2B5EF4-FFF2-40B4-BE49-F238E27FC236}">
                <a16:creationId xmlns:a16="http://schemas.microsoft.com/office/drawing/2014/main" id="{3E1A054E-134C-9A0B-5E9A-5D33CAE3F2F6}"/>
              </a:ext>
            </a:extLst>
          </p:cNvPr>
          <p:cNvPicPr>
            <a:picLocks noChangeAspect="1"/>
          </p:cNvPicPr>
          <p:nvPr/>
        </p:nvPicPr>
        <p:blipFill>
          <a:blip r:embed="rId5"/>
          <a:stretch>
            <a:fillRect/>
          </a:stretch>
        </p:blipFill>
        <p:spPr>
          <a:xfrm>
            <a:off x="7445929" y="4105370"/>
            <a:ext cx="4574524" cy="2574499"/>
          </a:xfrm>
          <a:prstGeom prst="rect">
            <a:avLst/>
          </a:prstGeom>
        </p:spPr>
      </p:pic>
      <p:pic>
        <p:nvPicPr>
          <p:cNvPr id="12" name="Imagen 11">
            <a:extLst>
              <a:ext uri="{FF2B5EF4-FFF2-40B4-BE49-F238E27FC236}">
                <a16:creationId xmlns:a16="http://schemas.microsoft.com/office/drawing/2014/main" id="{9129572E-8479-B3E7-ABA5-3DE088FD6C0B}"/>
              </a:ext>
            </a:extLst>
          </p:cNvPr>
          <p:cNvPicPr>
            <a:picLocks noChangeAspect="1"/>
          </p:cNvPicPr>
          <p:nvPr/>
        </p:nvPicPr>
        <p:blipFill>
          <a:blip r:embed="rId6"/>
          <a:stretch>
            <a:fillRect/>
          </a:stretch>
        </p:blipFill>
        <p:spPr>
          <a:xfrm>
            <a:off x="4445391" y="2329444"/>
            <a:ext cx="3622836" cy="2413358"/>
          </a:xfrm>
          <a:prstGeom prst="rect">
            <a:avLst/>
          </a:prstGeom>
        </p:spPr>
      </p:pic>
      <p:pic>
        <p:nvPicPr>
          <p:cNvPr id="15" name="Imagen 14">
            <a:extLst>
              <a:ext uri="{FF2B5EF4-FFF2-40B4-BE49-F238E27FC236}">
                <a16:creationId xmlns:a16="http://schemas.microsoft.com/office/drawing/2014/main" id="{851CD642-2D17-1392-434C-EE5026BC7746}"/>
              </a:ext>
            </a:extLst>
          </p:cNvPr>
          <p:cNvPicPr>
            <a:picLocks noChangeAspect="1"/>
          </p:cNvPicPr>
          <p:nvPr/>
        </p:nvPicPr>
        <p:blipFill>
          <a:blip r:embed="rId7"/>
          <a:stretch>
            <a:fillRect/>
          </a:stretch>
        </p:blipFill>
        <p:spPr>
          <a:xfrm>
            <a:off x="5029200" y="164063"/>
            <a:ext cx="2441983" cy="1937067"/>
          </a:xfrm>
          <a:prstGeom prst="rect">
            <a:avLst/>
          </a:prstGeom>
        </p:spPr>
      </p:pic>
    </p:spTree>
    <p:extLst>
      <p:ext uri="{BB962C8B-B14F-4D97-AF65-F5344CB8AC3E}">
        <p14:creationId xmlns:p14="http://schemas.microsoft.com/office/powerpoint/2010/main" val="4088888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90213289-0106-DB47-38C1-6094FE8C8874}"/>
              </a:ext>
            </a:extLst>
          </p:cNvPr>
          <p:cNvGraphicFramePr>
            <a:graphicFrameLocks noGrp="1"/>
          </p:cNvGraphicFramePr>
          <p:nvPr>
            <p:extLst>
              <p:ext uri="{D42A27DB-BD31-4B8C-83A1-F6EECF244321}">
                <p14:modId xmlns:p14="http://schemas.microsoft.com/office/powerpoint/2010/main" val="2904730989"/>
              </p:ext>
            </p:extLst>
          </p:nvPr>
        </p:nvGraphicFramePr>
        <p:xfrm>
          <a:off x="485774" y="600075"/>
          <a:ext cx="10887076" cy="5415400"/>
        </p:xfrm>
        <a:graphic>
          <a:graphicData uri="http://schemas.openxmlformats.org/drawingml/2006/table">
            <a:tbl>
              <a:tblPr firstRow="1" firstCol="1" bandRow="1">
                <a:tableStyleId>{5C22544A-7EE6-4342-B048-85BDC9FD1C3A}</a:tableStyleId>
              </a:tblPr>
              <a:tblGrid>
                <a:gridCol w="2234132">
                  <a:extLst>
                    <a:ext uri="{9D8B030D-6E8A-4147-A177-3AD203B41FA5}">
                      <a16:colId xmlns:a16="http://schemas.microsoft.com/office/drawing/2014/main" val="1625357851"/>
                    </a:ext>
                  </a:extLst>
                </a:gridCol>
                <a:gridCol w="5449702">
                  <a:extLst>
                    <a:ext uri="{9D8B030D-6E8A-4147-A177-3AD203B41FA5}">
                      <a16:colId xmlns:a16="http://schemas.microsoft.com/office/drawing/2014/main" val="2022995158"/>
                    </a:ext>
                  </a:extLst>
                </a:gridCol>
                <a:gridCol w="3203242">
                  <a:extLst>
                    <a:ext uri="{9D8B030D-6E8A-4147-A177-3AD203B41FA5}">
                      <a16:colId xmlns:a16="http://schemas.microsoft.com/office/drawing/2014/main" val="44770257"/>
                    </a:ext>
                  </a:extLst>
                </a:gridCol>
              </a:tblGrid>
              <a:tr h="446343">
                <a:tc>
                  <a:txBody>
                    <a:bodyPr/>
                    <a:lstStyle/>
                    <a:p>
                      <a:pPr algn="just">
                        <a:lnSpc>
                          <a:spcPct val="150000"/>
                        </a:lnSpc>
                        <a:spcAft>
                          <a:spcPts val="800"/>
                        </a:spcAft>
                      </a:pPr>
                      <a:r>
                        <a:rPr lang="es-PA" sz="1200" dirty="0">
                          <a:effectLst/>
                        </a:rPr>
                        <a:t>País</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tc>
                  <a:txBody>
                    <a:bodyPr/>
                    <a:lstStyle/>
                    <a:p>
                      <a:pPr algn="just">
                        <a:lnSpc>
                          <a:spcPct val="150000"/>
                        </a:lnSpc>
                        <a:spcAft>
                          <a:spcPts val="800"/>
                        </a:spcAft>
                      </a:pPr>
                      <a:r>
                        <a:rPr lang="es-PA" sz="1200" dirty="0">
                          <a:effectLst/>
                        </a:rPr>
                        <a:t>Nombre</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tc>
                  <a:txBody>
                    <a:bodyPr/>
                    <a:lstStyle/>
                    <a:p>
                      <a:pPr algn="just">
                        <a:lnSpc>
                          <a:spcPct val="150000"/>
                        </a:lnSpc>
                        <a:spcAft>
                          <a:spcPts val="800"/>
                        </a:spcAft>
                      </a:pPr>
                      <a:r>
                        <a:rPr lang="es-PA" sz="1200" dirty="0">
                          <a:effectLst/>
                        </a:rPr>
                        <a:t>Institución</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50000"/>
                      </a:schemeClr>
                    </a:solidFill>
                  </a:tcPr>
                </a:tc>
                <a:extLst>
                  <a:ext uri="{0D108BD9-81ED-4DB2-BD59-A6C34878D82A}">
                    <a16:rowId xmlns:a16="http://schemas.microsoft.com/office/drawing/2014/main" val="1162712138"/>
                  </a:ext>
                </a:extLst>
              </a:tr>
              <a:tr h="946397">
                <a:tc>
                  <a:txBody>
                    <a:bodyPr/>
                    <a:lstStyle/>
                    <a:p>
                      <a:pPr algn="just">
                        <a:lnSpc>
                          <a:spcPct val="150000"/>
                        </a:lnSpc>
                        <a:spcAft>
                          <a:spcPts val="800"/>
                        </a:spcAft>
                      </a:pPr>
                      <a:r>
                        <a:rPr lang="es-PA" sz="1800" dirty="0">
                          <a:effectLst/>
                        </a:rPr>
                        <a:t>Argentina</a:t>
                      </a:r>
                      <a:endParaRPr lang="es-P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4B0544"/>
                    </a:solidFill>
                  </a:tcPr>
                </a:tc>
                <a:tc>
                  <a:txBody>
                    <a:bodyPr/>
                    <a:lstStyle/>
                    <a:p>
                      <a:pPr algn="just">
                        <a:lnSpc>
                          <a:spcPct val="150000"/>
                        </a:lnSpc>
                        <a:spcAft>
                          <a:spcPts val="800"/>
                        </a:spcAft>
                      </a:pPr>
                      <a:r>
                        <a:rPr lang="es-PA" sz="2400" dirty="0">
                          <a:effectLst/>
                        </a:rPr>
                        <a:t>Magistrado Alberto Agustín Lugones </a:t>
                      </a:r>
                      <a:endParaRPr lang="es-P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PA" sz="1200">
                          <a:effectLst/>
                        </a:rPr>
                        <a:t>Consejo de la Magistratura</a:t>
                      </a: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945880"/>
                  </a:ext>
                </a:extLst>
              </a:tr>
              <a:tr h="968795">
                <a:tc>
                  <a:txBody>
                    <a:bodyPr/>
                    <a:lstStyle/>
                    <a:p>
                      <a:pPr algn="just">
                        <a:lnSpc>
                          <a:spcPct val="150000"/>
                        </a:lnSpc>
                        <a:spcAft>
                          <a:spcPts val="800"/>
                        </a:spcAft>
                      </a:pPr>
                      <a:r>
                        <a:rPr lang="es-PA" sz="1800" dirty="0">
                          <a:effectLst/>
                        </a:rPr>
                        <a:t>Cuba</a:t>
                      </a:r>
                      <a:endParaRPr lang="es-P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algn="just">
                        <a:lnSpc>
                          <a:spcPct val="150000"/>
                        </a:lnSpc>
                        <a:spcAft>
                          <a:spcPts val="800"/>
                        </a:spcAft>
                      </a:pPr>
                      <a:r>
                        <a:rPr lang="es-PA" sz="2400" dirty="0">
                          <a:effectLst/>
                        </a:rPr>
                        <a:t>Magistrada Maricela Sosa Ravelo </a:t>
                      </a:r>
                      <a:endParaRPr lang="es-P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PA" sz="1200" dirty="0">
                          <a:effectLst/>
                        </a:rPr>
                        <a:t>Tribunal Supremo Popular (TSP)</a:t>
                      </a:r>
                    </a:p>
                    <a:p>
                      <a:pPr algn="just">
                        <a:lnSpc>
                          <a:spcPct val="150000"/>
                        </a:lnSpc>
                        <a:spcAft>
                          <a:spcPts val="800"/>
                        </a:spcAft>
                      </a:pPr>
                      <a:endParaRPr lang="es-PA"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3215529"/>
                  </a:ext>
                </a:extLst>
              </a:tr>
              <a:tr h="1152537">
                <a:tc>
                  <a:txBody>
                    <a:bodyPr/>
                    <a:lstStyle/>
                    <a:p>
                      <a:pPr algn="just">
                        <a:lnSpc>
                          <a:spcPct val="150000"/>
                        </a:lnSpc>
                        <a:spcAft>
                          <a:spcPts val="800"/>
                        </a:spcAft>
                      </a:pPr>
                      <a:r>
                        <a:rPr lang="es-PA" sz="1800" dirty="0">
                          <a:effectLst/>
                        </a:rPr>
                        <a:t>Nicaragua</a:t>
                      </a:r>
                      <a:endParaRPr lang="es-P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algn="just">
                        <a:lnSpc>
                          <a:spcPct val="150000"/>
                        </a:lnSpc>
                        <a:spcAft>
                          <a:spcPts val="800"/>
                        </a:spcAft>
                      </a:pPr>
                      <a:r>
                        <a:rPr lang="es-PA" sz="2400" dirty="0">
                          <a:effectLst/>
                        </a:rPr>
                        <a:t>Magistrada María Amanda Castellón </a:t>
                      </a:r>
                      <a:r>
                        <a:rPr lang="es-PA" sz="2400" dirty="0" err="1">
                          <a:effectLst/>
                        </a:rPr>
                        <a:t>Tiffer</a:t>
                      </a:r>
                      <a:r>
                        <a:rPr lang="es-PA" sz="2400" dirty="0">
                          <a:effectLst/>
                        </a:rPr>
                        <a:t> </a:t>
                      </a:r>
                      <a:endParaRPr lang="es-P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PA" sz="1200">
                          <a:effectLst/>
                        </a:rPr>
                        <a:t>Tribunal de Apelaciones del Poder Judicial</a:t>
                      </a: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4023999"/>
                  </a:ext>
                </a:extLst>
              </a:tr>
              <a:tr h="946397">
                <a:tc>
                  <a:txBody>
                    <a:bodyPr/>
                    <a:lstStyle/>
                    <a:p>
                      <a:pPr algn="just">
                        <a:lnSpc>
                          <a:spcPct val="150000"/>
                        </a:lnSpc>
                        <a:spcAft>
                          <a:spcPts val="800"/>
                        </a:spcAft>
                      </a:pPr>
                      <a:r>
                        <a:rPr lang="es-PA" sz="1800" dirty="0">
                          <a:effectLst/>
                        </a:rPr>
                        <a:t>Panamá</a:t>
                      </a:r>
                      <a:endParaRPr lang="es-P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algn="just">
                        <a:lnSpc>
                          <a:spcPct val="150000"/>
                        </a:lnSpc>
                        <a:spcAft>
                          <a:spcPts val="800"/>
                        </a:spcAft>
                      </a:pPr>
                      <a:r>
                        <a:rPr lang="es-PA" sz="2400">
                          <a:effectLst/>
                        </a:rPr>
                        <a:t>Magistrada Angela Russo de Cedeño </a:t>
                      </a:r>
                      <a:endParaRPr lang="es-P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PA" sz="1200">
                          <a:effectLst/>
                        </a:rPr>
                        <a:t>Corte Suprema de Justicia </a:t>
                      </a:r>
                      <a:endParaRPr lang="es-P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4956383"/>
                  </a:ext>
                </a:extLst>
              </a:tr>
              <a:tr h="946397">
                <a:tc>
                  <a:txBody>
                    <a:bodyPr/>
                    <a:lstStyle/>
                    <a:p>
                      <a:pPr algn="just">
                        <a:lnSpc>
                          <a:spcPct val="150000"/>
                        </a:lnSpc>
                        <a:spcAft>
                          <a:spcPts val="800"/>
                        </a:spcAft>
                      </a:pPr>
                      <a:r>
                        <a:rPr lang="es-PA" sz="1800" dirty="0">
                          <a:effectLst/>
                        </a:rPr>
                        <a:t>Perú</a:t>
                      </a:r>
                      <a:endParaRPr lang="es-P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50000"/>
                      </a:schemeClr>
                    </a:solidFill>
                  </a:tcPr>
                </a:tc>
                <a:tc>
                  <a:txBody>
                    <a:bodyPr/>
                    <a:lstStyle/>
                    <a:p>
                      <a:pPr algn="just">
                        <a:lnSpc>
                          <a:spcPct val="150000"/>
                        </a:lnSpc>
                        <a:spcAft>
                          <a:spcPts val="800"/>
                        </a:spcAft>
                      </a:pPr>
                      <a:r>
                        <a:rPr lang="es-PA" sz="2400" dirty="0">
                          <a:effectLst/>
                        </a:rPr>
                        <a:t>Jueza Suprema Janet Tello </a:t>
                      </a:r>
                      <a:r>
                        <a:rPr lang="es-PA" sz="2400" dirty="0" err="1">
                          <a:effectLst/>
                        </a:rPr>
                        <a:t>Gilardi</a:t>
                      </a:r>
                      <a:r>
                        <a:rPr lang="es-PA" sz="2400" dirty="0">
                          <a:effectLst/>
                        </a:rPr>
                        <a:t> </a:t>
                      </a:r>
                      <a:endParaRPr lang="es-P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PA" sz="1200" dirty="0">
                          <a:effectLst/>
                        </a:rPr>
                        <a:t>Corte Suprema de Justicia</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832851"/>
                  </a:ext>
                </a:extLst>
              </a:tr>
            </a:tbl>
          </a:graphicData>
        </a:graphic>
      </p:graphicFrame>
      <p:pic>
        <p:nvPicPr>
          <p:cNvPr id="1036" name="Imagen 1">
            <a:extLst>
              <a:ext uri="{FF2B5EF4-FFF2-40B4-BE49-F238E27FC236}">
                <a16:creationId xmlns:a16="http://schemas.microsoft.com/office/drawing/2014/main" id="{7FE9A0EC-1F0B-02CF-7E06-5CBFB2D73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754" y="687180"/>
            <a:ext cx="1208795" cy="8477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Imagen 9">
            <a:extLst>
              <a:ext uri="{FF2B5EF4-FFF2-40B4-BE49-F238E27FC236}">
                <a16:creationId xmlns:a16="http://schemas.microsoft.com/office/drawing/2014/main" id="{E7068324-9147-C342-7511-8EEFE0941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594" y="1642964"/>
            <a:ext cx="906170" cy="9268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Imagen 8">
            <a:extLst>
              <a:ext uri="{FF2B5EF4-FFF2-40B4-BE49-F238E27FC236}">
                <a16:creationId xmlns:a16="http://schemas.microsoft.com/office/drawing/2014/main" id="{6F58BE56-C756-33F1-ABAF-9B19260C3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826" y="2872107"/>
            <a:ext cx="1009650" cy="915402"/>
          </a:xfrm>
          <a:prstGeom prst="rect">
            <a:avLst/>
          </a:prstGeom>
          <a:noFill/>
          <a:extLst>
            <a:ext uri="{909E8E84-426E-40DD-AFC4-6F175D3DCCD1}">
              <a14:hiddenFill xmlns:a14="http://schemas.microsoft.com/office/drawing/2010/main">
                <a:solidFill>
                  <a:srgbClr val="FFFFFF"/>
                </a:solidFill>
              </a14:hiddenFill>
            </a:ext>
          </a:extLst>
        </p:spPr>
      </p:pic>
      <p:pic>
        <p:nvPicPr>
          <p:cNvPr id="1033" name="Imagen 3">
            <a:extLst>
              <a:ext uri="{FF2B5EF4-FFF2-40B4-BE49-F238E27FC236}">
                <a16:creationId xmlns:a16="http://schemas.microsoft.com/office/drawing/2014/main" id="{D3EA83E2-96D4-5F83-CD16-E340A046AE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0593" y="3999602"/>
            <a:ext cx="10096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Imagen 4">
            <a:extLst>
              <a:ext uri="{FF2B5EF4-FFF2-40B4-BE49-F238E27FC236}">
                <a16:creationId xmlns:a16="http://schemas.microsoft.com/office/drawing/2014/main" id="{187F9090-6EE8-2AB0-1168-B7BC1B3286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7778"/>
          <a:stretch/>
        </p:blipFill>
        <p:spPr bwMode="auto">
          <a:xfrm>
            <a:off x="1379587" y="5043836"/>
            <a:ext cx="960656" cy="82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864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AE2798E-E8D9-76F9-E936-7CF268D09149}"/>
              </a:ext>
            </a:extLst>
          </p:cNvPr>
          <p:cNvPicPr>
            <a:picLocks noChangeAspect="1"/>
          </p:cNvPicPr>
          <p:nvPr/>
        </p:nvPicPr>
        <p:blipFill>
          <a:blip r:embed="rId2"/>
          <a:stretch>
            <a:fillRect/>
          </a:stretch>
        </p:blipFill>
        <p:spPr>
          <a:xfrm>
            <a:off x="234462" y="292083"/>
            <a:ext cx="11322559" cy="6381702"/>
          </a:xfrm>
          <a:prstGeom prst="rect">
            <a:avLst/>
          </a:prstGeom>
        </p:spPr>
      </p:pic>
      <p:sp>
        <p:nvSpPr>
          <p:cNvPr id="2" name="1 Título"/>
          <p:cNvSpPr>
            <a:spLocks noGrp="1"/>
          </p:cNvSpPr>
          <p:nvPr>
            <p:ph type="title"/>
          </p:nvPr>
        </p:nvSpPr>
        <p:spPr>
          <a:xfrm>
            <a:off x="375815" y="292083"/>
            <a:ext cx="11581723" cy="692656"/>
          </a:xfrm>
        </p:spPr>
        <p:txBody>
          <a:bodyPr>
            <a:noAutofit/>
          </a:bodyPr>
          <a:lstStyle/>
          <a:p>
            <a:r>
              <a:rPr lang="es-ES_tradnl" sz="2800" dirty="0">
                <a:solidFill>
                  <a:schemeClr val="bg1"/>
                </a:solidFill>
              </a:rPr>
              <a:t>Plan de Acciones de la Comisión de Seguimiento de  Reglas de Brasilia</a:t>
            </a:r>
            <a:endParaRPr lang="es-ES" sz="2800" dirty="0">
              <a:solidFill>
                <a:schemeClr val="bg1"/>
              </a:solidFill>
            </a:endParaRPr>
          </a:p>
        </p:txBody>
      </p:sp>
      <p:sp>
        <p:nvSpPr>
          <p:cNvPr id="3" name="2 Marcador de contenido"/>
          <p:cNvSpPr>
            <a:spLocks noGrp="1"/>
          </p:cNvSpPr>
          <p:nvPr>
            <p:ph idx="1"/>
          </p:nvPr>
        </p:nvSpPr>
        <p:spPr>
          <a:xfrm>
            <a:off x="225084" y="1167618"/>
            <a:ext cx="7891974" cy="5430130"/>
          </a:xfrm>
        </p:spPr>
        <p:txBody>
          <a:bodyPr>
            <a:normAutofit fontScale="25000" lnSpcReduction="20000"/>
          </a:bodyPr>
          <a:lstStyle/>
          <a:p>
            <a:pPr lvl="0">
              <a:lnSpc>
                <a:spcPct val="120000"/>
              </a:lnSpc>
            </a:pPr>
            <a:r>
              <a:rPr lang="es-PA" sz="6400" dirty="0">
                <a:solidFill>
                  <a:schemeClr val="bg1"/>
                </a:solidFill>
                <a:latin typeface="Arial" panose="020B0604020202020204" pitchFamily="34" charset="0"/>
                <a:cs typeface="Arial" panose="020B0604020202020204" pitchFamily="34" charset="0"/>
              </a:rPr>
              <a:t>Avance  del proceso para lograr un instrumento normativo internacional vinculante.</a:t>
            </a:r>
          </a:p>
          <a:p>
            <a:pPr lvl="0">
              <a:lnSpc>
                <a:spcPct val="120000"/>
              </a:lnSpc>
            </a:pPr>
            <a:r>
              <a:rPr lang="es-PA" sz="6400" dirty="0">
                <a:solidFill>
                  <a:schemeClr val="bg1"/>
                </a:solidFill>
                <a:latin typeface="Arial" panose="020B0604020202020204" pitchFamily="34" charset="0"/>
                <a:cs typeface="Arial" panose="020B0604020202020204" pitchFamily="34" charset="0"/>
              </a:rPr>
              <a:t>Acercamiento de los Servicios de Justicia para las Personas en Condición de Vulnerabilidad. </a:t>
            </a:r>
          </a:p>
          <a:p>
            <a:pPr lvl="0">
              <a:lnSpc>
                <a:spcPct val="120000"/>
              </a:lnSpc>
            </a:pPr>
            <a:r>
              <a:rPr lang="es-PA" sz="6400" dirty="0">
                <a:solidFill>
                  <a:schemeClr val="bg1"/>
                </a:solidFill>
                <a:latin typeface="Arial" panose="020B0604020202020204" pitchFamily="34" charset="0"/>
                <a:cs typeface="Arial" panose="020B0604020202020204" pitchFamily="34" charset="0"/>
              </a:rPr>
              <a:t>Articulación entre la Judicatura, la academia y la población.</a:t>
            </a:r>
          </a:p>
          <a:p>
            <a:pPr lvl="0">
              <a:lnSpc>
                <a:spcPct val="120000"/>
              </a:lnSpc>
            </a:pPr>
            <a:r>
              <a:rPr lang="es-PA" sz="6400" dirty="0">
                <a:solidFill>
                  <a:schemeClr val="bg1"/>
                </a:solidFill>
                <a:latin typeface="Arial" panose="020B0604020202020204" pitchFamily="34" charset="0"/>
                <a:cs typeface="Arial" panose="020B0604020202020204" pitchFamily="34" charset="0"/>
              </a:rPr>
              <a:t>Capacitación a los/as Operadores/as de Justicia sobre las Reglas de Brasilia. </a:t>
            </a:r>
          </a:p>
          <a:p>
            <a:pPr lvl="0">
              <a:lnSpc>
                <a:spcPct val="120000"/>
              </a:lnSpc>
            </a:pPr>
            <a:r>
              <a:rPr lang="es-PA" sz="6400" dirty="0">
                <a:solidFill>
                  <a:schemeClr val="bg1"/>
                </a:solidFill>
                <a:latin typeface="Arial" panose="020B0604020202020204" pitchFamily="34" charset="0"/>
                <a:cs typeface="Arial" panose="020B0604020202020204" pitchFamily="34" charset="0"/>
              </a:rPr>
              <a:t>Implementación de herramientas digitales en la promoción del acceso a la Justicia.</a:t>
            </a:r>
          </a:p>
          <a:p>
            <a:pPr lvl="0">
              <a:lnSpc>
                <a:spcPct val="120000"/>
              </a:lnSpc>
            </a:pPr>
            <a:r>
              <a:rPr lang="es-PA" sz="6400" dirty="0">
                <a:solidFill>
                  <a:schemeClr val="bg1"/>
                </a:solidFill>
                <a:latin typeface="Arial" panose="020B0604020202020204" pitchFamily="34" charset="0"/>
                <a:cs typeface="Arial" panose="020B0604020202020204" pitchFamily="34" charset="0"/>
              </a:rPr>
              <a:t>Publicación de investigaciones, estudios y buenas prácticas judiciales.</a:t>
            </a:r>
          </a:p>
          <a:p>
            <a:pPr lvl="0">
              <a:lnSpc>
                <a:spcPct val="120000"/>
              </a:lnSpc>
            </a:pPr>
            <a:r>
              <a:rPr lang="es-PA" sz="6400" dirty="0">
                <a:solidFill>
                  <a:schemeClr val="bg1"/>
                </a:solidFill>
                <a:latin typeface="Arial" panose="020B0604020202020204" pitchFamily="34" charset="0"/>
                <a:cs typeface="Arial" panose="020B0604020202020204" pitchFamily="34" charset="0"/>
              </a:rPr>
              <a:t>Difusión y Cultura Jurídica.</a:t>
            </a:r>
          </a:p>
          <a:p>
            <a:pPr lvl="0">
              <a:lnSpc>
                <a:spcPct val="120000"/>
              </a:lnSpc>
            </a:pPr>
            <a:r>
              <a:rPr lang="es-PA" sz="6400" dirty="0">
                <a:solidFill>
                  <a:schemeClr val="bg1"/>
                </a:solidFill>
                <a:latin typeface="Arial" panose="020B0604020202020204" pitchFamily="34" charset="0"/>
                <a:cs typeface="Arial" panose="020B0604020202020204" pitchFamily="34" charset="0"/>
              </a:rPr>
              <a:t>Evaluación del Cumplimiento de las Reglas de Brasilia por los Poderes Judiciales</a:t>
            </a:r>
          </a:p>
          <a:p>
            <a:pPr lvl="0">
              <a:lnSpc>
                <a:spcPct val="120000"/>
              </a:lnSpc>
            </a:pPr>
            <a:r>
              <a:rPr lang="es-PA" sz="6400" dirty="0">
                <a:solidFill>
                  <a:schemeClr val="bg1"/>
                </a:solidFill>
                <a:latin typeface="Arial" panose="020B0604020202020204" pitchFamily="34" charset="0"/>
                <a:cs typeface="Arial" panose="020B0604020202020204" pitchFamily="34" charset="0"/>
              </a:rPr>
              <a:t>Reconocimiento de Buenas Prácticas en el ámbito de la Comunidad Jurídica.</a:t>
            </a:r>
          </a:p>
          <a:p>
            <a:pPr lvl="0">
              <a:lnSpc>
                <a:spcPct val="120000"/>
              </a:lnSpc>
            </a:pPr>
            <a:r>
              <a:rPr lang="es-PA" sz="6400" dirty="0">
                <a:solidFill>
                  <a:schemeClr val="bg1"/>
                </a:solidFill>
                <a:latin typeface="Arial" panose="020B0604020202020204" pitchFamily="34" charset="0"/>
                <a:cs typeface="Arial" panose="020B0604020202020204" pitchFamily="34" charset="0"/>
              </a:rPr>
              <a:t>Promoción las 100 Reglas de Basilia, la Guía de las Reglas Comentada y el Manual para la Construcción de Políticas Públicas sobre Acceso a la Justicia de Personas en condición de Vulnerabilidad.</a:t>
            </a:r>
          </a:p>
          <a:p>
            <a:pPr marL="0" indent="0" algn="just"/>
            <a:endParaRPr lang="es-ES" dirty="0"/>
          </a:p>
        </p:txBody>
      </p:sp>
    </p:spTree>
    <p:extLst>
      <p:ext uri="{BB962C8B-B14F-4D97-AF65-F5344CB8AC3E}">
        <p14:creationId xmlns:p14="http://schemas.microsoft.com/office/powerpoint/2010/main" val="118038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E999A1-9487-1E69-6EAB-E5CD30902B5D}"/>
              </a:ext>
            </a:extLst>
          </p:cNvPr>
          <p:cNvSpPr txBox="1"/>
          <p:nvPr/>
        </p:nvSpPr>
        <p:spPr>
          <a:xfrm>
            <a:off x="111095" y="2502066"/>
            <a:ext cx="11484233" cy="3323987"/>
          </a:xfrm>
          <a:prstGeom prst="rect">
            <a:avLst/>
          </a:prstGeom>
          <a:noFill/>
        </p:spPr>
        <p:txBody>
          <a:bodyPr wrap="square">
            <a:spAutoFit/>
          </a:bodyPr>
          <a:lstStyle/>
          <a:p>
            <a:pPr marL="1435100" indent="-1435100"/>
            <a:endParaRPr lang="es-ES" sz="2400" b="1" dirty="0"/>
          </a:p>
          <a:p>
            <a:pPr marL="1974850" indent="-539750"/>
            <a:r>
              <a:rPr lang="es-ES" sz="2400" b="1" dirty="0"/>
              <a:t>1)  Resultados de la Implementación de las 100 Reglas a nivel Iberoamericano;</a:t>
            </a:r>
          </a:p>
          <a:p>
            <a:pPr marL="1435100" indent="-1435100"/>
            <a:r>
              <a:rPr lang="es-ES" sz="2400" b="1" dirty="0"/>
              <a:t>		 </a:t>
            </a:r>
          </a:p>
          <a:p>
            <a:pPr marL="1435100" indent="-1435100"/>
            <a:r>
              <a:rPr lang="es-ES" sz="2400" b="1" dirty="0"/>
              <a:t>	2) Se ha continuado la estrategia de difusión para la aplicación de las 100 Reglas de Brasilia;</a:t>
            </a:r>
          </a:p>
          <a:p>
            <a:pPr marL="1435100" indent="-1435100"/>
            <a:r>
              <a:rPr lang="es-ES" sz="2400" b="1" dirty="0"/>
              <a:t>		 </a:t>
            </a:r>
          </a:p>
          <a:p>
            <a:pPr marL="1435100" indent="-1435100"/>
            <a:r>
              <a:rPr lang="es-ES" sz="2400" b="1" dirty="0"/>
              <a:t>	3)  Se dejan bases para proyecciones futuras.</a:t>
            </a:r>
            <a:br>
              <a:rPr lang="es-ES" dirty="0">
                <a:solidFill>
                  <a:srgbClr val="000000"/>
                </a:solidFill>
              </a:rPr>
            </a:br>
            <a:endParaRPr lang="es-ES" dirty="0"/>
          </a:p>
        </p:txBody>
      </p:sp>
      <p:sp>
        <p:nvSpPr>
          <p:cNvPr id="2" name="Título 1"/>
          <p:cNvSpPr>
            <a:spLocks noGrp="1"/>
          </p:cNvSpPr>
          <p:nvPr>
            <p:ph type="title"/>
          </p:nvPr>
        </p:nvSpPr>
        <p:spPr>
          <a:xfrm>
            <a:off x="680321" y="753228"/>
            <a:ext cx="9613861" cy="1229396"/>
          </a:xfrm>
        </p:spPr>
        <p:txBody>
          <a:bodyPr>
            <a:normAutofit fontScale="90000"/>
          </a:bodyPr>
          <a:lstStyle/>
          <a:p>
            <a:r>
              <a:rPr lang="es-MX" sz="5300" b="1" dirty="0"/>
              <a:t>Balance de la Comisión</a:t>
            </a:r>
            <a:br>
              <a:rPr lang="es-MX" dirty="0"/>
            </a:br>
            <a:endParaRPr lang="es-PA" dirty="0"/>
          </a:p>
        </p:txBody>
      </p:sp>
      <p:pic>
        <p:nvPicPr>
          <p:cNvPr id="5" name="Imagen 4"/>
          <p:cNvPicPr>
            <a:picLocks noChangeAspect="1"/>
          </p:cNvPicPr>
          <p:nvPr/>
        </p:nvPicPr>
        <p:blipFill>
          <a:blip r:embed="rId2"/>
          <a:stretch>
            <a:fillRect/>
          </a:stretch>
        </p:blipFill>
        <p:spPr>
          <a:xfrm>
            <a:off x="10579693" y="602593"/>
            <a:ext cx="1612307" cy="1380031"/>
          </a:xfrm>
          <a:prstGeom prst="rect">
            <a:avLst/>
          </a:prstGeom>
        </p:spPr>
      </p:pic>
    </p:spTree>
    <p:extLst>
      <p:ext uri="{BB962C8B-B14F-4D97-AF65-F5344CB8AC3E}">
        <p14:creationId xmlns:p14="http://schemas.microsoft.com/office/powerpoint/2010/main" val="1701053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BA46869-3F37-9BA7-562A-44FEDC3B5540}"/>
              </a:ext>
            </a:extLst>
          </p:cNvPr>
          <p:cNvSpPr>
            <a:spLocks noGrp="1"/>
          </p:cNvSpPr>
          <p:nvPr>
            <p:ph type="title"/>
          </p:nvPr>
        </p:nvSpPr>
        <p:spPr>
          <a:xfrm>
            <a:off x="173885" y="2883606"/>
            <a:ext cx="9613860" cy="1090788"/>
          </a:xfrm>
        </p:spPr>
        <p:txBody>
          <a:bodyPr>
            <a:normAutofit/>
          </a:bodyPr>
          <a:lstStyle/>
          <a:p>
            <a:r>
              <a:rPr lang="es-PA" sz="4400" dirty="0"/>
              <a:t>Principales Acciones Desarrolladas</a:t>
            </a:r>
          </a:p>
        </p:txBody>
      </p:sp>
      <p:pic>
        <p:nvPicPr>
          <p:cNvPr id="6" name="Imagen 5">
            <a:extLst>
              <a:ext uri="{FF2B5EF4-FFF2-40B4-BE49-F238E27FC236}">
                <a16:creationId xmlns:a16="http://schemas.microsoft.com/office/drawing/2014/main" id="{F36BAFFA-DF62-87B0-5AA7-8C1E9750ADFA}"/>
              </a:ext>
            </a:extLst>
          </p:cNvPr>
          <p:cNvPicPr>
            <a:picLocks noChangeAspect="1"/>
          </p:cNvPicPr>
          <p:nvPr/>
        </p:nvPicPr>
        <p:blipFill>
          <a:blip r:embed="rId2"/>
          <a:stretch>
            <a:fillRect/>
          </a:stretch>
        </p:blipFill>
        <p:spPr>
          <a:xfrm>
            <a:off x="10582517" y="2740092"/>
            <a:ext cx="1609483" cy="1377815"/>
          </a:xfrm>
          <a:prstGeom prst="rect">
            <a:avLst/>
          </a:prstGeom>
        </p:spPr>
      </p:pic>
    </p:spTree>
    <p:extLst>
      <p:ext uri="{BB962C8B-B14F-4D97-AF65-F5344CB8AC3E}">
        <p14:creationId xmlns:p14="http://schemas.microsoft.com/office/powerpoint/2010/main" val="2428146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A2406D-3291-67AD-8F5C-D1179952CC6A}"/>
              </a:ext>
            </a:extLst>
          </p:cNvPr>
          <p:cNvSpPr txBox="1"/>
          <p:nvPr/>
        </p:nvSpPr>
        <p:spPr>
          <a:xfrm>
            <a:off x="154744" y="1834166"/>
            <a:ext cx="5506462" cy="6068328"/>
          </a:xfrm>
          <a:prstGeom prst="rect">
            <a:avLst/>
          </a:prstGeom>
          <a:noFill/>
        </p:spPr>
        <p:txBody>
          <a:bodyPr wrap="square" rtlCol="0">
            <a:spAutoFit/>
          </a:bodyPr>
          <a:lstStyle/>
          <a:p>
            <a:pPr algn="just"/>
            <a:endParaRPr lang="es-PA" sz="1200" b="1" dirty="0">
              <a:latin typeface="Calibri" panose="020F0502020204030204" pitchFamily="34" charset="0"/>
              <a:ea typeface="Calibri" panose="020F0502020204030204" pitchFamily="34" charset="0"/>
            </a:endParaRPr>
          </a:p>
          <a:p>
            <a:pPr algn="just"/>
            <a:r>
              <a:rPr lang="es-PA" sz="2400" b="1" dirty="0">
                <a:effectLst/>
                <a:latin typeface="Calibri" panose="020F0502020204030204" pitchFamily="34" charset="0"/>
                <a:ea typeface="Calibri" panose="020F0502020204030204" pitchFamily="34" charset="0"/>
              </a:rPr>
              <a:t> </a:t>
            </a:r>
            <a:r>
              <a:rPr lang="es-ES" sz="2400" b="1" u="sng" dirty="0">
                <a:effectLst/>
                <a:latin typeface="Calibri" panose="020F0502020204030204" pitchFamily="34" charset="0"/>
                <a:ea typeface="Calibri" panose="020F0502020204030204" pitchFamily="34" charset="0"/>
              </a:rPr>
              <a:t>Producto:</a:t>
            </a:r>
            <a:r>
              <a:rPr lang="es-ES" sz="2400" b="1" dirty="0">
                <a:effectLst/>
                <a:latin typeface="Calibri" panose="020F0502020204030204" pitchFamily="34" charset="0"/>
                <a:ea typeface="Calibri" panose="020F0502020204030204" pitchFamily="34" charset="0"/>
              </a:rPr>
              <a:t> </a:t>
            </a:r>
            <a:r>
              <a:rPr lang="es-ES" sz="2400" dirty="0">
                <a:effectLst/>
                <a:latin typeface="Calibri" panose="020F0502020204030204" pitchFamily="34" charset="0"/>
                <a:ea typeface="Calibri" panose="020F0502020204030204" pitchFamily="34" charset="0"/>
              </a:rPr>
              <a:t>Conferencias Magistrales denominadas “Derechos Humanos y Acceso a la Justicia de Personas en Condición de Vulnerabilidad”. </a:t>
            </a:r>
          </a:p>
          <a:p>
            <a:pPr algn="just"/>
            <a:endParaRPr lang="es-ES" sz="2400" dirty="0">
              <a:effectLst/>
              <a:latin typeface="Calibri" panose="020F0502020204030204" pitchFamily="34" charset="0"/>
              <a:ea typeface="Calibri" panose="020F0502020204030204" pitchFamily="34" charset="0"/>
            </a:endParaRPr>
          </a:p>
          <a:p>
            <a:pPr algn="just"/>
            <a:r>
              <a:rPr lang="es-ES" sz="2400" b="1" u="sng" dirty="0">
                <a:effectLst/>
                <a:latin typeface="Calibri" panose="020F0502020204030204" pitchFamily="34" charset="0"/>
                <a:ea typeface="Calibri" panose="020F0502020204030204" pitchFamily="34" charset="0"/>
              </a:rPr>
              <a:t>Objetivo</a:t>
            </a:r>
            <a:r>
              <a:rPr lang="es-ES" sz="2400" b="1" dirty="0">
                <a:effectLst/>
                <a:latin typeface="Calibri" panose="020F0502020204030204" pitchFamily="34" charset="0"/>
                <a:ea typeface="Calibri" panose="020F0502020204030204" pitchFamily="34" charset="0"/>
              </a:rPr>
              <a:t>: </a:t>
            </a:r>
            <a:r>
              <a:rPr lang="es-ES" sz="2400" dirty="0">
                <a:effectLst/>
                <a:latin typeface="Calibri" panose="020F0502020204030204" pitchFamily="34" charset="0"/>
                <a:ea typeface="Calibri" panose="020F0502020204030204" pitchFamily="34" charset="0"/>
              </a:rPr>
              <a:t>Formar a los operadores de justicia acerca de los estándares internacionales de protección de los Derechos Humanos y la aplicación de las Reglas de Brasilia</a:t>
            </a:r>
            <a:r>
              <a:rPr lang="es-ES" sz="2000" dirty="0">
                <a:effectLst/>
                <a:latin typeface="Calibri" panose="020F0502020204030204" pitchFamily="34" charset="0"/>
                <a:ea typeface="Calibri" panose="020F0502020204030204" pitchFamily="34" charset="0"/>
              </a:rPr>
              <a:t>. </a:t>
            </a:r>
          </a:p>
          <a:p>
            <a:pPr algn="just"/>
            <a:endParaRPr lang="es-ES" sz="2000" dirty="0">
              <a:effectLst/>
              <a:latin typeface="Calibri" panose="020F0502020204030204" pitchFamily="34" charset="0"/>
              <a:ea typeface="Calibri" panose="020F0502020204030204" pitchFamily="34" charset="0"/>
            </a:endParaRPr>
          </a:p>
          <a:p>
            <a:r>
              <a:rPr lang="es-ES" sz="2400" b="1" dirty="0">
                <a:latin typeface="Calibri" panose="020F0502020204030204" pitchFamily="34" charset="0"/>
                <a:ea typeface="Calibri" panose="020F0502020204030204" pitchFamily="34" charset="0"/>
              </a:rPr>
              <a:t>Concordancia: Reglas de Brasilia 40, 93 y 94.</a:t>
            </a:r>
          </a:p>
          <a:p>
            <a:pPr algn="just">
              <a:lnSpc>
                <a:spcPct val="150000"/>
              </a:lnSpc>
              <a:spcAft>
                <a:spcPts val="800"/>
              </a:spcAft>
            </a:pP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PA" sz="1100" dirty="0">
                <a:effectLst/>
                <a:latin typeface="Calibri" panose="020F0502020204030204" pitchFamily="34" charset="0"/>
                <a:ea typeface="Calibri" panose="020F0502020204030204" pitchFamily="34" charset="0"/>
                <a:cs typeface="Calibri" panose="020F0502020204030204" pitchFamily="34" charset="0"/>
              </a:rPr>
              <a:t> </a:t>
            </a:r>
            <a:endParaRPr lang="es-P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1100" b="1" dirty="0">
              <a:effectLst/>
              <a:latin typeface="Calibri" panose="020F0502020204030204" pitchFamily="34" charset="0"/>
              <a:ea typeface="Calibri" panose="020F0502020204030204" pitchFamily="34" charset="0"/>
            </a:endParaRPr>
          </a:p>
          <a:p>
            <a:endParaRPr lang="es-PA" sz="1100" dirty="0"/>
          </a:p>
        </p:txBody>
      </p:sp>
      <p:pic>
        <p:nvPicPr>
          <p:cNvPr id="4" name="Imagen 3"/>
          <p:cNvPicPr>
            <a:picLocks noChangeAspect="1"/>
          </p:cNvPicPr>
          <p:nvPr/>
        </p:nvPicPr>
        <p:blipFill>
          <a:blip r:embed="rId2"/>
          <a:stretch>
            <a:fillRect/>
          </a:stretch>
        </p:blipFill>
        <p:spPr>
          <a:xfrm>
            <a:off x="10378614" y="553074"/>
            <a:ext cx="1877731" cy="1530229"/>
          </a:xfrm>
          <a:prstGeom prst="rect">
            <a:avLst/>
          </a:prstGeom>
        </p:spPr>
      </p:pic>
      <p:sp>
        <p:nvSpPr>
          <p:cNvPr id="5" name="Título 4"/>
          <p:cNvSpPr>
            <a:spLocks noGrp="1"/>
          </p:cNvSpPr>
          <p:nvPr>
            <p:ph type="title"/>
          </p:nvPr>
        </p:nvSpPr>
        <p:spPr>
          <a:xfrm>
            <a:off x="154745" y="753228"/>
            <a:ext cx="5824023" cy="1080938"/>
          </a:xfrm>
        </p:spPr>
        <p:txBody>
          <a:bodyPr>
            <a:noAutofit/>
          </a:bodyPr>
          <a:lstStyle/>
          <a:p>
            <a:pPr algn="just"/>
            <a:r>
              <a:rPr lang="es-ES" sz="2800" dirty="0"/>
              <a:t>1. Capacitación a los Operadores de Justicia sobre la Aplicación de las Reglas de Brasilia.</a:t>
            </a:r>
          </a:p>
        </p:txBody>
      </p:sp>
      <p:pic>
        <p:nvPicPr>
          <p:cNvPr id="3" name="Imagen 2">
            <a:extLst>
              <a:ext uri="{FF2B5EF4-FFF2-40B4-BE49-F238E27FC236}">
                <a16:creationId xmlns:a16="http://schemas.microsoft.com/office/drawing/2014/main" id="{4C0A9B05-019E-47EB-3375-C9BB68DF5F91}"/>
              </a:ext>
            </a:extLst>
          </p:cNvPr>
          <p:cNvPicPr>
            <a:picLocks noChangeAspect="1"/>
          </p:cNvPicPr>
          <p:nvPr/>
        </p:nvPicPr>
        <p:blipFill>
          <a:blip r:embed="rId3"/>
          <a:stretch>
            <a:fillRect/>
          </a:stretch>
        </p:blipFill>
        <p:spPr>
          <a:xfrm>
            <a:off x="6095999" y="-22201"/>
            <a:ext cx="6160345" cy="6858000"/>
          </a:xfrm>
          <a:prstGeom prst="rect">
            <a:avLst/>
          </a:prstGeom>
        </p:spPr>
      </p:pic>
    </p:spTree>
    <p:extLst>
      <p:ext uri="{BB962C8B-B14F-4D97-AF65-F5344CB8AC3E}">
        <p14:creationId xmlns:p14="http://schemas.microsoft.com/office/powerpoint/2010/main" val="274852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27C81B-0571-A3B3-76D6-68B136322EDD}"/>
              </a:ext>
            </a:extLst>
          </p:cNvPr>
          <p:cNvPicPr>
            <a:picLocks noChangeAspect="1"/>
          </p:cNvPicPr>
          <p:nvPr/>
        </p:nvPicPr>
        <p:blipFill>
          <a:blip r:embed="rId2"/>
          <a:stretch>
            <a:fillRect/>
          </a:stretch>
        </p:blipFill>
        <p:spPr>
          <a:xfrm>
            <a:off x="419099" y="183097"/>
            <a:ext cx="11553825" cy="6491805"/>
          </a:xfrm>
          <a:prstGeom prst="rect">
            <a:avLst/>
          </a:prstGeom>
        </p:spPr>
      </p:pic>
    </p:spTree>
    <p:extLst>
      <p:ext uri="{BB962C8B-B14F-4D97-AF65-F5344CB8AC3E}">
        <p14:creationId xmlns:p14="http://schemas.microsoft.com/office/powerpoint/2010/main" val="2992695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BB99032-FE2A-B618-5588-A286FA330071}"/>
              </a:ext>
            </a:extLst>
          </p:cNvPr>
          <p:cNvSpPr txBox="1"/>
          <p:nvPr/>
        </p:nvSpPr>
        <p:spPr>
          <a:xfrm>
            <a:off x="860782" y="2630658"/>
            <a:ext cx="9577445" cy="3564245"/>
          </a:xfrm>
          <a:prstGeom prst="rect">
            <a:avLst/>
          </a:prstGeom>
          <a:noFill/>
        </p:spPr>
        <p:txBody>
          <a:bodyPr wrap="square" rtlCol="0">
            <a:spAutoFit/>
          </a:bodyPr>
          <a:lstStyle/>
          <a:p>
            <a:pPr lvl="0" algn="just">
              <a:lnSpc>
                <a:spcPct val="150000"/>
              </a:lnSpc>
              <a:spcAft>
                <a:spcPts val="800"/>
              </a:spcAft>
            </a:pPr>
            <a:r>
              <a:rPr lang="es-PA" sz="2400" b="1" u="sng" dirty="0">
                <a:solidFill>
                  <a:prstClr val="white"/>
                </a:solidFill>
                <a:latin typeface="Calibri" panose="020F0502020204030204" pitchFamily="34" charset="0"/>
                <a:ea typeface="Calibri" panose="020F0502020204030204" pitchFamily="34" charset="0"/>
                <a:cs typeface="Calibri" panose="020F0502020204030204" pitchFamily="34" charset="0"/>
              </a:rPr>
              <a:t>Producto</a:t>
            </a:r>
            <a:r>
              <a:rPr lang="es-PA" sz="2400" dirty="0">
                <a:solidFill>
                  <a:prstClr val="white"/>
                </a:solidFill>
                <a:latin typeface="Calibri" panose="020F0502020204030204" pitchFamily="34" charset="0"/>
                <a:ea typeface="Calibri" panose="020F0502020204030204" pitchFamily="34" charset="0"/>
                <a:cs typeface="Calibri" panose="020F0502020204030204" pitchFamily="34" charset="0"/>
              </a:rPr>
              <a:t>: Recopilación de las ponencias </a:t>
            </a:r>
            <a:r>
              <a:rPr lang="es-PA" sz="2400" i="1" dirty="0">
                <a:solidFill>
                  <a:prstClr val="white"/>
                </a:solidFill>
                <a:latin typeface="Calibri" panose="020F0502020204030204" pitchFamily="34" charset="0"/>
                <a:ea typeface="Calibri" panose="020F0502020204030204" pitchFamily="34" charset="0"/>
                <a:cs typeface="Calibri" panose="020F0502020204030204" pitchFamily="34" charset="0"/>
              </a:rPr>
              <a:t>“Derechos Humanos y Acceso a la Justicia de Personas en Condición de Vulnerabilidad”</a:t>
            </a:r>
            <a:endParaRPr lang="es-PA"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s-PA" sz="2400" b="1" u="sng" dirty="0">
                <a:solidFill>
                  <a:prstClr val="white"/>
                </a:solidFill>
                <a:latin typeface="Calibri" panose="020F0502020204030204" pitchFamily="34" charset="0"/>
                <a:ea typeface="Calibri" panose="020F0502020204030204" pitchFamily="34" charset="0"/>
                <a:cs typeface="Calibri" panose="020F0502020204030204" pitchFamily="34" charset="0"/>
              </a:rPr>
              <a:t>Objetivo</a:t>
            </a:r>
            <a:r>
              <a:rPr lang="es-PA" sz="2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s-PA" sz="2400" dirty="0">
                <a:solidFill>
                  <a:prstClr val="white"/>
                </a:solidFill>
                <a:latin typeface="Calibri" panose="020F0502020204030204" pitchFamily="34" charset="0"/>
                <a:ea typeface="Calibri" panose="020F0502020204030204" pitchFamily="34" charset="0"/>
                <a:cs typeface="Calibri" panose="020F0502020204030204" pitchFamily="34" charset="0"/>
              </a:rPr>
              <a:t>Editar y publicar un documento que contenga investigaciones, estudios y buenas prácticas judiciales sobre la eficacia de las Reglas de Brasilia. </a:t>
            </a:r>
          </a:p>
          <a:p>
            <a:pPr lvl="0" algn="just">
              <a:lnSpc>
                <a:spcPct val="150000"/>
              </a:lnSpc>
              <a:spcAft>
                <a:spcPts val="800"/>
              </a:spcAft>
            </a:pPr>
            <a:r>
              <a:rPr lang="es-ES" sz="2400" dirty="0">
                <a:solidFill>
                  <a:prstClr val="white"/>
                </a:solidFill>
                <a:latin typeface="Calibri" panose="020F0502020204030204" pitchFamily="34" charset="0"/>
                <a:ea typeface="Calibri" panose="020F0502020204030204" pitchFamily="34" charset="0"/>
                <a:cs typeface="Times New Roman" panose="02020603050405020304" pitchFamily="18" charset="0"/>
              </a:rPr>
              <a:t>Concordancia: Reglas de Brasilia 92, 96 y 97. </a:t>
            </a:r>
            <a:endParaRPr lang="es-PA"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10514560" y="528582"/>
            <a:ext cx="1677440" cy="1530229"/>
          </a:xfrm>
          <a:prstGeom prst="rect">
            <a:avLst/>
          </a:prstGeom>
        </p:spPr>
      </p:pic>
      <p:sp>
        <p:nvSpPr>
          <p:cNvPr id="4" name="Título 3">
            <a:extLst>
              <a:ext uri="{FF2B5EF4-FFF2-40B4-BE49-F238E27FC236}">
                <a16:creationId xmlns:a16="http://schemas.microsoft.com/office/drawing/2014/main" id="{A9359E86-0931-FC4A-74B2-62C95E127CB1}"/>
              </a:ext>
            </a:extLst>
          </p:cNvPr>
          <p:cNvSpPr>
            <a:spLocks noGrp="1"/>
          </p:cNvSpPr>
          <p:nvPr>
            <p:ph type="title"/>
          </p:nvPr>
        </p:nvSpPr>
        <p:spPr>
          <a:xfrm>
            <a:off x="323557" y="753228"/>
            <a:ext cx="9970625" cy="1080938"/>
          </a:xfrm>
        </p:spPr>
        <p:txBody>
          <a:bodyPr>
            <a:normAutofit fontScale="90000"/>
          </a:bodyPr>
          <a:lstStyle/>
          <a:p>
            <a:r>
              <a:rPr lang="es-ES" dirty="0"/>
              <a:t> 2. Investigaciones, Estudios y Buenas Prácticas Judiciales</a:t>
            </a:r>
            <a:br>
              <a:rPr lang="es-ES" dirty="0"/>
            </a:br>
            <a:endParaRPr lang="es-PA" dirty="0"/>
          </a:p>
        </p:txBody>
      </p:sp>
    </p:spTree>
    <p:extLst>
      <p:ext uri="{BB962C8B-B14F-4D97-AF65-F5344CB8AC3E}">
        <p14:creationId xmlns:p14="http://schemas.microsoft.com/office/powerpoint/2010/main" val="1867925706"/>
      </p:ext>
    </p:extLst>
  </p:cSld>
  <p:clrMapOvr>
    <a:masterClrMapping/>
  </p:clrMapOvr>
</p:sld>
</file>

<file path=ppt/theme/theme1.xml><?xml version="1.0" encoding="utf-8"?>
<a:theme xmlns:a="http://schemas.openxmlformats.org/drawingml/2006/main" name="Berlín">
  <a:themeElements>
    <a:clrScheme name="Berli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docProps/app.xml><?xml version="1.0" encoding="utf-8"?>
<Properties xmlns="http://schemas.openxmlformats.org/officeDocument/2006/extended-properties" xmlns:vt="http://schemas.openxmlformats.org/officeDocument/2006/docPropsVTypes">
  <Template>TM04033917[[fn=Berlín]]</Template>
  <TotalTime>1527</TotalTime>
  <Words>1243</Words>
  <Application>Microsoft Office PowerPoint</Application>
  <PresentationFormat>Panorámica</PresentationFormat>
  <Paragraphs>123</Paragraphs>
  <Slides>22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vt:i4>
      </vt:variant>
    </vt:vector>
  </HeadingPairs>
  <TitlesOfParts>
    <vt:vector size="28" baseType="lpstr">
      <vt:lpstr>Algerian</vt:lpstr>
      <vt:lpstr>Arial</vt:lpstr>
      <vt:lpstr>Arial Black</vt:lpstr>
      <vt:lpstr>Calibri</vt:lpstr>
      <vt:lpstr>Trebuchet MS</vt:lpstr>
      <vt:lpstr>Berlín</vt:lpstr>
      <vt:lpstr>Presentación de PowerPoint</vt:lpstr>
      <vt:lpstr>Presentación de PowerPoint</vt:lpstr>
      <vt:lpstr>Presentación de PowerPoint</vt:lpstr>
      <vt:lpstr>Plan de Acciones de la Comisión de Seguimiento de  Reglas de Brasilia</vt:lpstr>
      <vt:lpstr>Balance de la Comisión </vt:lpstr>
      <vt:lpstr>Principales Acciones Desarrolladas</vt:lpstr>
      <vt:lpstr>1. Capacitación a los Operadores de Justicia sobre la Aplicación de las Reglas de Brasilia.</vt:lpstr>
      <vt:lpstr>Presentación de PowerPoint</vt:lpstr>
      <vt:lpstr> 2. Investigaciones, Estudios y Buenas Prácticas Judiciales </vt:lpstr>
      <vt:lpstr>3. Difusión y Cultura  </vt:lpstr>
      <vt:lpstr>4. Evaluación del Cumplimiento de las Reglas de Brasilia por los Poderes Judiciales de Iberoamérica. </vt:lpstr>
      <vt:lpstr>5. Convocatoria de Buenas Prácticas en el Ámbito de la Comunidad Jurídica Iberoamericana </vt:lpstr>
      <vt:lpstr>Otras acciones de la Comisión</vt:lpstr>
      <vt:lpstr> 1.Participación de la Magistrada Angela Russo de Cedeño en el “Encuentro Pactos Políticos y Sociales para una Nueva América Latina – Equidad, Derechos Humanos Y Democracia”  </vt:lpstr>
      <vt:lpstr>2. Acompañamiento a la Campaña de Acceso a la Justicia de EurosociAL </vt:lpstr>
      <vt:lpstr>3. Escogencia de la Coordinación</vt:lpstr>
      <vt:lpstr>4. Reunión de la Coordinadora de la Comisión con el Secretario Ejecutivo de la Comisión Iberoamericana de Ética Judicial (CIEJ), David Ordóñez  </vt:lpstr>
      <vt:lpstr>5. Coordinación entre la Comisión de Seguimiento de las Reglas de Brasilia y la Comisión Permanente de Acceso a la Justicia y Género </vt:lpstr>
      <vt:lpstr>6. Mensaje de la Comisión de las 100 Reglas de Brasilia en Conmemoración del Día Internacional de los Pueblos Indígenas. </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sofia isabella</dc:creator>
  <cp:lastModifiedBy>Marisol Hernández</cp:lastModifiedBy>
  <cp:revision>30</cp:revision>
  <dcterms:created xsi:type="dcterms:W3CDTF">2023-09-18T09:21:21Z</dcterms:created>
  <dcterms:modified xsi:type="dcterms:W3CDTF">2023-09-20T14:22:08Z</dcterms:modified>
</cp:coreProperties>
</file>