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9" r:id="rId5"/>
  </p:sldMasterIdLst>
  <p:notesMasterIdLst>
    <p:notesMasterId r:id="rId20"/>
  </p:notesMasterIdLst>
  <p:sldIdLst>
    <p:sldId id="281" r:id="rId6"/>
    <p:sldId id="307" r:id="rId7"/>
    <p:sldId id="330" r:id="rId8"/>
    <p:sldId id="288" r:id="rId9"/>
    <p:sldId id="299" r:id="rId10"/>
    <p:sldId id="314" r:id="rId11"/>
    <p:sldId id="322" r:id="rId12"/>
    <p:sldId id="319" r:id="rId13"/>
    <p:sldId id="328" r:id="rId14"/>
    <p:sldId id="325" r:id="rId15"/>
    <p:sldId id="326" r:id="rId16"/>
    <p:sldId id="327" r:id="rId17"/>
    <p:sldId id="324" r:id="rId18"/>
    <p:sldId id="32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B0FD1-7A04-41F5-8638-8618F0CC3A3F}" v="3" dt="2023-01-30T15:00:53.509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6378" autoAdjust="0"/>
  </p:normalViewPr>
  <p:slideViewPr>
    <p:cSldViewPr snapToGrid="0">
      <p:cViewPr varScale="1">
        <p:scale>
          <a:sx n="94" d="100"/>
          <a:sy n="94" d="100"/>
        </p:scale>
        <p:origin x="96" y="4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 Rounded MT Bold" panose="020F0704030504030204" pitchFamily="34" charset="0"/>
              </a:rPr>
              <a:t>Problemas de Conducta</a:t>
            </a:r>
          </a:p>
        </c:rich>
      </c:tx>
      <c:layout>
        <c:manualLayout>
          <c:xMode val="edge"/>
          <c:yMode val="edge"/>
          <c:x val="0.124193797203920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03159099695796E-2"/>
          <c:y val="0.20319219685213921"/>
          <c:w val="0.9061394758819572"/>
          <c:h val="0.41835897203162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Custodia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F9-4540-9C0B-1A4A19C546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F9-4540-9C0B-1A4A19C546F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F9-4540-9C0B-1A4A19C546F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F9-4540-9C0B-1A4A19C546F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7F9-4540-9C0B-1A4A19C546F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7F9-4540-9C0B-1A4A19C546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7F9-4540-9C0B-1A4A19C546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7F9-4540-9C0B-1A4A19C546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7F9-4540-9C0B-1A4A19C546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7F9-4540-9C0B-1A4A19C546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7F9-4540-9C0B-1A4A19C546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7F9-4540-9C0B-1A4A19C54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Desafiante</c:v>
                </c:pt>
                <c:pt idx="1">
                  <c:v>Problemas interpersonales</c:v>
                </c:pt>
                <c:pt idx="2">
                  <c:v>Dificultades emocionales</c:v>
                </c:pt>
                <c:pt idx="3">
                  <c:v>Carencia destrezas sociales</c:v>
                </c:pt>
                <c:pt idx="4">
                  <c:v>Víctimas de Bullying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</c:v>
                </c:pt>
                <c:pt idx="1">
                  <c:v>93</c:v>
                </c:pt>
                <c:pt idx="2">
                  <c:v>86</c:v>
                </c:pt>
                <c:pt idx="3">
                  <c:v>57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F9-4540-9C0B-1A4A19C546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4645872"/>
        <c:axId val="474645544"/>
      </c:barChart>
      <c:catAx>
        <c:axId val="4746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45544"/>
        <c:crosses val="autoZero"/>
        <c:auto val="1"/>
        <c:lblAlgn val="ctr"/>
        <c:lblOffset val="100"/>
        <c:noMultiLvlLbl val="0"/>
      </c:catAx>
      <c:valAx>
        <c:axId val="4746455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464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618555-AF38-4A26-9211-0DB4C33D4392}" type="datetimeFigureOut">
              <a:rPr lang="es-PR" smtClean="0"/>
              <a:t>01/30/2023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067C97-73AD-4790-84FB-BDD7BE0B4F6E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9262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7359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2741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208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9178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0391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1727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3215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67C97-73AD-4790-84FB-BDD7BE0B4F6E}" type="slidenum">
              <a:rPr lang="es-PR" smtClean="0"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7977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69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2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6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67" y="1291772"/>
            <a:ext cx="5403673" cy="2233748"/>
          </a:xfrm>
        </p:spPr>
        <p:txBody>
          <a:bodyPr/>
          <a:lstStyle/>
          <a:p>
            <a:r>
              <a:rPr lang="en-US" dirty="0" err="1"/>
              <a:t>Programa</a:t>
            </a:r>
            <a:br>
              <a:rPr lang="en-US" dirty="0"/>
            </a:br>
            <a:r>
              <a:rPr lang="en-US" i="1" dirty="0"/>
              <a:t>Por la Juventud</a:t>
            </a:r>
            <a:br>
              <a:rPr lang="en-US" i="1" dirty="0"/>
            </a:br>
            <a:r>
              <a:rPr lang="en-US" i="1" dirty="0"/>
              <a:t>del </a:t>
            </a:r>
            <a:r>
              <a:rPr lang="en-US" i="1" dirty="0" err="1"/>
              <a:t>Poder</a:t>
            </a:r>
            <a:r>
              <a:rPr lang="en-US" i="1" dirty="0"/>
              <a:t> Judicial de Puerto Rico</a:t>
            </a:r>
            <a:endParaRPr lang="en-GB" i="1" dirty="0"/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25F4-7472-40AA-AA45-5CA60166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FACTORES DE RIESGO DE LOS PARTICIPANTES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C4EA71-1764-4FB3-B59D-1E22A0AFB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818755"/>
              </p:ext>
            </p:extLst>
          </p:nvPr>
        </p:nvGraphicFramePr>
        <p:xfrm>
          <a:off x="6370321" y="1746248"/>
          <a:ext cx="5353050" cy="424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4E53E4-BF29-471A-ABE5-735C03384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746247"/>
            <a:ext cx="4958080" cy="424751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83BD5-2151-48D5-BFC7-7B9F5BDF31C3}"/>
              </a:ext>
            </a:extLst>
          </p:cNvPr>
          <p:cNvSpPr txBox="1"/>
          <p:nvPr/>
        </p:nvSpPr>
        <p:spPr>
          <a:xfrm>
            <a:off x="633186" y="972937"/>
            <a:ext cx="585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Primer </a:t>
            </a:r>
            <a:r>
              <a:rPr lang="en-US" b="1" dirty="0" err="1">
                <a:solidFill>
                  <a:schemeClr val="accent5"/>
                </a:solidFill>
              </a:rPr>
              <a:t>grupo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en</a:t>
            </a:r>
            <a:r>
              <a:rPr lang="en-US" b="1" dirty="0">
                <a:solidFill>
                  <a:schemeClr val="accent5"/>
                </a:solidFill>
              </a:rPr>
              <a:t> la </a:t>
            </a:r>
            <a:r>
              <a:rPr lang="en-US" b="1" dirty="0" err="1">
                <a:solidFill>
                  <a:schemeClr val="accent5"/>
                </a:solidFill>
              </a:rPr>
              <a:t>Región</a:t>
            </a:r>
            <a:r>
              <a:rPr lang="en-US" b="1" dirty="0">
                <a:solidFill>
                  <a:schemeClr val="accent5"/>
                </a:solidFill>
              </a:rPr>
              <a:t> Judicial de Caguas</a:t>
            </a:r>
          </a:p>
          <a:p>
            <a:r>
              <a:rPr lang="en-US" b="1" dirty="0">
                <a:solidFill>
                  <a:schemeClr val="accent5"/>
                </a:solidFill>
              </a:rPr>
              <a:t>13 </a:t>
            </a:r>
            <a:r>
              <a:rPr lang="en-US" b="1" dirty="0" err="1">
                <a:solidFill>
                  <a:schemeClr val="accent5"/>
                </a:solidFill>
              </a:rPr>
              <a:t>Participantes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0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F365A-6D09-4D4F-A879-18E2E0E0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86" y="2047648"/>
            <a:ext cx="5061499" cy="3578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CE8F2-75CD-430F-93F1-7145788A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54" y="2047648"/>
            <a:ext cx="5451382" cy="35784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5B5C73-0C50-4159-A010-F4C4A8D5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557213"/>
            <a:ext cx="10815637" cy="831850"/>
          </a:xfrm>
        </p:spPr>
        <p:txBody>
          <a:bodyPr/>
          <a:lstStyle/>
          <a:p>
            <a:r>
              <a:rPr lang="en-US" b="1" i="1" dirty="0"/>
              <a:t>FACTORES DE RIESGO DE LOS PARTICIPANTES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C691D-CF0A-4BB7-BDC9-F0ACFEFD3D9E}"/>
              </a:ext>
            </a:extLst>
          </p:cNvPr>
          <p:cNvSpPr txBox="1"/>
          <p:nvPr/>
        </p:nvSpPr>
        <p:spPr>
          <a:xfrm>
            <a:off x="633186" y="1097280"/>
            <a:ext cx="282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</a:t>
            </a:r>
            <a:r>
              <a:rPr lang="en-US" b="1" dirty="0" err="1"/>
              <a:t>Participantes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71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D77DEB-397F-4B16-8D24-F471B578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4" y="1718636"/>
            <a:ext cx="5462814" cy="4148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5064A-81F5-4CFE-9C85-F7682B8B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481" y="1661355"/>
            <a:ext cx="5466215" cy="2291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E4456-CA91-4E56-A00E-757F94707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126" y="4340064"/>
            <a:ext cx="3987130" cy="170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E07DD-2A88-43FB-B56C-697C0EDBC383}"/>
              </a:ext>
            </a:extLst>
          </p:cNvPr>
          <p:cNvSpPr txBox="1"/>
          <p:nvPr/>
        </p:nvSpPr>
        <p:spPr>
          <a:xfrm>
            <a:off x="7229588" y="5856329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Acoso</a:t>
            </a:r>
            <a:r>
              <a:rPr lang="en-US" b="1" dirty="0"/>
              <a:t> escolar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4EAF4E-7C94-4958-A592-EBB998FF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557213"/>
            <a:ext cx="11142027" cy="831850"/>
          </a:xfrm>
        </p:spPr>
        <p:txBody>
          <a:bodyPr/>
          <a:lstStyle/>
          <a:p>
            <a:r>
              <a:rPr lang="en-US" b="1" i="1" dirty="0"/>
              <a:t>FACTORES DE RIESGO DE LOS PARTICIPANTES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1B5BE-A58C-43E4-AE9A-A45A22A3775A}"/>
              </a:ext>
            </a:extLst>
          </p:cNvPr>
          <p:cNvSpPr txBox="1"/>
          <p:nvPr/>
        </p:nvSpPr>
        <p:spPr>
          <a:xfrm>
            <a:off x="633186" y="1097280"/>
            <a:ext cx="282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</a:t>
            </a:r>
            <a:r>
              <a:rPr lang="en-US" b="1" dirty="0" err="1"/>
              <a:t>Participantes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72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180D-F889-42C2-B075-56BBB726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PROYECTO DE CAGUAS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F0DF-4AE0-4BCF-BA9F-01B1D26B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280160"/>
            <a:ext cx="7825014" cy="5181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Actividad</a:t>
            </a:r>
            <a:r>
              <a:rPr lang="en-US" sz="2000" dirty="0"/>
              <a:t> </a:t>
            </a:r>
            <a:r>
              <a:rPr lang="en-US" sz="2000" dirty="0" err="1"/>
              <a:t>sísmica</a:t>
            </a:r>
            <a:r>
              <a:rPr lang="en-US" sz="2000" dirty="0"/>
              <a:t> y </a:t>
            </a:r>
            <a:r>
              <a:rPr lang="en-US" sz="2000" dirty="0" err="1"/>
              <a:t>pandemia</a:t>
            </a:r>
            <a:r>
              <a:rPr lang="en-US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Se </a:t>
            </a:r>
            <a:r>
              <a:rPr lang="en-US" sz="2000" dirty="0" err="1"/>
              <a:t>designaron</a:t>
            </a:r>
            <a:r>
              <a:rPr lang="en-US" sz="2000" dirty="0"/>
              <a:t> </a:t>
            </a:r>
            <a:r>
              <a:rPr lang="en-US" sz="2000" dirty="0" err="1"/>
              <a:t>inicialmente</a:t>
            </a:r>
            <a:r>
              <a:rPr lang="en-US" sz="2000" dirty="0"/>
              <a:t> dos </a:t>
            </a:r>
            <a:r>
              <a:rPr lang="en-US" sz="2000" dirty="0" err="1"/>
              <a:t>juezas</a:t>
            </a:r>
            <a:r>
              <a:rPr lang="en-US" sz="2000" dirty="0"/>
              <a:t> y </a:t>
            </a:r>
            <a:r>
              <a:rPr lang="en-US" sz="2000" dirty="0" err="1"/>
              <a:t>luego</a:t>
            </a:r>
            <a:r>
              <a:rPr lang="en-US" sz="2000" dirty="0"/>
              <a:t> se </a:t>
            </a:r>
            <a:r>
              <a:rPr lang="en-US" sz="2000" dirty="0" err="1"/>
              <a:t>unió</a:t>
            </a:r>
            <a:r>
              <a:rPr lang="en-US" sz="2000" dirty="0"/>
              <a:t> un </a:t>
            </a:r>
            <a:r>
              <a:rPr lang="en-US" sz="2000" dirty="0" err="1"/>
              <a:t>juez</a:t>
            </a:r>
            <a:r>
              <a:rPr lang="en-US" sz="2000" dirty="0"/>
              <a:t> con </a:t>
            </a:r>
            <a:r>
              <a:rPr lang="en-US" sz="2000" dirty="0" err="1"/>
              <a:t>experiencia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asuntos</a:t>
            </a:r>
            <a:r>
              <a:rPr lang="en-US" sz="2000" dirty="0"/>
              <a:t> de </a:t>
            </a:r>
            <a:r>
              <a:rPr lang="en-US" sz="2000" dirty="0" err="1"/>
              <a:t>menores</a:t>
            </a:r>
            <a:r>
              <a:rPr lang="en-US" sz="20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De los trece (13) participantes que completaron el Programa, el 100% completó el grado que cursaba, fueron promovidos(as) al próximo grado y se mantuvieron matriculados(as) en la escuela.  </a:t>
            </a:r>
          </a:p>
          <a:p>
            <a:pPr algn="just">
              <a:lnSpc>
                <a:spcPct val="120000"/>
              </a:lnSpc>
            </a:pPr>
            <a:r>
              <a:rPr lang="es-ES" sz="2000" dirty="0"/>
              <a:t>Algunos cambios escolares reportados por las madres fueron:</a:t>
            </a:r>
          </a:p>
          <a:p>
            <a:pPr lvl="1" algn="just">
              <a:lnSpc>
                <a:spcPct val="120000"/>
              </a:lnSpc>
            </a:pPr>
            <a:r>
              <a:rPr lang="es-ES" sz="1800" dirty="0"/>
              <a:t>El 80% obtuvo mejores calificaciones.</a:t>
            </a:r>
          </a:p>
          <a:p>
            <a:pPr lvl="1" algn="just">
              <a:lnSpc>
                <a:spcPct val="120000"/>
              </a:lnSpc>
            </a:pPr>
            <a:r>
              <a:rPr lang="es-ES" sz="1800" dirty="0"/>
              <a:t>El 70% aumentó la realización de las tareas escolares.</a:t>
            </a:r>
          </a:p>
          <a:p>
            <a:pPr algn="just">
              <a:lnSpc>
                <a:spcPct val="12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3DF82-6797-4D9C-A096-1A8C3ADF1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1240" r="21872" b="5493"/>
          <a:stretch/>
        </p:blipFill>
        <p:spPr bwMode="auto">
          <a:xfrm>
            <a:off x="8703945" y="4206240"/>
            <a:ext cx="3409950" cy="1779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DBB94-CEC0-4666-9731-E414380E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4" t="3582" r="1643" b="69976"/>
          <a:stretch/>
        </p:blipFill>
        <p:spPr bwMode="auto">
          <a:xfrm>
            <a:off x="8943023" y="2270996"/>
            <a:ext cx="2931795" cy="1856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5C3C5-6429-439A-B4DC-DFB67C2DA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5760" r="11414"/>
          <a:stretch/>
        </p:blipFill>
        <p:spPr bwMode="auto">
          <a:xfrm>
            <a:off x="8833208" y="262809"/>
            <a:ext cx="3151425" cy="2008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04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180D-F889-42C2-B075-56BBB726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PROYECTO DE CAGUAS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F0DF-4AE0-4BCF-BA9F-01B1D26B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280160"/>
            <a:ext cx="7825014" cy="5181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El 100% de los(as) jóvenes se mantuvo libre de actos delictivos.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El 100 % de los(as) encargados(as) que completó el cuestionario (10/10) reportó cambios positivos en la conducta de sus hijos(as).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Entre los cambios reportados se encuentran: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El 70% respeta más la opinión de los demás.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El 70% expresa mejor sus sentimientos y maneja mejor su coraje.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Un 50 % sigue mejor las instrucciones y toma mejores decisiones.</a:t>
            </a:r>
          </a:p>
          <a:p>
            <a:pPr marL="22860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R" sz="2800" dirty="0"/>
              <a:t>Según los reportes de progenitores(as), al finalizar el proyecto el 80% de las relaciones familiares fueron descritas como buenas, mientras que los(as) jóvenes hacen referencia a un 70%.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3DF82-6797-4D9C-A096-1A8C3ADF1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1240" r="21872" b="5493"/>
          <a:stretch/>
        </p:blipFill>
        <p:spPr bwMode="auto">
          <a:xfrm>
            <a:off x="8703945" y="4206240"/>
            <a:ext cx="3409950" cy="1779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DBB94-CEC0-4666-9731-E414380E1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4" t="3582" r="1643" b="69976"/>
          <a:stretch/>
        </p:blipFill>
        <p:spPr bwMode="auto">
          <a:xfrm>
            <a:off x="8943023" y="2270996"/>
            <a:ext cx="2931795" cy="1856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5C3C5-6429-439A-B4DC-DFB67C2D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25760" r="11414"/>
          <a:stretch/>
        </p:blipFill>
        <p:spPr bwMode="auto">
          <a:xfrm>
            <a:off x="8833208" y="262809"/>
            <a:ext cx="3151425" cy="2008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6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/>
        </p:nvSpPr>
        <p:spPr>
          <a:xfrm>
            <a:off x="387992" y="1168080"/>
            <a:ext cx="7953368" cy="4521839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R" sz="4000" dirty="0"/>
              <a:t>El Programa </a:t>
            </a:r>
            <a:r>
              <a:rPr lang="es-P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Juventud de la Rama Judicial </a:t>
            </a:r>
            <a:r>
              <a:rPr lang="es-PR" sz="4000" dirty="0"/>
              <a:t>procura la prevención de conductas de alto riesgo y promueve el buen comportamiento y el desarrollo de habilidades sociales. </a:t>
            </a:r>
          </a:p>
        </p:txBody>
      </p:sp>
    </p:spTree>
    <p:extLst>
      <p:ext uri="{BB962C8B-B14F-4D97-AF65-F5344CB8AC3E}">
        <p14:creationId xmlns:p14="http://schemas.microsoft.com/office/powerpoint/2010/main" val="46263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3"/>
          <p:cNvSpPr txBox="1">
            <a:spLocks/>
          </p:cNvSpPr>
          <p:nvPr/>
        </p:nvSpPr>
        <p:spPr>
          <a:xfrm>
            <a:off x="113198" y="146270"/>
            <a:ext cx="4104696" cy="50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FACTORES DE RIESGO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EC47D-2845-3CD4-363D-98DE99F8751F}"/>
              </a:ext>
            </a:extLst>
          </p:cNvPr>
          <p:cNvSpPr txBox="1"/>
          <p:nvPr/>
        </p:nvSpPr>
        <p:spPr>
          <a:xfrm>
            <a:off x="281417" y="1235979"/>
            <a:ext cx="67289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Problemas de conducta en el hogar o escenario escolar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Reto a la autoridad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Fracasos en grados o asignaturas 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Ausentismo escolar 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Participación en grupos juveniles con problemas de conducta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Experimentación con drogas y/o alcohol 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Dificultad interpersonal con pares </a:t>
            </a:r>
            <a:br>
              <a:rPr lang="es-ES" sz="2000" b="1" dirty="0"/>
            </a:b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Causante de acoso escolar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866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6" name="Picture Placeholder 15" descr="stack of books on the ground">
            <a:extLst>
              <a:ext uri="{FF2B5EF4-FFF2-40B4-BE49-F238E27FC236}">
                <a16:creationId xmlns:a16="http://schemas.microsoft.com/office/drawing/2014/main" id="{4E408D58-0A21-4D16-A8D8-54C17D5AD4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3"/>
          <p:cNvSpPr txBox="1">
            <a:spLocks/>
          </p:cNvSpPr>
          <p:nvPr/>
        </p:nvSpPr>
        <p:spPr>
          <a:xfrm>
            <a:off x="113198" y="146270"/>
            <a:ext cx="4104696" cy="50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FACTORES PROTECTORES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197" y="4081467"/>
            <a:ext cx="6529649" cy="2034039"/>
          </a:xfrm>
        </p:spPr>
        <p:txBody>
          <a:bodyPr/>
          <a:lstStyle/>
          <a:p>
            <a:pPr algn="just"/>
            <a:r>
              <a:rPr lang="es-PR" dirty="0">
                <a:latin typeface="Calibri" panose="020F0502020204030204" pitchFamily="34" charset="0"/>
                <a:cs typeface="Calibri" panose="020F0502020204030204" pitchFamily="34" charset="0"/>
              </a:rPr>
              <a:t>Es indispensable identificar aquellos factores que median o moderan el efecto de la exposición a factores de riesgo, y proveer recursos, internos y externos, que apoyen los resultados positivos en el desarrollo, ayuden a los menores a prevalecer sobre la adversidad.</a:t>
            </a:r>
          </a:p>
        </p:txBody>
      </p:sp>
    </p:spTree>
    <p:extLst>
      <p:ext uri="{BB962C8B-B14F-4D97-AF65-F5344CB8AC3E}">
        <p14:creationId xmlns:p14="http://schemas.microsoft.com/office/powerpoint/2010/main" val="87652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992" y="1143001"/>
            <a:ext cx="8029868" cy="5031244"/>
          </a:xfrm>
        </p:spPr>
        <p:txBody>
          <a:bodyPr/>
          <a:lstStyle/>
          <a:p>
            <a:pPr algn="just"/>
            <a:r>
              <a:rPr lang="es-PR" sz="1600" dirty="0">
                <a:ea typeface="+mn-ea"/>
                <a:cs typeface="+mn-cs"/>
              </a:rPr>
              <a:t>El Programa aspira a: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ea typeface="+mn-ea"/>
                <a:cs typeface="+mn-cs"/>
              </a:rPr>
              <a:t>Que entre el 75% y 85% de los(as) participantes aumenten su asistencia escolar y desempeño académico.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ea typeface="+mn-ea"/>
                <a:cs typeface="+mn-cs"/>
              </a:rPr>
              <a:t>Que entre el 75% y 85% de los(as) participantes muestren cambios positivos en su conducta en el escenario escolar.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ea typeface="+mn-ea"/>
                <a:cs typeface="+mn-cs"/>
              </a:rPr>
              <a:t>Que entre el 75% y 85% de los(as) participantes muestren cambios positivos en las conductas en relaciones familiares.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ea typeface="+mn-ea"/>
                <a:cs typeface="+mn-cs"/>
              </a:rPr>
              <a:t>Que entre el 80% y 90% de los(as) participantes asista a las actividades y servicios coordinados por el Programa. </a:t>
            </a:r>
            <a:endParaRPr lang="es-PR" sz="1600" dirty="0"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tabLst>
                <a:tab pos="284163" algn="l"/>
              </a:tabLst>
            </a:pPr>
            <a:endParaRPr lang="es-PR" sz="1600" dirty="0"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tabLst>
                <a:tab pos="284163" algn="l"/>
              </a:tabLst>
            </a:pPr>
            <a:r>
              <a:rPr lang="es-PR" sz="1600" dirty="0">
                <a:ea typeface="+mn-ea"/>
                <a:cs typeface="+mn-cs"/>
              </a:rPr>
              <a:t>Perfil de los y las jóvenes participantes:</a:t>
            </a:r>
          </a:p>
          <a:p>
            <a:pPr marL="1200150" lvl="1" indent="-514350" algn="just">
              <a:buFont typeface="+mj-lt"/>
              <a:buAutoNum type="arabicPeriod"/>
              <a:tabLst>
                <a:tab pos="284163" algn="l"/>
              </a:tabLst>
            </a:pPr>
            <a:r>
              <a:rPr lang="es-PR" sz="1600" dirty="0"/>
              <a:t>entre 15 a 20 menores </a:t>
            </a:r>
          </a:p>
          <a:p>
            <a:pPr marL="1200150" lvl="1" indent="-514350" algn="just">
              <a:buFont typeface="+mj-lt"/>
              <a:buAutoNum type="arabicPeriod"/>
              <a:tabLst>
                <a:tab pos="284163" algn="l"/>
              </a:tabLst>
            </a:pPr>
            <a:r>
              <a:rPr lang="es-PR" sz="1600" dirty="0"/>
              <a:t>entre las edades de 11 a 16 años </a:t>
            </a:r>
          </a:p>
          <a:p>
            <a:pPr marL="1200150" lvl="1" indent="-514350" algn="just">
              <a:buFont typeface="+mj-lt"/>
              <a:buAutoNum type="arabicPeriod"/>
              <a:tabLst>
                <a:tab pos="284163" algn="l"/>
              </a:tabLst>
            </a:pPr>
            <a:r>
              <a:rPr lang="es-PR" sz="1600" dirty="0"/>
              <a:t>residentes del Municipio</a:t>
            </a:r>
          </a:p>
          <a:p>
            <a:pPr marL="1200150" lvl="1" indent="-514350" algn="just">
              <a:buFont typeface="+mj-lt"/>
              <a:buAutoNum type="arabicPeriod"/>
              <a:tabLst>
                <a:tab pos="284163" algn="l"/>
              </a:tabLst>
            </a:pPr>
            <a:r>
              <a:rPr lang="es-PR" sz="1600" dirty="0"/>
              <a:t>estudiantes de las escuelas identificadas como de alto riesgo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R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241" y="829815"/>
            <a:ext cx="8029868" cy="561738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  <a:cs typeface="+mn-cs"/>
              </a:rPr>
              <a:t>Proyecto </a:t>
            </a:r>
            <a:r>
              <a:rPr lang="en-US" sz="2000" dirty="0" err="1">
                <a:ea typeface="+mn-ea"/>
                <a:cs typeface="+mn-cs"/>
              </a:rPr>
              <a:t>en</a:t>
            </a:r>
            <a:r>
              <a:rPr lang="en-US" sz="2000" dirty="0">
                <a:ea typeface="+mn-ea"/>
                <a:cs typeface="+mn-cs"/>
              </a:rPr>
              <a:t> la </a:t>
            </a:r>
            <a:r>
              <a:rPr lang="en-US" sz="2000" dirty="0" err="1">
                <a:ea typeface="+mn-ea"/>
                <a:cs typeface="+mn-cs"/>
              </a:rPr>
              <a:t>Región</a:t>
            </a:r>
            <a:r>
              <a:rPr lang="en-US" sz="2000" dirty="0">
                <a:ea typeface="+mn-ea"/>
                <a:cs typeface="+mn-cs"/>
              </a:rPr>
              <a:t> Judicial de Caguas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ea typeface="+mn-ea"/>
                <a:cs typeface="+mn-cs"/>
              </a:rPr>
              <a:t>Expansión</a:t>
            </a:r>
            <a:r>
              <a:rPr lang="en-US" sz="2000" dirty="0">
                <a:ea typeface="+mn-ea"/>
                <a:cs typeface="+mn-cs"/>
              </a:rPr>
              <a:t> a la </a:t>
            </a:r>
            <a:r>
              <a:rPr lang="en-US" sz="2000" dirty="0" err="1">
                <a:ea typeface="+mn-ea"/>
                <a:cs typeface="+mn-cs"/>
              </a:rPr>
              <a:t>Región</a:t>
            </a:r>
            <a:r>
              <a:rPr lang="en-US" sz="2000" dirty="0">
                <a:ea typeface="+mn-ea"/>
                <a:cs typeface="+mn-cs"/>
              </a:rPr>
              <a:t> Judicial de </a:t>
            </a:r>
            <a:r>
              <a:rPr lang="en-US" sz="2000" dirty="0" err="1">
                <a:ea typeface="+mn-ea"/>
                <a:cs typeface="+mn-cs"/>
              </a:rPr>
              <a:t>Bayamón</a:t>
            </a:r>
            <a:endParaRPr lang="en-US" sz="2000" dirty="0"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ea typeface="+mn-ea"/>
                <a:cs typeface="+mn-cs"/>
              </a:rPr>
              <a:t>Identifica</a:t>
            </a:r>
            <a:r>
              <a:rPr lang="en-US" sz="2000" dirty="0">
                <a:ea typeface="+mn-ea"/>
                <a:cs typeface="+mn-cs"/>
              </a:rPr>
              <a:t> los </a:t>
            </a:r>
            <a:r>
              <a:rPr lang="en-US" sz="2000" dirty="0" err="1">
                <a:ea typeface="+mn-ea"/>
                <a:cs typeface="+mn-cs"/>
              </a:rPr>
              <a:t>factores</a:t>
            </a:r>
            <a:r>
              <a:rPr lang="en-US" sz="2000" dirty="0">
                <a:ea typeface="+mn-ea"/>
                <a:cs typeface="+mn-cs"/>
              </a:rPr>
              <a:t> de </a:t>
            </a:r>
            <a:r>
              <a:rPr lang="en-US" sz="2000" dirty="0" err="1">
                <a:ea typeface="+mn-ea"/>
                <a:cs typeface="+mn-cs"/>
              </a:rPr>
              <a:t>riesgo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en</a:t>
            </a:r>
            <a:r>
              <a:rPr lang="en-US" sz="2000" dirty="0">
                <a:ea typeface="+mn-ea"/>
                <a:cs typeface="+mn-cs"/>
              </a:rPr>
              <a:t> una </a:t>
            </a:r>
            <a:r>
              <a:rPr lang="en-US" sz="2000" dirty="0" err="1">
                <a:ea typeface="+mn-ea"/>
                <a:cs typeface="+mn-cs"/>
              </a:rPr>
              <a:t>etapa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inicial</a:t>
            </a:r>
            <a:endParaRPr lang="es-PR" dirty="0"/>
          </a:p>
          <a:p>
            <a:pPr marL="342900" lvl="3" indent="-342900" algn="just">
              <a:spcBef>
                <a:spcPts val="1000"/>
              </a:spcBef>
            </a:pPr>
            <a:r>
              <a:rPr lang="es-PR" sz="2000" dirty="0"/>
              <a:t>Contempla la intervención de un juez o una jueza como “mentor o mentora” de los menores participantes. </a:t>
            </a:r>
          </a:p>
          <a:p>
            <a:pPr marL="342900" lvl="3" indent="-342900" algn="just">
              <a:spcBef>
                <a:spcPts val="1000"/>
              </a:spcBef>
              <a:spcAft>
                <a:spcPts val="600"/>
              </a:spcAft>
              <a:tabLst>
                <a:tab pos="284163" algn="l"/>
              </a:tabLst>
            </a:pPr>
            <a:r>
              <a:rPr lang="es-PR" sz="2000" dirty="0"/>
              <a:t>El trabajador social del Programa identifica los factores protectores,  elabora el Plan de Prevención y recomienda el plan de trabajo con el(la) joven y su familia.</a:t>
            </a:r>
          </a:p>
          <a:p>
            <a:pPr marL="342900" lvl="3" indent="-342900" algn="just">
              <a:spcBef>
                <a:spcPts val="1000"/>
              </a:spcBef>
              <a:spcAft>
                <a:spcPts val="600"/>
              </a:spcAft>
              <a:tabLst>
                <a:tab pos="284163" algn="l"/>
              </a:tabLst>
            </a:pPr>
            <a:r>
              <a:rPr lang="es-PR" sz="2000" dirty="0"/>
              <a:t>El Plan contempla actividades educativas, artísticas, deportivas y culturales dirigidas a la prevención conductas y se proveen herramientas a padres o encargados. </a:t>
            </a:r>
            <a:endParaRPr lang="es-PR" sz="1600" dirty="0"/>
          </a:p>
        </p:txBody>
      </p:sp>
      <p:sp>
        <p:nvSpPr>
          <p:cNvPr id="13" name="Rectangle 12"/>
          <p:cNvSpPr/>
          <p:nvPr/>
        </p:nvSpPr>
        <p:spPr>
          <a:xfrm>
            <a:off x="163241" y="112508"/>
            <a:ext cx="40046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ASPECTOS DEL PROGRAMA</a:t>
            </a:r>
          </a:p>
          <a:p>
            <a:endParaRPr lang="es-PR" sz="2800" b="1" dirty="0"/>
          </a:p>
        </p:txBody>
      </p:sp>
    </p:spTree>
    <p:extLst>
      <p:ext uri="{BB962C8B-B14F-4D97-AF65-F5344CB8AC3E}">
        <p14:creationId xmlns:p14="http://schemas.microsoft.com/office/powerpoint/2010/main" val="129313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 with a gavel">
            <a:extLst>
              <a:ext uri="{FF2B5EF4-FFF2-40B4-BE49-F238E27FC236}">
                <a16:creationId xmlns:a16="http://schemas.microsoft.com/office/drawing/2014/main" id="{18E16DE4-5181-437D-81EB-C20933256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01" r="17831"/>
          <a:stretch/>
        </p:blipFill>
        <p:spPr>
          <a:xfrm>
            <a:off x="8681776" y="0"/>
            <a:ext cx="3518838" cy="4183984"/>
          </a:xfrm>
          <a:prstGeom prst="rect">
            <a:avLst/>
          </a:prstGeom>
        </p:spPr>
      </p:pic>
      <p:pic>
        <p:nvPicPr>
          <p:cNvPr id="24" name="Content Placeholder 23" descr="Young adult in counseling">
            <a:extLst>
              <a:ext uri="{FF2B5EF4-FFF2-40B4-BE49-F238E27FC236}">
                <a16:creationId xmlns:a16="http://schemas.microsoft.com/office/drawing/2014/main" id="{1FE798D7-E195-471A-A422-01534773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34751" y="2680758"/>
            <a:ext cx="6265863" cy="4177242"/>
          </a:xfrm>
        </p:spPr>
      </p:pic>
      <p:grpSp>
        <p:nvGrpSpPr>
          <p:cNvPr id="11" name="Group 10" descr="decorative element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408" y="332442"/>
            <a:ext cx="7523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SOBRE EL JUEZ MENTOR Y LA JUEZA MENTORA</a:t>
            </a:r>
            <a:endParaRPr lang="es-PR" sz="2800" b="1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3229B180-5943-4E12-9EBB-D2FAA411CC6F}"/>
              </a:ext>
            </a:extLst>
          </p:cNvPr>
          <p:cNvSpPr txBox="1">
            <a:spLocks/>
          </p:cNvSpPr>
          <p:nvPr/>
        </p:nvSpPr>
        <p:spPr>
          <a:xfrm>
            <a:off x="254408" y="981106"/>
            <a:ext cx="7186719" cy="5544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s-PR" sz="2200" dirty="0"/>
              <a:t>Imprimir un componente formativo y de persuasión en la juventud</a:t>
            </a:r>
          </a:p>
          <a:p>
            <a:pPr marL="342900" indent="-342900" algn="just"/>
            <a:r>
              <a:rPr lang="es-PR" sz="2200" dirty="0"/>
              <a:t>Promueve una judicatura viva, estimulada a participar en el campo del derecho y en el mejoramiento de la sociedad</a:t>
            </a:r>
          </a:p>
          <a:p>
            <a:pPr marL="342900" indent="-342900" algn="just"/>
            <a:r>
              <a:rPr lang="es-PR" sz="2200" dirty="0"/>
              <a:t>Ley Núm. 201-2003: promover “una sociedad menos litigiosa, fomentando otros métodos para solucionar controversias y una amplia participación de todos los sectores involucrados”</a:t>
            </a:r>
          </a:p>
          <a:p>
            <a:pPr marL="342900" indent="-342900" algn="just"/>
            <a:r>
              <a:rPr lang="es-PR" sz="2200" dirty="0"/>
              <a:t>En su misión de impartir justicia dignificante, se requiere una reflexiva conciencia de su entorno social</a:t>
            </a:r>
          </a:p>
          <a:p>
            <a:pPr marL="342900" indent="-342900" algn="just"/>
            <a:r>
              <a:rPr lang="es-ES" sz="2200" dirty="0"/>
              <a:t>El (La) Juez(a) Mentor(a), citará, presentará y discutirá el Plan de Prevención y Seguimiento con el (la) menor y su padre o madre o encargado(a), quienes deberán aprobar el Plan de Prevención y Seguimiento. Si ambos padres ostentan la patria potestad, ambos deberán aprobar el plan propuesto.</a:t>
            </a:r>
            <a:endParaRPr lang="es-PR" sz="2200" dirty="0"/>
          </a:p>
        </p:txBody>
      </p:sp>
    </p:spTree>
    <p:extLst>
      <p:ext uri="{BB962C8B-B14F-4D97-AF65-F5344CB8AC3E}">
        <p14:creationId xmlns:p14="http://schemas.microsoft.com/office/powerpoint/2010/main" val="19859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latin typeface="+mn-lt"/>
                <a:ea typeface="+mn-ea"/>
                <a:cs typeface="+mn-cs"/>
              </a:rPr>
              <a:t>PRINCIPALES ACUERDOS DE COLABORACIÓN</a:t>
            </a:r>
            <a:endParaRPr lang="es-PR" sz="2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86" y="1256664"/>
            <a:ext cx="10815864" cy="48596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284163" algn="l"/>
              </a:tabLst>
            </a:pPr>
            <a:r>
              <a:rPr lang="es-PR" b="1" i="1" dirty="0"/>
              <a:t>Departamento de Educación</a:t>
            </a:r>
          </a:p>
          <a:p>
            <a:pPr marL="1028700" lvl="1" indent="-342900" algn="just">
              <a:spcAft>
                <a:spcPts val="600"/>
              </a:spcAft>
              <a:tabLst>
                <a:tab pos="284163" algn="l"/>
              </a:tabLst>
            </a:pPr>
            <a:r>
              <a:rPr lang="es-ES" dirty="0"/>
              <a:t>Autorizar la participación de las escuelas que los municipios identifiquen para participar del Programa, y cuya población presente los factores de riesgo. </a:t>
            </a:r>
            <a:endParaRPr lang="es-PR" dirty="0"/>
          </a:p>
          <a:p>
            <a:pPr marL="1028700" lvl="1" indent="-342900" algn="just">
              <a:spcAft>
                <a:spcPts val="600"/>
              </a:spcAft>
              <a:tabLst>
                <a:tab pos="284163" algn="l"/>
              </a:tabLst>
            </a:pPr>
            <a:r>
              <a:rPr lang="es-ES" dirty="0"/>
              <a:t>Identificar, entre las escuelas participantes, aquellos(as) menores que presenten los factores de riesgo y promover los servicios del Programa entre estos(as) y sus padres, madres o encargados. </a:t>
            </a:r>
          </a:p>
          <a:p>
            <a:pPr marL="1028700" lvl="1" indent="-342900" algn="just">
              <a:spcAft>
                <a:spcPts val="600"/>
              </a:spcAft>
              <a:tabLst>
                <a:tab pos="284163" algn="l"/>
              </a:tabLst>
            </a:pPr>
            <a:r>
              <a:rPr lang="es-ES" dirty="0"/>
              <a:t>Referir al Programa aquellos(as) menores que voluntariamente interesen participar.</a:t>
            </a:r>
          </a:p>
          <a:p>
            <a:pPr marL="0" indent="0" algn="just">
              <a:buNone/>
              <a:tabLst>
                <a:tab pos="284163" algn="l"/>
              </a:tabLst>
            </a:pPr>
            <a:r>
              <a:rPr lang="es-PR" b="1" i="1" dirty="0"/>
              <a:t>Municipio</a:t>
            </a:r>
            <a:r>
              <a:rPr lang="es-PR" sz="2400" dirty="0"/>
              <a:t> </a:t>
            </a:r>
          </a:p>
          <a:p>
            <a:pPr marL="1028700" lvl="1" indent="-342900" algn="just">
              <a:tabLst>
                <a:tab pos="284163" algn="l"/>
              </a:tabLst>
            </a:pPr>
            <a:r>
              <a:rPr lang="es-PR" dirty="0"/>
              <a:t>Identificar, junto al Departamento de Educación, las escuelas ubicadas en su región escolar cuya población presenta los factores de riesgo.</a:t>
            </a:r>
          </a:p>
          <a:p>
            <a:pPr marL="1028700" lvl="1" indent="-342900" algn="just">
              <a:tabLst>
                <a:tab pos="284163" algn="l"/>
              </a:tabLst>
            </a:pPr>
            <a:r>
              <a:rPr lang="es-PR" dirty="0"/>
              <a:t>Promover los servicios del Programa entre los padres, madres o encargados de los menores.</a:t>
            </a:r>
          </a:p>
          <a:p>
            <a:pPr marL="1028700" lvl="1" indent="-342900" algn="just">
              <a:tabLst>
                <a:tab pos="284163" algn="l"/>
              </a:tabLst>
            </a:pPr>
            <a:r>
              <a:rPr lang="es-PR" dirty="0"/>
              <a:t>Permitir la participación de los menores en actividades que ofrece el Municipio relacionadas principalmente con las artes, el deporte, la educación y el liderazgo.</a:t>
            </a:r>
          </a:p>
          <a:p>
            <a:pPr marL="1028700" lvl="1" indent="-342900" algn="just">
              <a:tabLst>
                <a:tab pos="284163" algn="l"/>
              </a:tabLst>
            </a:pPr>
            <a:endParaRPr lang="es-PR" dirty="0"/>
          </a:p>
          <a:p>
            <a:endParaRPr lang="es-PR" sz="3200" dirty="0"/>
          </a:p>
        </p:txBody>
      </p:sp>
    </p:spTree>
    <p:extLst>
      <p:ext uri="{BB962C8B-B14F-4D97-AF65-F5344CB8AC3E}">
        <p14:creationId xmlns:p14="http://schemas.microsoft.com/office/powerpoint/2010/main" val="920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DE20-8931-45A9-8BF3-59F39C44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RESULTADOS DEL PROYECTO </a:t>
            </a:r>
            <a:r>
              <a:rPr lang="en-US" dirty="0"/>
              <a:t>PILOTO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E615E-1B75-4768-B423-27652A8D5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REGIÓN JUDICIAL DE CAGUAS</a:t>
            </a:r>
          </a:p>
        </p:txBody>
      </p:sp>
    </p:spTree>
    <p:extLst>
      <p:ext uri="{BB962C8B-B14F-4D97-AF65-F5344CB8AC3E}">
        <p14:creationId xmlns:p14="http://schemas.microsoft.com/office/powerpoint/2010/main" val="208116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infopath/2007/PartnerControls"/>
    <ds:schemaRef ds:uri="http://purl.org/dc/elements/1.1/"/>
    <ds:schemaRef ds:uri="fb0879af-3eba-417a-a55a-ffe6dcd6ca77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6dc4bcd6-49db-4c07-9060-8acfc67cef9f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967</Words>
  <Application>Microsoft Office PowerPoint</Application>
  <PresentationFormat>Widescreen</PresentationFormat>
  <Paragraphs>92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Corbel</vt:lpstr>
      <vt:lpstr>Office Theme</vt:lpstr>
      <vt:lpstr>1_office theme</vt:lpstr>
      <vt:lpstr>Programa Por la Juventud del Poder Judicial de Puerto Rico</vt:lpstr>
      <vt:lpstr>PowerPoint Presentation</vt:lpstr>
      <vt:lpstr>PowerPoint Presentation</vt:lpstr>
      <vt:lpstr>Es indispensable identificar aquellos factores que median o moderan el efecto de la exposición a factores de riesgo, y proveer recursos, internos y externos, que apoyen los resultados positivos en el desarrollo, ayuden a los menores a prevalecer sobre la adversidad.</vt:lpstr>
      <vt:lpstr>PowerPoint Presentation</vt:lpstr>
      <vt:lpstr>PowerPoint Presentation</vt:lpstr>
      <vt:lpstr>PowerPoint Presentation</vt:lpstr>
      <vt:lpstr>PRINCIPALES ACUERDOS DE COLABORACIÓN</vt:lpstr>
      <vt:lpstr>RESULTADOS DEL PROYECTO PILOTO</vt:lpstr>
      <vt:lpstr>FACTORES DE RIESGO DE LOS PARTICIPANTES</vt:lpstr>
      <vt:lpstr>FACTORES DE RIESGO DE LOS PARTICIPANTES</vt:lpstr>
      <vt:lpstr>FACTORES DE RIESGO DE LOS PARTICIPANTES</vt:lpstr>
      <vt:lpstr>PROYECTO DE CAGUAS</vt:lpstr>
      <vt:lpstr>PROYECTO DE CAGUAS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2018-09-04T19:25:04Z</dcterms:created>
  <dcterms:modified xsi:type="dcterms:W3CDTF">2023-01-30T15:02:01Z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