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media/image13.png" ContentType="image/png"/>
  <Override PartName="/ppt/media/image21.png" ContentType="image/png"/>
  <Override PartName="/ppt/media/image8.png" ContentType="image/png"/>
  <Override PartName="/ppt/media/image12.png" ContentType="image/png"/>
  <Override PartName="/ppt/media/image20.png" ContentType="image/pn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9.png" ContentType="image/png"/>
  <Override PartName="/ppt/media/image19.png" ContentType="image/png"/>
  <Override PartName="/ppt/media/image2.jpeg" ContentType="image/jpeg"/>
  <Override PartName="/ppt/media/image18.png" ContentType="image/png"/>
  <Override PartName="/ppt/media/image17.png" ContentType="image/png"/>
  <Override PartName="/ppt/media/image3.gif" ContentType="image/gif"/>
  <Override PartName="/ppt/media/image16.png" ContentType="image/png"/>
  <Override PartName="/ppt/media/image23.png" ContentType="image/png"/>
  <Override PartName="/ppt/media/image15.png" ContentType="image/png"/>
  <Override PartName="/ppt/media/image22.png" ContentType="image/png"/>
  <Override PartName="/ppt/media/image14.png" ContentType="image/png"/>
  <Override PartName="/ppt/media/image1.jpeg" ContentType="image/jpeg"/>
  <Override PartName="/ppt/media/image4.png" ContentType="image/png"/>
  <Override PartName="/ppt/media/image5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16.xml.rels" ContentType="application/vnd.openxmlformats-package.relationships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2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just">
              <a:spcBef>
                <a:spcPts val="1417"/>
              </a:spcBef>
              <a:buNone/>
            </a:pP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6 Imagen" descr="SCJN_PPT_Título.pn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835640" y="2139120"/>
            <a:ext cx="6696720" cy="1370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s-ES" sz="3000" spc="-1" strike="noStrike">
                <a:solidFill>
                  <a:schemeClr val="lt1"/>
                </a:solidFill>
                <a:latin typeface="Georgia"/>
              </a:rPr>
              <a:t>Haga clic para modificar el estilo de título del patrón</a:t>
            </a:r>
            <a:endParaRPr b="0" lang="es-ES" sz="3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1835280" y="6004080"/>
            <a:ext cx="5940000" cy="25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www.sitios.scjn.gob.mx/sites/default/files/PICJ_Tesauro.xls" TargetMode="External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mailto:gacastillot@mail.scjn.gob.mx" TargetMode="External"/><Relationship Id="rId2" Type="http://schemas.openxmlformats.org/officeDocument/2006/relationships/hyperlink" Target="http://www.sitios.scjn.gob.mx/sites/default/files/PICJ_Tesauro_Constitucional.xlsx" TargetMode="External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://www.sitios.scjn.gob.mx/portaliberoamericano/" TargetMode="External"/><Relationship Id="rId2" Type="http://schemas.openxmlformats.org/officeDocument/2006/relationships/hyperlink" Target="http://www.sitios.scjn.gob.mx/portaliberoamericano/" TargetMode="External"/><Relationship Id="rId3" Type="http://schemas.openxmlformats.org/officeDocument/2006/relationships/hyperlink" Target="http://www.sitios.scjn.gob.mx/portaliberoamericano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gif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1 Título"/>
          <p:cNvSpPr/>
          <p:nvPr/>
        </p:nvSpPr>
        <p:spPr>
          <a:xfrm>
            <a:off x="467640" y="2349000"/>
            <a:ext cx="8209440" cy="230400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s-ES" sz="5000" spc="-1" strike="noStrike">
                <a:solidFill>
                  <a:schemeClr val="dk2">
                    <a:lumMod val="50000"/>
                  </a:schemeClr>
                </a:solidFill>
                <a:latin typeface="Franklin Gothic Book"/>
              </a:rPr>
              <a:t>Portal Iberoamericano del Conocimiento Jurídico </a:t>
            </a:r>
            <a:endParaRPr b="0" lang="en-US" sz="5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es-ES" sz="5000" spc="-1" strike="noStrike">
                <a:solidFill>
                  <a:schemeClr val="dk2">
                    <a:lumMod val="50000"/>
                  </a:schemeClr>
                </a:solidFill>
                <a:latin typeface="Franklin Gothic Book"/>
              </a:rPr>
              <a:t>(PICJ)</a:t>
            </a:r>
            <a:endParaRPr b="0" lang="en-US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3 Marcador de fecha"/>
          <p:cNvSpPr/>
          <p:nvPr/>
        </p:nvSpPr>
        <p:spPr>
          <a:xfrm>
            <a:off x="3420000" y="5157360"/>
            <a:ext cx="5003280" cy="9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chemeClr val="accent5">
                    <a:lumMod val="50000"/>
                  </a:schemeClr>
                </a:solidFill>
                <a:latin typeface="Franklin Gothic Book"/>
              </a:rPr>
              <a:t>Segunda Ronda de Talleres</a:t>
            </a:r>
            <a:r>
              <a:rPr b="1" lang="es-ES" sz="2000" spc="-1" strike="noStrike">
                <a:solidFill>
                  <a:schemeClr val="dk1"/>
                </a:solidFill>
                <a:latin typeface="Franklin Gothic Book"/>
              </a:rPr>
              <a:t>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ff0000"/>
                </a:solidFill>
                <a:latin typeface="Franklin Gothic Book"/>
              </a:rPr>
              <a:t>Bogotá, Colombia,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es-ES" sz="2000" spc="-1" strike="noStrike">
                <a:solidFill>
                  <a:srgbClr val="ff0000"/>
                </a:solidFill>
                <a:latin typeface="Franklin Gothic Book"/>
              </a:rPr>
              <a:t>Mayo, 2015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" name="Picture 11" descr="Descripción: cumbre"/>
          <p:cNvPicPr/>
          <p:nvPr/>
        </p:nvPicPr>
        <p:blipFill>
          <a:blip r:embed="rId1"/>
          <a:stretch/>
        </p:blipFill>
        <p:spPr>
          <a:xfrm>
            <a:off x="546120" y="398520"/>
            <a:ext cx="698040" cy="809280"/>
          </a:xfrm>
          <a:prstGeom prst="rect">
            <a:avLst/>
          </a:prstGeom>
          <a:ln w="0">
            <a:noFill/>
          </a:ln>
        </p:spPr>
      </p:pic>
      <p:pic>
        <p:nvPicPr>
          <p:cNvPr id="42" name="Imagen 2" descr=""/>
          <p:cNvPicPr/>
          <p:nvPr/>
        </p:nvPicPr>
        <p:blipFill>
          <a:blip r:embed="rId2"/>
          <a:stretch/>
        </p:blipFill>
        <p:spPr>
          <a:xfrm>
            <a:off x="7971480" y="591480"/>
            <a:ext cx="717480" cy="861120"/>
          </a:xfrm>
          <a:prstGeom prst="rect">
            <a:avLst/>
          </a:prstGeom>
          <a:ln w="0">
            <a:noFill/>
          </a:ln>
        </p:spPr>
      </p:pic>
      <p:sp>
        <p:nvSpPr>
          <p:cNvPr id="43" name="3 CuadroTexto"/>
          <p:cNvSpPr/>
          <p:nvPr/>
        </p:nvSpPr>
        <p:spPr>
          <a:xfrm>
            <a:off x="2627640" y="1052640"/>
            <a:ext cx="43920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s-MX" sz="2000" spc="-1" strike="noStrike">
                <a:solidFill>
                  <a:schemeClr val="dk1"/>
                </a:solidFill>
                <a:latin typeface="Franklin Gothic Book"/>
              </a:rPr>
              <a:t>XVIII Cumbre Judicial Iberoamericana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Funcionalidades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2100" spc="-1" strike="noStrike">
                <a:solidFill>
                  <a:schemeClr val="dk1"/>
                </a:solidFill>
                <a:latin typeface="Arial"/>
              </a:rPr>
              <a:t>Mejoras de usabilidad en la interfaz de navegación implementando una barra de búsqueda visible en todo momento, evitando perder la referencia de la búsqueda actual.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Imagen 6" descr=""/>
          <p:cNvPicPr/>
          <p:nvPr/>
        </p:nvPicPr>
        <p:blipFill>
          <a:blip r:embed="rId1"/>
          <a:stretch/>
        </p:blipFill>
        <p:spPr>
          <a:xfrm>
            <a:off x="1486440" y="2915640"/>
            <a:ext cx="7035120" cy="339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Funcionalidades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2100" spc="-1" strike="noStrike">
                <a:solidFill>
                  <a:schemeClr val="dk1"/>
                </a:solidFill>
                <a:latin typeface="Arial"/>
              </a:rPr>
              <a:t>Agrupamiento de los campos obligatorios u opcionales al momento de realizar una búsqueda avanzada.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Imagen 2" descr=""/>
          <p:cNvPicPr/>
          <p:nvPr/>
        </p:nvPicPr>
        <p:blipFill>
          <a:blip r:embed="rId1"/>
          <a:stretch/>
        </p:blipFill>
        <p:spPr>
          <a:xfrm>
            <a:off x="1835640" y="2565000"/>
            <a:ext cx="5774400" cy="411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Funcionalidades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2100" spc="-1" strike="noStrike">
                <a:solidFill>
                  <a:schemeClr val="dk1"/>
                </a:solidFill>
                <a:latin typeface="Arial"/>
              </a:rPr>
              <a:t>Funcionalidad para búsqueda de información utilizando términos del Tesauro en Materia Penal. 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Imagen 2" descr=""/>
          <p:cNvPicPr/>
          <p:nvPr/>
        </p:nvPicPr>
        <p:blipFill>
          <a:blip r:embed="rId1"/>
          <a:stretch/>
        </p:blipFill>
        <p:spPr>
          <a:xfrm>
            <a:off x="988920" y="2565000"/>
            <a:ext cx="4055400" cy="1367640"/>
          </a:xfrm>
          <a:prstGeom prst="rect">
            <a:avLst/>
          </a:prstGeom>
          <a:ln w="0">
            <a:noFill/>
          </a:ln>
        </p:spPr>
      </p:pic>
      <p:pic>
        <p:nvPicPr>
          <p:cNvPr id="91" name="Imagen 8" descr=""/>
          <p:cNvPicPr/>
          <p:nvPr/>
        </p:nvPicPr>
        <p:blipFill>
          <a:blip r:embed="rId2"/>
          <a:stretch/>
        </p:blipFill>
        <p:spPr>
          <a:xfrm>
            <a:off x="4475880" y="3933000"/>
            <a:ext cx="4464000" cy="1925280"/>
          </a:xfrm>
          <a:prstGeom prst="rect">
            <a:avLst/>
          </a:prstGeom>
          <a:ln w="0">
            <a:noFill/>
          </a:ln>
        </p:spPr>
      </p:pic>
      <p:pic>
        <p:nvPicPr>
          <p:cNvPr id="92" name="Imagen 9" descr=""/>
          <p:cNvPicPr/>
          <p:nvPr/>
        </p:nvPicPr>
        <p:blipFill>
          <a:blip r:embed="rId3"/>
          <a:stretch/>
        </p:blipFill>
        <p:spPr>
          <a:xfrm>
            <a:off x="923400" y="4887360"/>
            <a:ext cx="4074480" cy="12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Imagen 4" descr=""/>
          <p:cNvPicPr/>
          <p:nvPr/>
        </p:nvPicPr>
        <p:blipFill>
          <a:blip r:embed="rId1"/>
          <a:stretch/>
        </p:blipFill>
        <p:spPr>
          <a:xfrm>
            <a:off x="755640" y="1269000"/>
            <a:ext cx="4145400" cy="4752000"/>
          </a:xfrm>
          <a:prstGeom prst="rect">
            <a:avLst/>
          </a:prstGeom>
          <a:ln w="0">
            <a:noFill/>
          </a:ln>
        </p:spPr>
      </p:pic>
      <p:pic>
        <p:nvPicPr>
          <p:cNvPr id="97" name="Imagen 6" descr=""/>
          <p:cNvPicPr/>
          <p:nvPr/>
        </p:nvPicPr>
        <p:blipFill>
          <a:blip r:embed="rId2"/>
          <a:stretch/>
        </p:blipFill>
        <p:spPr>
          <a:xfrm>
            <a:off x="4655160" y="4569840"/>
            <a:ext cx="4358520" cy="137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2 Subtítulo"/>
          <p:cNvSpPr/>
          <p:nvPr/>
        </p:nvSpPr>
        <p:spPr>
          <a:xfrm>
            <a:off x="1259640" y="1628640"/>
            <a:ext cx="7488360" cy="3960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5400" spc="-1" strike="noStrike">
                <a:solidFill>
                  <a:schemeClr val="dk1"/>
                </a:solidFill>
                <a:latin typeface="Franklin Gothic Demi Cond"/>
              </a:rPr>
              <a:t>III. FUNCIONALIDADES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5400" spc="-1" strike="noStrike">
                <a:solidFill>
                  <a:schemeClr val="dk1"/>
                </a:solidFill>
                <a:latin typeface="Franklin Gothic Demi Cond"/>
              </a:rPr>
              <a:t>EN PROCESO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En proceso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1" lang="es-MX" sz="2000" spc="-1" strike="noStrike">
                <a:solidFill>
                  <a:schemeClr val="dk1"/>
                </a:solidFill>
                <a:latin typeface="Arial"/>
              </a:rPr>
              <a:t>Registro de términos relacionados para tesauro (Materias Penal y Constitucional).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n 7" descr=""/>
          <p:cNvPicPr/>
          <p:nvPr/>
        </p:nvPicPr>
        <p:blipFill>
          <a:blip r:embed="rId1"/>
          <a:stretch/>
        </p:blipFill>
        <p:spPr>
          <a:xfrm>
            <a:off x="1214640" y="2456280"/>
            <a:ext cx="7578360" cy="439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En proceso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Imagen 7" descr=""/>
          <p:cNvPicPr/>
          <p:nvPr/>
        </p:nvPicPr>
        <p:blipFill>
          <a:blip r:embed="rId1"/>
          <a:stretch/>
        </p:blipFill>
        <p:spPr>
          <a:xfrm>
            <a:off x="1025280" y="1477440"/>
            <a:ext cx="7741080" cy="538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En proceso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Imagen 1" descr=""/>
          <p:cNvPicPr/>
          <p:nvPr/>
        </p:nvPicPr>
        <p:blipFill>
          <a:blip r:embed="rId1"/>
          <a:stretch/>
        </p:blipFill>
        <p:spPr>
          <a:xfrm>
            <a:off x="811800" y="1503000"/>
            <a:ext cx="5837040" cy="5094000"/>
          </a:xfrm>
          <a:prstGeom prst="rect">
            <a:avLst/>
          </a:prstGeom>
          <a:ln w="0">
            <a:noFill/>
          </a:ln>
        </p:spPr>
      </p:pic>
      <p:pic>
        <p:nvPicPr>
          <p:cNvPr id="111" name="Imagen 4" descr=""/>
          <p:cNvPicPr/>
          <p:nvPr/>
        </p:nvPicPr>
        <p:blipFill>
          <a:blip r:embed="rId2"/>
          <a:stretch/>
        </p:blipFill>
        <p:spPr>
          <a:xfrm>
            <a:off x="5779800" y="2493000"/>
            <a:ext cx="3363840" cy="3537720"/>
          </a:xfrm>
          <a:prstGeom prst="rect">
            <a:avLst/>
          </a:prstGeom>
          <a:ln>
            <a:solidFill>
              <a:srgbClr val="0d233d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2 Subtítulo"/>
          <p:cNvSpPr/>
          <p:nvPr/>
        </p:nvSpPr>
        <p:spPr>
          <a:xfrm>
            <a:off x="1043640" y="1628640"/>
            <a:ext cx="7488360" cy="3960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5400" spc="-1" strike="noStrike">
                <a:solidFill>
                  <a:schemeClr val="dk1"/>
                </a:solidFill>
                <a:latin typeface="Franklin Gothic Demi Cond"/>
              </a:rPr>
              <a:t>IV. REQUERIMIENTOS NECESARIOS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11640" y="18864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1043640" y="126072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2 Subtítulo"/>
          <p:cNvSpPr/>
          <p:nvPr/>
        </p:nvSpPr>
        <p:spPr>
          <a:xfrm>
            <a:off x="827640" y="90072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000" spc="-1" strike="noStrike">
                <a:solidFill>
                  <a:srgbClr val="ff0000"/>
                </a:solidFill>
                <a:latin typeface="Franklin Gothic Demi Cond"/>
              </a:rPr>
              <a:t>Requerimientos necesarios 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000" spc="-1" strike="noStrike">
                <a:solidFill>
                  <a:schemeClr val="dk1"/>
                </a:solidFill>
                <a:latin typeface="Franklin Gothic Demi Cond"/>
              </a:rPr>
              <a:t>I. Derecho comparado 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tabLst>
                <a:tab algn="l" pos="0"/>
              </a:tabLst>
            </a:pPr>
            <a:r>
              <a:rPr b="0" lang="es-MX" sz="1700" spc="-1" strike="noStrike">
                <a:solidFill>
                  <a:schemeClr val="dk1"/>
                </a:solidFill>
                <a:latin typeface="Arial"/>
              </a:rPr>
              <a:t>Al realizar derecho comparado y lograr que la información se visualice conforme al ejemplo que se indica a continuación, es necesario que la misma se proporcione conforme a lo señalado en la tabla siguiente, en la inteligencia de que la información remitida en un formato distinto </a:t>
            </a:r>
            <a:r>
              <a:rPr b="0" i="1" lang="es-MX" sz="1700" spc="-1" strike="noStrike">
                <a:solidFill>
                  <a:schemeClr val="dk1"/>
                </a:solidFill>
                <a:latin typeface="Arial"/>
              </a:rPr>
              <a:t>(PDF sin OCR o IMAGEN, entre otros)</a:t>
            </a:r>
            <a:r>
              <a:rPr b="0" lang="es-MX" sz="1700" spc="-1" strike="noStrike">
                <a:solidFill>
                  <a:schemeClr val="dk1"/>
                </a:solidFill>
                <a:latin typeface="Arial"/>
              </a:rPr>
              <a:t>, </a:t>
            </a:r>
            <a:r>
              <a:rPr b="1" lang="es-MX" sz="1700" spc="-1" strike="noStrike">
                <a:solidFill>
                  <a:schemeClr val="dk1"/>
                </a:solidFill>
                <a:latin typeface="Arial"/>
              </a:rPr>
              <a:t>ha impedido </a:t>
            </a:r>
            <a:r>
              <a:rPr b="0" lang="es-MX" sz="1700" spc="-1" strike="noStrike">
                <a:solidFill>
                  <a:schemeClr val="dk1"/>
                </a:solidFill>
                <a:latin typeface="Arial"/>
              </a:rPr>
              <a:t>la presentación correcta de la información, así como la finalidad propuesta de comparar las resoluciones emitidas por los distintos países miembros.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8" name="Tabla 8"/>
          <p:cNvGraphicFramePr/>
          <p:nvPr/>
        </p:nvGraphicFramePr>
        <p:xfrm>
          <a:off x="827640" y="3702600"/>
          <a:ext cx="8136720" cy="3102480"/>
        </p:xfrm>
        <a:graphic>
          <a:graphicData uri="http://schemas.openxmlformats.org/drawingml/2006/table">
            <a:tbl>
              <a:tblPr/>
              <a:tblGrid>
                <a:gridCol w="1278360"/>
                <a:gridCol w="1278360"/>
                <a:gridCol w="1884240"/>
                <a:gridCol w="1884240"/>
                <a:gridCol w="1810800"/>
              </a:tblGrid>
              <a:tr h="873720">
                <a:tc>
                  <a:txBody>
                    <a:bodyPr lIns="59400" rIns="59400" tIns="0" bIns="0" anchor="t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Atributo o campo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9400" rIns="59400" tIns="0" bIns="0" anchor="t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Modo de envío, ya sea por Servicio Web o Plataforma Común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9400" rIns="59400" tIns="0" bIns="0" anchor="t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Formato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9400" rIns="59400" tIns="0" bIns="0" anchor="t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Preferencia, propósito de realizar procesos de indexación y búsqueda sobre el atributo o campo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9400" rIns="59400" tIns="0" bIns="0" anchor="t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Observaciones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80600">
                <a:tc rowSpan="3">
                  <a:txBody>
                    <a:bodyPr lIns="59400" rIns="59400" tIns="0" bIns="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es-MX" sz="11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Texto completo de la resolución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1" lang="es-MX" sz="11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1. Texto de la resolución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marL="171360" indent="-171360" defTabSz="91440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Arial"/>
                        <a:buChar char="•"/>
                      </a:pPr>
                      <a:r>
                        <a:rPr b="1" lang="es-MX" sz="11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Texto plano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1" lang="es-MX" sz="11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Mayor preferencia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1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7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2. Archivo electrónico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marL="343080" indent="-343080" defTabSz="914400">
                        <a:lnSpc>
                          <a:spcPct val="107000"/>
                        </a:lnSpc>
                        <a:buClr>
                          <a:srgbClr val="0f243e"/>
                        </a:buClr>
                        <a:buFont typeface="Symbol"/>
                        <a:buChar char=""/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HTML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defTabSz="914400">
                        <a:lnSpc>
                          <a:spcPct val="107000"/>
                        </a:lnSpc>
                        <a:buClr>
                          <a:srgbClr val="0f243e"/>
                        </a:buClr>
                        <a:buFont typeface="Symbol"/>
                        <a:buChar char=""/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PDF con OCR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defTabSz="914400">
                        <a:lnSpc>
                          <a:spcPct val="107000"/>
                        </a:lnSpc>
                        <a:buClr>
                          <a:srgbClr val="0f243e"/>
                        </a:buClr>
                        <a:buFont typeface="Symbol"/>
                        <a:buChar char=""/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WORD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Media preferencia.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Para el caso de los PDF con OCR, no se garantiza una búsqueda al 100% sobre el texto del documento.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873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3. Ruta de archivo electrónico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marL="343080" indent="-343080" defTabSz="914400">
                        <a:lnSpc>
                          <a:spcPct val="107000"/>
                        </a:lnSpc>
                        <a:buClr>
                          <a:srgbClr val="0f243e"/>
                        </a:buClr>
                        <a:buFont typeface="Symbol"/>
                        <a:buChar char=""/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HTML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defTabSz="914400">
                        <a:lnSpc>
                          <a:spcPct val="107000"/>
                        </a:lnSpc>
                        <a:buClr>
                          <a:srgbClr val="0f243e"/>
                        </a:buClr>
                        <a:buFont typeface="Symbol"/>
                        <a:buChar char=""/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PDF con OCR 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43080" indent="-343080" defTabSz="914400">
                        <a:lnSpc>
                          <a:spcPct val="107000"/>
                        </a:lnSpc>
                        <a:buClr>
                          <a:srgbClr val="0f243e"/>
                        </a:buClr>
                        <a:buFont typeface="Symbol"/>
                        <a:buChar char=""/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WORD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Media preferencia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59400" rIns="59400" tIns="0" bIns="0"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Para el caso de los PDF con OCR, no se garantiza una búsqueda al 100% sobre el texto del documento.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59400" marR="59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2 Subtítulo"/>
          <p:cNvSpPr/>
          <p:nvPr/>
        </p:nvSpPr>
        <p:spPr>
          <a:xfrm>
            <a:off x="1259640" y="1628640"/>
            <a:ext cx="7488360" cy="3960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5400" spc="-1" strike="noStrike">
                <a:solidFill>
                  <a:schemeClr val="dk1"/>
                </a:solidFill>
                <a:latin typeface="Franklin Gothic Demi Cond"/>
              </a:rPr>
              <a:t>I. SITUACIÓN POR PAÍS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rgbClr val="ff0000"/>
                </a:solidFill>
                <a:latin typeface="Franklin Gothic Demi Cond"/>
              </a:rPr>
              <a:t>Requerimientos necesarios 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II. Totalidad de atributos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tabLst>
                <a:tab algn="l" pos="0"/>
              </a:tabLst>
            </a:pPr>
            <a:endParaRPr b="0" lang="en-US" sz="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Es necesario que la información relativa a las resoluciones de cada país miembro, contenga la totalidad de los </a:t>
            </a:r>
            <a:r>
              <a:rPr b="1" lang="es-MX" sz="2000" spc="-1" strike="noStrike" u="sng">
                <a:solidFill>
                  <a:schemeClr val="dk1"/>
                </a:solidFill>
                <a:uFillTx/>
                <a:latin typeface="Arial"/>
              </a:rPr>
              <a:t>atributos obligatorios 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especificados en el </a:t>
            </a:r>
            <a:r>
              <a:rPr b="0" i="1" lang="es-MX" sz="2000" spc="-1" strike="noStrike">
                <a:solidFill>
                  <a:schemeClr val="dk1"/>
                </a:solidFill>
                <a:latin typeface="Arial"/>
              </a:rPr>
              <a:t>Catálogo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 aprobado por el grupo de trabajo en la </a:t>
            </a:r>
            <a:r>
              <a:rPr b="0" i="1" lang="es-MX" sz="2000" spc="-1" strike="noStrike">
                <a:solidFill>
                  <a:schemeClr val="dk1"/>
                </a:solidFill>
                <a:latin typeface="Arial"/>
              </a:rPr>
              <a:t>XVII Cumbre Judicial Iberoamericana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, conforme al listado siguiente: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9280"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2" name="2 Tabla"/>
          <p:cNvGraphicFramePr/>
          <p:nvPr/>
        </p:nvGraphicFramePr>
        <p:xfrm>
          <a:off x="971640" y="3429000"/>
          <a:ext cx="7992360" cy="3453480"/>
        </p:xfrm>
        <a:graphic>
          <a:graphicData uri="http://schemas.openxmlformats.org/drawingml/2006/table">
            <a:tbl>
              <a:tblPr/>
              <a:tblGrid>
                <a:gridCol w="5549400"/>
                <a:gridCol w="2442960"/>
              </a:tblGrid>
              <a:tr h="24588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Campo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Obligatorio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Materia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Organo Judicial Emisor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pt-BR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Tipo de Asunto o Título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1" lang="es-MX" sz="1050" spc="-1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Número de Expediente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Resumén o Encabezamiento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1" lang="es-MX" sz="1050" spc="-1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Ponente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Secretarios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1" lang="es-MX" sz="1050" spc="-1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Fecha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Promovente del Juicio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es-MX" sz="1050" spc="-1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Sanciones Aplicadas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1" lang="es-MX" sz="1050" spc="-1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Pruebas Relevantes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Tipo de Resolución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Sentido de la Resolución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25360">
                <a:tc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5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Cuerpo de la Resolución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rowSpan="3">
                  <a:txBody>
                    <a:bodyPr lIns="3960" rIns="3960" tIns="39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5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X</a:t>
                      </a:r>
                      <a:endParaRPr b="0" lang="en-US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es-MX" sz="18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89360">
                <a:tc>
                  <a:txBody>
                    <a:bodyPr lIns="3960" rIns="3960" tIns="3960" bIns="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endParaRPr b="0" lang="es-MX" sz="1800" spc="-1" strike="noStrike">
                        <a:solidFill>
                          <a:schemeClr val="dk1"/>
                        </a:solidFill>
                        <a:latin typeface="Arial"/>
                      </a:endParaRPr>
                    </a:p>
                  </a:txBody>
                  <a:tcPr anchor="ctr" marL="3960" marR="39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rgbClr val="ff0000"/>
                </a:solidFill>
                <a:latin typeface="Franklin Gothic Demi Cond"/>
              </a:rPr>
              <a:t>Requerimientos necesarios 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III. Materia Penal (Tesauro)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  <a:p>
            <a:pPr marL="177840" algn="just">
              <a:lnSpc>
                <a:spcPct val="100000"/>
              </a:lnSpc>
              <a:tabLst>
                <a:tab algn="l" pos="0"/>
              </a:tabLst>
            </a:pPr>
            <a:r>
              <a:rPr b="1" i="1" lang="es-MX" sz="2000" spc="-1" strike="noStrike" u="sng">
                <a:solidFill>
                  <a:schemeClr val="dk1"/>
                </a:solidFill>
                <a:uFillTx/>
                <a:latin typeface="Arial"/>
              </a:rPr>
              <a:t>Remisión del archivo revisado y actualizado 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en formato de </a:t>
            </a:r>
            <a:r>
              <a:rPr b="0" i="1" lang="es-MX" sz="2000" spc="-1" strike="noStrike">
                <a:solidFill>
                  <a:schemeClr val="dk1"/>
                </a:solidFill>
                <a:latin typeface="Arial"/>
              </a:rPr>
              <a:t>Excel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 a la Suprema Corte de Justicia de la Nación de México, vía correo electrónico a la dirección </a:t>
            </a:r>
            <a:r>
              <a:rPr b="1" i="1" lang="es-ES" sz="2000" spc="-1" strike="noStrike">
                <a:solidFill>
                  <a:schemeClr val="dk1"/>
                </a:solidFill>
                <a:latin typeface="Franklin Gothic Book"/>
              </a:rPr>
              <a:t>gacastillot@mail.scjn.gob.mx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, con los ajustes realizados por cada país miembro de la CJI.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9280" algn="just">
              <a:lnSpc>
                <a:spcPct val="100000"/>
              </a:lnSpc>
              <a:tabLst>
                <a:tab algn="l" pos="0"/>
              </a:tabLst>
            </a:pP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Se encuentra publicado el Tesauro en el vínculo siguiente: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9280"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58920" algn="just">
              <a:lnSpc>
                <a:spcPct val="100000"/>
              </a:lnSpc>
              <a:tabLst>
                <a:tab algn="l" pos="0"/>
              </a:tabLst>
            </a:pPr>
            <a:r>
              <a:rPr b="0" lang="es-MX" sz="24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http://www.sitios.scjn.gob.mx/sites/default/files/PICJ_Tesauro.xls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rgbClr val="ff0000"/>
                </a:solidFill>
                <a:latin typeface="Franklin Gothic Demi Cond"/>
              </a:rPr>
              <a:t>Requerimientos necesarios 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III. Materia Constitucional (Tesauro)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928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9280" algn="just">
              <a:lnSpc>
                <a:spcPct val="100000"/>
              </a:lnSpc>
              <a:tabLst>
                <a:tab algn="l" pos="0"/>
              </a:tabLst>
            </a:pPr>
            <a:r>
              <a:rPr b="1" lang="es-MX" sz="2000" spc="-1" strike="noStrike" u="sng">
                <a:solidFill>
                  <a:schemeClr val="dk1"/>
                </a:solidFill>
                <a:uFillTx/>
                <a:latin typeface="Arial"/>
              </a:rPr>
              <a:t>Continuar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, con los trabajos de recopilación de voces o equivalencias para la elaboración del </a:t>
            </a:r>
            <a:r>
              <a:rPr b="1" i="1" lang="es-MX" sz="2000" spc="-1" strike="noStrike">
                <a:solidFill>
                  <a:schemeClr val="dk1"/>
                </a:solidFill>
                <a:latin typeface="Arial"/>
              </a:rPr>
              <a:t>Tesauro en Materia Constitucional</a:t>
            </a:r>
            <a:r>
              <a:rPr b="0" lang="es-MX" sz="2000" spc="-1" strike="noStrike">
                <a:solidFill>
                  <a:schemeClr val="dk1"/>
                </a:solidFill>
                <a:latin typeface="Arial"/>
              </a:rPr>
              <a:t>, información que deberá ser remitida a </a:t>
            </a:r>
            <a:r>
              <a:rPr b="1" i="1" lang="es-ES" sz="2000" spc="-1" strike="noStrike" u="sng">
                <a:solidFill>
                  <a:schemeClr val="dk1"/>
                </a:solidFill>
                <a:uFillTx/>
                <a:latin typeface="Franklin Gothic Book"/>
                <a:hlinkClick r:id="rId1"/>
              </a:rPr>
              <a:t>gacastillot@mail.scjn.gob.mx</a:t>
            </a:r>
            <a:r>
              <a:rPr b="0" lang="es-ES" sz="2000" spc="-1" strike="noStrike">
                <a:solidFill>
                  <a:schemeClr val="dk1"/>
                </a:solidFill>
                <a:latin typeface="Franklin Gothic Book"/>
              </a:rPr>
              <a:t> conforme al formato disponible en: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r>
              <a:rPr b="0" lang="es-MX" sz="1600" spc="-1" strike="noStrike" u="sng">
                <a:solidFill>
                  <a:schemeClr val="dk1"/>
                </a:solidFill>
                <a:uFillTx/>
                <a:latin typeface="Arial"/>
                <a:hlinkClick r:id="rId2"/>
              </a:rPr>
              <a:t>http://www.sitios.scjn.gob.mx/sites/default/files/PICJ_Tesauro_Constitucional.xlsx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 Título"/>
          <p:cNvSpPr/>
          <p:nvPr/>
        </p:nvSpPr>
        <p:spPr>
          <a:xfrm>
            <a:off x="467640" y="1845000"/>
            <a:ext cx="8209440" cy="187200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s-ES" sz="5000" spc="-1" strike="noStrike">
                <a:solidFill>
                  <a:schemeClr val="dk2">
                    <a:lumMod val="50000"/>
                  </a:schemeClr>
                </a:solidFill>
                <a:latin typeface="Franklin Gothic Book"/>
              </a:rPr>
              <a:t>SE DISPUSO EL ACCESO SIGUIENTE</a:t>
            </a:r>
            <a:endParaRPr b="0" lang="en-US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3 Marcador de fecha"/>
          <p:cNvSpPr/>
          <p:nvPr/>
        </p:nvSpPr>
        <p:spPr>
          <a:xfrm>
            <a:off x="-108360" y="4077000"/>
            <a:ext cx="9252000" cy="20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s-ES" sz="3200" spc="-1" strike="noStrike">
                <a:solidFill>
                  <a:schemeClr val="dk2">
                    <a:lumMod val="50000"/>
                  </a:schemeClr>
                </a:solidFill>
                <a:latin typeface="Franklin Gothic Book"/>
              </a:rPr>
              <a:t>Portal: </a:t>
            </a:r>
            <a:r>
              <a:rPr b="1" lang="es-MX" sz="3100" spc="-1" strike="noStrike" u="sng">
                <a:solidFill>
                  <a:schemeClr val="dk1"/>
                </a:solidFill>
                <a:uFillTx/>
                <a:latin typeface="Franklin Gothic Book"/>
                <a:hlinkClick r:id="rId1"/>
              </a:rPr>
              <a:t>http</a:t>
            </a:r>
            <a:r>
              <a:rPr b="1" lang="es-MX" sz="3100" spc="-1" strike="noStrike" u="sng">
                <a:solidFill>
                  <a:schemeClr val="dk1"/>
                </a:solidFill>
                <a:uFillTx/>
                <a:latin typeface="Franklin Gothic Book"/>
                <a:hlinkClick r:id="rId2"/>
              </a:rPr>
              <a:t>://www.sitios.scjn.gob.mx/portaliberoamericano</a:t>
            </a:r>
            <a:r>
              <a:rPr b="1" lang="es-MX" sz="3100" spc="-1" strike="noStrike" u="sng">
                <a:solidFill>
                  <a:schemeClr val="dk1"/>
                </a:solidFill>
                <a:uFillTx/>
                <a:latin typeface="Franklin Gothic Book"/>
                <a:hlinkClick r:id="rId3"/>
              </a:rPr>
              <a:t>/</a:t>
            </a:r>
            <a:endParaRPr b="0" lang="en-US" sz="31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3000" spc="-1" strike="noStrike">
                <a:solidFill>
                  <a:schemeClr val="dk2">
                    <a:lumMod val="50000"/>
                  </a:schemeClr>
                </a:solidFill>
                <a:latin typeface="Franklin Gothic Book"/>
              </a:rPr>
              <a:t>Contacto:</a:t>
            </a:r>
            <a:r>
              <a:rPr b="1" lang="es-ES" sz="3000" spc="-1" strike="noStrike">
                <a:solidFill>
                  <a:srgbClr val="ff0000"/>
                </a:solidFill>
                <a:latin typeface="Franklin Gothic Book"/>
              </a:rPr>
              <a:t> gacastillot@mail.scjn.gob.mx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11" descr="Descripción: cumbre"/>
          <p:cNvPicPr/>
          <p:nvPr/>
        </p:nvPicPr>
        <p:blipFill>
          <a:blip r:embed="rId4"/>
          <a:stretch/>
        </p:blipFill>
        <p:spPr>
          <a:xfrm>
            <a:off x="546120" y="398520"/>
            <a:ext cx="698040" cy="809280"/>
          </a:xfrm>
          <a:prstGeom prst="rect">
            <a:avLst/>
          </a:prstGeom>
          <a:ln w="0">
            <a:noFill/>
          </a:ln>
        </p:spPr>
      </p:pic>
      <p:sp>
        <p:nvSpPr>
          <p:cNvPr id="132" name="3 CuadroTexto"/>
          <p:cNvSpPr/>
          <p:nvPr/>
        </p:nvSpPr>
        <p:spPr>
          <a:xfrm>
            <a:off x="2627640" y="1052640"/>
            <a:ext cx="43920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s-MX" sz="2000" spc="-1" strike="noStrike">
                <a:solidFill>
                  <a:schemeClr val="dk1"/>
                </a:solidFill>
                <a:latin typeface="Franklin Gothic Book"/>
              </a:rPr>
              <a:t>XVIII Cumbre Judicial Iberoamericana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Imagen 2" descr=""/>
          <p:cNvPicPr/>
          <p:nvPr/>
        </p:nvPicPr>
        <p:blipFill>
          <a:blip r:embed="rId5"/>
          <a:stretch/>
        </p:blipFill>
        <p:spPr>
          <a:xfrm>
            <a:off x="7959600" y="398520"/>
            <a:ext cx="717480" cy="86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 Título"/>
          <p:cNvSpPr/>
          <p:nvPr/>
        </p:nvSpPr>
        <p:spPr>
          <a:xfrm>
            <a:off x="467640" y="1700640"/>
            <a:ext cx="8209440" cy="4824000"/>
          </a:xfrm>
          <a:prstGeom prst="rect">
            <a:avLst/>
          </a:prstGeom>
          <a:gradFill rotWithShape="0">
            <a:gsLst>
              <a:gs pos="0">
                <a:srgbClr val="2988a1"/>
              </a:gs>
              <a:gs pos="80000">
                <a:srgbClr val="36b0d1"/>
              </a:gs>
              <a:gs pos="100000">
                <a:srgbClr val="34b3d5"/>
              </a:gs>
            </a:gsLst>
            <a:lin ang="16200000"/>
          </a:gradFill>
          <a:ln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es-ES" sz="3300" spc="-1" strike="noStrike">
                <a:solidFill>
                  <a:srgbClr val="ff0000"/>
                </a:solidFill>
                <a:latin typeface="Franklin Gothic Book"/>
              </a:rPr>
              <a:t>FINALMENTE, SE REITERA LA IMPORTANCIA DE LA PARTICIPACIÓN ACTIVA DE LA TOTALIDAD DE LOS PAÍSES MIEMBROS DE LA RED, CON EL PROPÓSITO DE LOGRAR LA CONSOLIDACIÓN DE NUESTRO </a:t>
            </a:r>
            <a:r>
              <a:rPr b="1" i="1" lang="es-ES" sz="3300" spc="-1" strike="noStrike">
                <a:solidFill>
                  <a:srgbClr val="ff0000"/>
                </a:solidFill>
                <a:latin typeface="Franklin Gothic Book"/>
              </a:rPr>
              <a:t>PORTAL IBEROAMERICANO DEL CONOCIMIENTO JURÍDICO (PICJ)</a:t>
            </a:r>
            <a:r>
              <a:rPr b="1" lang="es-ES" sz="3300" spc="-1" strike="noStrike">
                <a:solidFill>
                  <a:srgbClr val="ff0000"/>
                </a:solidFill>
                <a:latin typeface="Franklin Gothic Book"/>
              </a:rPr>
              <a:t>, COMO UNA GRAN VENTANA DE OPORTUNIDAD PARA EL DERECHO COMPARADO EN Y DESDE IBEROAMÉRICA.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11" descr="Descripción: cumbre"/>
          <p:cNvPicPr/>
          <p:nvPr/>
        </p:nvPicPr>
        <p:blipFill>
          <a:blip r:embed="rId1"/>
          <a:stretch/>
        </p:blipFill>
        <p:spPr>
          <a:xfrm>
            <a:off x="546120" y="398520"/>
            <a:ext cx="698040" cy="809280"/>
          </a:xfrm>
          <a:prstGeom prst="rect">
            <a:avLst/>
          </a:prstGeom>
          <a:ln w="0">
            <a:noFill/>
          </a:ln>
        </p:spPr>
      </p:pic>
      <p:sp>
        <p:nvSpPr>
          <p:cNvPr id="136" name="3 CuadroTexto"/>
          <p:cNvSpPr/>
          <p:nvPr/>
        </p:nvSpPr>
        <p:spPr>
          <a:xfrm>
            <a:off x="2627640" y="1052640"/>
            <a:ext cx="43920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s-MX" sz="2000" spc="-1" strike="noStrike">
                <a:solidFill>
                  <a:schemeClr val="dk1"/>
                </a:solidFill>
                <a:latin typeface="Franklin Gothic Book"/>
              </a:rPr>
              <a:t>XVIII Cumbre Judicial Iberoamericana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Imagen 2" descr=""/>
          <p:cNvPicPr/>
          <p:nvPr/>
        </p:nvPicPr>
        <p:blipFill>
          <a:blip r:embed="rId2"/>
          <a:stretch/>
        </p:blipFill>
        <p:spPr>
          <a:xfrm>
            <a:off x="7959600" y="398520"/>
            <a:ext cx="717480" cy="86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algn="ctr" defTabSz="179280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Situación por país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179280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Estado de la situación respecto al modelo adquirido para recopilación de </a:t>
            </a: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información e integración al buscador </a:t>
            </a:r>
            <a:r>
              <a:rPr b="1" i="1" lang="es-ES" sz="1800" spc="-1" strike="noStrike">
                <a:solidFill>
                  <a:srgbClr val="ff0000"/>
                </a:solidFill>
                <a:latin typeface="Arial"/>
              </a:rPr>
              <a:t>(al 20 de mayo de 2015)</a:t>
            </a: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0" name="Tabla 6"/>
          <p:cNvGraphicFramePr/>
          <p:nvPr/>
        </p:nvGraphicFramePr>
        <p:xfrm>
          <a:off x="1115640" y="2422440"/>
          <a:ext cx="7632360" cy="4030560"/>
        </p:xfrm>
        <a:graphic>
          <a:graphicData uri="http://schemas.openxmlformats.org/drawingml/2006/table">
            <a:tbl>
              <a:tblPr/>
              <a:tblGrid>
                <a:gridCol w="2013840"/>
                <a:gridCol w="2160000"/>
                <a:gridCol w="1654560"/>
                <a:gridCol w="1803240"/>
              </a:tblGrid>
              <a:tr h="3790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País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Mecanismo de actualización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Resoluciones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Tipo de información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México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7921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Texto Plano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Uruguay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7327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Texto Plano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Nicaragua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3169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Texto Plano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Costa Rica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99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Texto Plano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Ecuador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84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i="1" lang="es-MX" sz="1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Documentos PDF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Honduras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Plataforma Común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42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Guatemala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Plataforma Común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Panamá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Plataforma Común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Andorra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6504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Argentina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algn="ctr" defTabSz="179280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Situación por país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 defTabSz="179280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Estado de la situación respecto al modelo adquirido para recopilación de </a:t>
            </a: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información e integración al buscador </a:t>
            </a:r>
            <a:r>
              <a:rPr b="1" i="1" lang="es-ES" sz="1800" spc="-1" strike="noStrike">
                <a:solidFill>
                  <a:srgbClr val="ff0000"/>
                </a:solidFill>
                <a:latin typeface="Arial"/>
              </a:rPr>
              <a:t>(al 20 de mayo de 2015)</a:t>
            </a:r>
            <a:r>
              <a:rPr b="0" lang="es-ES" sz="18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17928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 defTabSz="179280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4" name="Tabla 2"/>
          <p:cNvGraphicFramePr/>
          <p:nvPr/>
        </p:nvGraphicFramePr>
        <p:xfrm>
          <a:off x="1115640" y="2421000"/>
          <a:ext cx="7632360" cy="4032000"/>
        </p:xfrm>
        <a:graphic>
          <a:graphicData uri="http://schemas.openxmlformats.org/drawingml/2006/table">
            <a:tbl>
              <a:tblPr/>
              <a:tblGrid>
                <a:gridCol w="2013840"/>
                <a:gridCol w="2160000"/>
                <a:gridCol w="1654560"/>
                <a:gridCol w="1803240"/>
              </a:tblGrid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País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Mecanismo de actualización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Resoluciones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100" spc="-1" strike="noStrike">
                          <a:solidFill>
                            <a:schemeClr val="dk2">
                              <a:lumMod val="50000"/>
                            </a:schemeClr>
                          </a:solidFill>
                          <a:latin typeface="Arial"/>
                        </a:rPr>
                        <a:t>Tipo de información</a:t>
                      </a:r>
                      <a:endParaRPr b="0" lang="en-US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Bolivia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Brasil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Colombia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Chile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Cuba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El Salvador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España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Perú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9088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Paraguay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7972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Portugal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972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Puerto Rico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7972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República Dominicana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79720"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s-MX" sz="1000" spc="-1" strike="noStrike">
                          <a:solidFill>
                            <a:schemeClr val="lt1"/>
                          </a:solidFill>
                          <a:latin typeface="Arial"/>
                        </a:rPr>
                        <a:t>Venezuela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Servicio Web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0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6840" rIns="6840" tIns="684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s-MX" sz="10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</a:t>
                      </a:r>
                      <a:endParaRPr b="0" lang="en-US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35892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Situación por país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58920">
              <a:lnSpc>
                <a:spcPct val="100000"/>
              </a:lnSpc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MX" sz="1900" spc="-1" strike="noStrike">
                <a:solidFill>
                  <a:schemeClr val="dk1"/>
                </a:solidFill>
                <a:latin typeface="Arial"/>
              </a:rPr>
              <a:t>Se incluirá la sección </a:t>
            </a:r>
            <a:r>
              <a:rPr b="1" lang="es-MX" sz="1900" spc="-1" strike="noStrike">
                <a:solidFill>
                  <a:schemeClr val="dk1"/>
                </a:solidFill>
                <a:latin typeface="Arial"/>
              </a:rPr>
              <a:t>“Estadística de consultas”</a:t>
            </a:r>
            <a:r>
              <a:rPr b="0" lang="es-MX" sz="1900" spc="-1" strike="noStrike">
                <a:solidFill>
                  <a:schemeClr val="dk1"/>
                </a:solidFill>
                <a:latin typeface="Arial"/>
              </a:rPr>
              <a:t>, para consultar las últimas actualizaciones realizadas en el portal por parte de los países miembros que cuenten con su clave de acceso.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lvl="2" marL="358920" indent="-179280" algn="just">
              <a:lnSpc>
                <a:spcPct val="100000"/>
              </a:lnSpc>
              <a:buClr>
                <a:srgbClr val="1f497d"/>
              </a:buClr>
              <a:buSzPct val="140000"/>
              <a:buFont typeface="Arial"/>
              <a:buChar char="•"/>
              <a:tabLst>
                <a:tab algn="l" pos="0"/>
              </a:tabLst>
            </a:pPr>
            <a:r>
              <a:rPr b="1" lang="es-MX" sz="1600" spc="-1" strike="noStrike">
                <a:solidFill>
                  <a:schemeClr val="dk1"/>
                </a:solidFill>
                <a:latin typeface="Arial"/>
              </a:rPr>
              <a:t>Reportes concentrados </a:t>
            </a:r>
            <a:r>
              <a:rPr b="0" lang="es-MX" sz="1600" spc="-1" strike="noStrike">
                <a:solidFill>
                  <a:schemeClr val="dk1"/>
                </a:solidFill>
                <a:latin typeface="Arial"/>
              </a:rPr>
              <a:t>para perfil público con información estadística referente a las actualizaciones realizadas por los países miembros de la CJI dentro del Portal.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Imagen 1" descr="image001"/>
          <p:cNvPicPr/>
          <p:nvPr/>
        </p:nvPicPr>
        <p:blipFill>
          <a:blip r:embed="rId1"/>
          <a:stretch/>
        </p:blipFill>
        <p:spPr>
          <a:xfrm>
            <a:off x="971640" y="2564280"/>
            <a:ext cx="2376000" cy="1361160"/>
          </a:xfrm>
          <a:prstGeom prst="rect">
            <a:avLst/>
          </a:prstGeom>
          <a:ln w="0">
            <a:noFill/>
          </a:ln>
        </p:spPr>
      </p:pic>
      <p:pic>
        <p:nvPicPr>
          <p:cNvPr id="59" name="Imagen 4" descr=""/>
          <p:cNvPicPr/>
          <p:nvPr/>
        </p:nvPicPr>
        <p:blipFill>
          <a:blip r:embed="rId2"/>
          <a:stretch/>
        </p:blipFill>
        <p:spPr>
          <a:xfrm>
            <a:off x="1259640" y="4492080"/>
            <a:ext cx="7272360" cy="1314360"/>
          </a:xfrm>
          <a:prstGeom prst="rect">
            <a:avLst/>
          </a:prstGeom>
          <a:ln w="0">
            <a:noFill/>
          </a:ln>
        </p:spPr>
      </p:pic>
      <p:pic>
        <p:nvPicPr>
          <p:cNvPr id="60" name="Imagen 8" descr=""/>
          <p:cNvPicPr/>
          <p:nvPr/>
        </p:nvPicPr>
        <p:blipFill>
          <a:blip r:embed="rId3"/>
          <a:stretch/>
        </p:blipFill>
        <p:spPr>
          <a:xfrm>
            <a:off x="3307680" y="3071880"/>
            <a:ext cx="5730120" cy="121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2 Subtítulo"/>
          <p:cNvSpPr/>
          <p:nvPr/>
        </p:nvSpPr>
        <p:spPr>
          <a:xfrm>
            <a:off x="1259640" y="1628640"/>
            <a:ext cx="7488360" cy="3960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5400" spc="-1" strike="noStrike">
                <a:solidFill>
                  <a:schemeClr val="dk1"/>
                </a:solidFill>
                <a:latin typeface="Franklin Gothic Demi Cond"/>
              </a:rPr>
              <a:t>II. FUNCIONALIDADES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5400" spc="-1" strike="noStrike">
                <a:solidFill>
                  <a:schemeClr val="dk1"/>
                </a:solidFill>
                <a:latin typeface="Franklin Gothic Demi Cond"/>
              </a:rPr>
              <a:t>VIGENTES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Funcionalidades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1900" spc="-1" strike="noStrike">
                <a:solidFill>
                  <a:schemeClr val="dk1"/>
                </a:solidFill>
                <a:latin typeface="Arial"/>
              </a:rPr>
              <a:t>Ajustes en diseño y estilos alineados a la iconografía de las diferentes reuniones en la </a:t>
            </a:r>
            <a:r>
              <a:rPr b="0" i="1" lang="es-ES_tradnl" sz="1900" spc="-1" strike="noStrike">
                <a:solidFill>
                  <a:schemeClr val="dk1"/>
                </a:solidFill>
                <a:latin typeface="Arial"/>
              </a:rPr>
              <a:t>Cumbre Judicial Iberoamericana (CJI)</a:t>
            </a:r>
            <a:r>
              <a:rPr b="0" lang="es-ES_tradnl" sz="19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1900" spc="-1" strike="noStrike">
                <a:solidFill>
                  <a:schemeClr val="dk1"/>
                </a:solidFill>
                <a:latin typeface="Arial"/>
              </a:rPr>
              <a:t>Implementación de funcionalidad para accesibilidad Web. 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Imagen 6" descr=""/>
          <p:cNvPicPr/>
          <p:nvPr/>
        </p:nvPicPr>
        <p:blipFill>
          <a:blip r:embed="rId1"/>
          <a:stretch/>
        </p:blipFill>
        <p:spPr>
          <a:xfrm>
            <a:off x="1225080" y="2997000"/>
            <a:ext cx="7305120" cy="860040"/>
          </a:xfrm>
          <a:prstGeom prst="rect">
            <a:avLst/>
          </a:prstGeom>
          <a:ln w="0">
            <a:noFill/>
          </a:ln>
        </p:spPr>
      </p:pic>
      <p:pic>
        <p:nvPicPr>
          <p:cNvPr id="68" name="Imagen 7" descr=""/>
          <p:cNvPicPr/>
          <p:nvPr/>
        </p:nvPicPr>
        <p:blipFill>
          <a:blip r:embed="rId2"/>
          <a:stretch/>
        </p:blipFill>
        <p:spPr>
          <a:xfrm>
            <a:off x="4301640" y="4932360"/>
            <a:ext cx="1151640" cy="112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Funcionalidades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1900" spc="-1" strike="noStrike">
                <a:solidFill>
                  <a:schemeClr val="dk1"/>
                </a:solidFill>
                <a:latin typeface="Arial"/>
              </a:rPr>
              <a:t>Ajustes en la funcionalidad permitiendo que los países integrantes de la CJI </a:t>
            </a:r>
            <a:r>
              <a:rPr b="0" lang="es-ES_tradnl" sz="1900" spc="-1" strike="noStrike" u="sng">
                <a:solidFill>
                  <a:schemeClr val="dk1"/>
                </a:solidFill>
                <a:uFillTx/>
                <a:latin typeface="Arial"/>
              </a:rPr>
              <a:t>puedan actualizar directamente</a:t>
            </a:r>
            <a:r>
              <a:rPr b="0" lang="es-ES_tradnl" sz="1900" spc="-1" strike="noStrike">
                <a:solidFill>
                  <a:schemeClr val="dk1"/>
                </a:solidFill>
                <a:latin typeface="Arial"/>
              </a:rPr>
              <a:t> la información en las diferentes secciones del PICJ través de su cuenta de acceso.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1900" spc="-1" strike="noStrike">
                <a:solidFill>
                  <a:schemeClr val="dk1"/>
                </a:solidFill>
                <a:latin typeface="Arial"/>
              </a:rPr>
              <a:t>Implementación de nuevas herramientas para difusión de información: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lvl="3" marL="538200" indent="-179280">
              <a:lnSpc>
                <a:spcPct val="100000"/>
              </a:lnSpc>
              <a:buClr>
                <a:srgbClr val="1f497d"/>
              </a:buClr>
              <a:buSzPct val="140000"/>
              <a:buFont typeface="Arial"/>
              <a:buChar char="›"/>
              <a:tabLst>
                <a:tab algn="l" pos="0"/>
              </a:tabLst>
            </a:pPr>
            <a:r>
              <a:rPr b="0" i="1" lang="es-ES_tradnl" sz="1900" spc="-1" strike="noStrike">
                <a:solidFill>
                  <a:schemeClr val="dk1"/>
                </a:solidFill>
                <a:latin typeface="Arial"/>
              </a:rPr>
              <a:t>Facebook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lvl="3" marL="538200" indent="-179280">
              <a:lnSpc>
                <a:spcPct val="100000"/>
              </a:lnSpc>
              <a:buClr>
                <a:srgbClr val="1f497d"/>
              </a:buClr>
              <a:buSzPct val="140000"/>
              <a:buFont typeface="Arial"/>
              <a:buChar char="›"/>
              <a:tabLst>
                <a:tab algn="l" pos="0"/>
              </a:tabLst>
            </a:pPr>
            <a:r>
              <a:rPr b="0" i="1" lang="es-ES_tradnl" sz="1900" spc="-1" strike="noStrike">
                <a:solidFill>
                  <a:schemeClr val="dk1"/>
                </a:solidFill>
                <a:latin typeface="Arial"/>
              </a:rPr>
              <a:t>Twitter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Imagen 7" descr=""/>
          <p:cNvPicPr/>
          <p:nvPr/>
        </p:nvPicPr>
        <p:blipFill>
          <a:blip r:embed="rId1"/>
          <a:stretch/>
        </p:blipFill>
        <p:spPr>
          <a:xfrm>
            <a:off x="2483640" y="2637000"/>
            <a:ext cx="3992400" cy="1861560"/>
          </a:xfrm>
          <a:prstGeom prst="rect">
            <a:avLst/>
          </a:prstGeom>
          <a:ln w="0">
            <a:noFill/>
          </a:ln>
        </p:spPr>
      </p:pic>
      <p:pic>
        <p:nvPicPr>
          <p:cNvPr id="73" name="Imagen 6" descr=""/>
          <p:cNvPicPr/>
          <p:nvPr/>
        </p:nvPicPr>
        <p:blipFill>
          <a:blip r:embed="rId2"/>
          <a:stretch/>
        </p:blipFill>
        <p:spPr>
          <a:xfrm>
            <a:off x="3204000" y="5226120"/>
            <a:ext cx="671040" cy="650880"/>
          </a:xfrm>
          <a:prstGeom prst="rect">
            <a:avLst/>
          </a:prstGeom>
          <a:ln w="0">
            <a:noFill/>
          </a:ln>
        </p:spPr>
      </p:pic>
      <p:pic>
        <p:nvPicPr>
          <p:cNvPr id="74" name="Imagen 8" descr=""/>
          <p:cNvPicPr/>
          <p:nvPr/>
        </p:nvPicPr>
        <p:blipFill>
          <a:blip r:embed="rId3"/>
          <a:stretch/>
        </p:blipFill>
        <p:spPr>
          <a:xfrm>
            <a:off x="4572000" y="5275440"/>
            <a:ext cx="637200" cy="61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11640" y="423720"/>
            <a:ext cx="8532000" cy="423360"/>
          </a:xfrm>
          <a:prstGeom prst="rect">
            <a:avLst/>
          </a:prstGeom>
          <a:solidFill>
            <a:srgbClr val="0087e2"/>
          </a:solidFill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marL="92160"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chemeClr val="lt1"/>
                </a:solidFill>
                <a:latin typeface="Franklin Gothic Book"/>
              </a:rPr>
              <a:t>Portal Iberoamericano del Conocimiento Jurídico (PICJ)</a:t>
            </a:r>
            <a:endParaRPr b="0" lang="es-ES" sz="16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043640" y="1340640"/>
            <a:ext cx="7920360" cy="4608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es-ES" sz="2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" name="2 Subtítulo"/>
          <p:cNvSpPr/>
          <p:nvPr/>
        </p:nvSpPr>
        <p:spPr>
          <a:xfrm>
            <a:off x="827640" y="980640"/>
            <a:ext cx="8136720" cy="561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0" rIns="0" tIns="0" bIns="0" anchor="t">
            <a:noAutofit/>
          </a:bodyPr>
          <a:p>
            <a:pPr marL="177840" algn="ctr">
              <a:lnSpc>
                <a:spcPct val="100000"/>
              </a:lnSpc>
              <a:tabLst>
                <a:tab algn="l" pos="0"/>
              </a:tabLst>
            </a:pPr>
            <a:r>
              <a:rPr b="0" lang="es-MX" sz="3200" spc="-1" strike="noStrike">
                <a:solidFill>
                  <a:schemeClr val="dk1"/>
                </a:solidFill>
                <a:latin typeface="Franklin Gothic Demi Cond"/>
              </a:rPr>
              <a:t>Funcionalidades – PICJ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f243e"/>
              </a:buClr>
              <a:buFont typeface="Arial"/>
              <a:buChar char="•"/>
              <a:tabLst>
                <a:tab algn="l" pos="0"/>
              </a:tabLst>
            </a:pPr>
            <a:r>
              <a:rPr b="0" lang="es-ES_tradnl" sz="2100" spc="-1" strike="noStrike">
                <a:solidFill>
                  <a:schemeClr val="dk1"/>
                </a:solidFill>
                <a:latin typeface="Arial"/>
              </a:rPr>
              <a:t>Módulo para </a:t>
            </a:r>
            <a:r>
              <a:rPr b="0" i="1" lang="es-ES_tradnl" sz="2100" spc="-1" strike="noStrike">
                <a:solidFill>
                  <a:schemeClr val="dk1"/>
                </a:solidFill>
                <a:latin typeface="Arial"/>
              </a:rPr>
              <a:t>comparación de resoluciones</a:t>
            </a:r>
            <a:r>
              <a:rPr b="0" lang="es-ES_tradnl" sz="21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7784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536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44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63520" indent="-1440" algn="just">
              <a:lnSpc>
                <a:spcPct val="100000"/>
              </a:lnSpc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Imagen 4" descr=""/>
          <p:cNvPicPr/>
          <p:nvPr/>
        </p:nvPicPr>
        <p:blipFill>
          <a:blip r:embed="rId1"/>
          <a:stretch/>
        </p:blipFill>
        <p:spPr>
          <a:xfrm>
            <a:off x="1619640" y="2127240"/>
            <a:ext cx="6408360" cy="460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CJN PPT Plantilla">
  <a:themeElements>
    <a:clrScheme name="Personalizado 1">
      <a:dk1>
        <a:srgbClr val="0f243e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uentes SCJN">
      <a:majorFont>
        <a:latin typeface="Georgia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SCJN PPT Plantilla</Template>
  <TotalTime>18833</TotalTime>
  <Words>1074</Words>
  <Paragraphs>559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2012-01-30T19:41:12Z</dcterms:created>
  <dc:creator>pjhmarlp</dc:creator>
  <dc:description/>
  <dc:language>en-US</dc:language>
  <cp:lastModifiedBy>Gustavo Adolfo Castillo Torres</cp:lastModifiedBy>
  <cp:lastPrinted>2014-03-13T17:43:06Z</cp:lastPrinted>
  <dcterms:modified xsi:type="dcterms:W3CDTF">2015-05-27T16:55:49Z</dcterms:modified>
  <cp:revision>485</cp:revision>
  <dc:subject/>
  <dc:title>Título de la presentación,  en Georgia de 30 puntos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r8>24</vt:r8>
  </property>
</Properties>
</file>