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5" r:id="rId4"/>
    <p:sldId id="267" r:id="rId5"/>
    <p:sldId id="268" r:id="rId6"/>
    <p:sldId id="264" r:id="rId7"/>
    <p:sldId id="259" r:id="rId8"/>
    <p:sldId id="260" r:id="rId9"/>
    <p:sldId id="269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9" autoAdjust="0"/>
    <p:restoredTop sz="94660"/>
  </p:normalViewPr>
  <p:slideViewPr>
    <p:cSldViewPr>
      <p:cViewPr varScale="1">
        <p:scale>
          <a:sx n="79" d="100"/>
          <a:sy n="79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92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2ABA1-E92E-4278-805E-D4F9DA3C3385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25601-C5EB-4ED1-9A50-092AE68C0B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EADAB-E6F3-4F0E-85F2-00F465A44B98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78B28-9E16-4E0A-9C8A-DDBEE6C0BF7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78B28-9E16-4E0A-9C8A-DDBEE6C0BF7A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78B28-9E16-4E0A-9C8A-DDBEE6C0BF7A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78B28-9E16-4E0A-9C8A-DDBEE6C0BF7A}" type="slidenum">
              <a:rPr lang="es-ES" smtClean="0"/>
              <a:pPr/>
              <a:t>11</a:t>
            </a:fld>
            <a:endParaRPr lang="es-E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78B28-9E16-4E0A-9C8A-DDBEE6C0BF7A}" type="slidenum">
              <a:rPr lang="es-ES" smtClean="0"/>
              <a:pPr/>
              <a:t>12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78B28-9E16-4E0A-9C8A-DDBEE6C0BF7A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78B28-9E16-4E0A-9C8A-DDBEE6C0BF7A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78B28-9E16-4E0A-9C8A-DDBEE6C0BF7A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78B28-9E16-4E0A-9C8A-DDBEE6C0BF7A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78B28-9E16-4E0A-9C8A-DDBEE6C0BF7A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78B28-9E16-4E0A-9C8A-DDBEE6C0BF7A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78B28-9E16-4E0A-9C8A-DDBEE6C0BF7A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78B28-9E16-4E0A-9C8A-DDBEE6C0BF7A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39AFC7-7E7C-4FE8-A6BE-8DB1B19B6897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A27DAF-EF1E-434F-A58D-9EBCAA46CCB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9AFC7-7E7C-4FE8-A6BE-8DB1B19B6897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A27DAF-EF1E-434F-A58D-9EBCAA46CCB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9AFC7-7E7C-4FE8-A6BE-8DB1B19B6897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A27DAF-EF1E-434F-A58D-9EBCAA46CCB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9AFC7-7E7C-4FE8-A6BE-8DB1B19B6897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A27DAF-EF1E-434F-A58D-9EBCAA46CCB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9AFC7-7E7C-4FE8-A6BE-8DB1B19B6897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A27DAF-EF1E-434F-A58D-9EBCAA46CCB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9AFC7-7E7C-4FE8-A6BE-8DB1B19B6897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A27DAF-EF1E-434F-A58D-9EBCAA46CCB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9AFC7-7E7C-4FE8-A6BE-8DB1B19B6897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A27DAF-EF1E-434F-A58D-9EBCAA46CCB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9AFC7-7E7C-4FE8-A6BE-8DB1B19B6897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A27DAF-EF1E-434F-A58D-9EBCAA46CCB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39AFC7-7E7C-4FE8-A6BE-8DB1B19B6897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A27DAF-EF1E-434F-A58D-9EBCAA46CCB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F39AFC7-7E7C-4FE8-A6BE-8DB1B19B6897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A27DAF-EF1E-434F-A58D-9EBCAA46CCB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39AFC7-7E7C-4FE8-A6BE-8DB1B19B6897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A27DAF-EF1E-434F-A58D-9EBCAA46CCBA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39AFC7-7E7C-4FE8-A6BE-8DB1B19B6897}" type="datetimeFigureOut">
              <a:rPr lang="es-ES" smtClean="0"/>
              <a:pPr/>
              <a:t>30/06/2011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A27DAF-EF1E-434F-A58D-9EBCAA46CCBA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4294967295"/>
          </p:nvPr>
        </p:nvSpPr>
        <p:spPr>
          <a:xfrm>
            <a:off x="4572000" y="2932113"/>
            <a:ext cx="4572000" cy="1454150"/>
          </a:xfrm>
        </p:spPr>
        <p:txBody>
          <a:bodyPr>
            <a:normAutofit fontScale="85000" lnSpcReduction="20000"/>
          </a:bodyPr>
          <a:lstStyle/>
          <a:p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</a:rPr>
              <a:t>PORTAL DE CONOCIMIENTO JURIDICO IBEROAMERICANO</a:t>
            </a:r>
          </a:p>
          <a:p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</a:rPr>
              <a:t>II RONDA DE TALLERES</a:t>
            </a:r>
          </a:p>
          <a:p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</a:rPr>
              <a:t>CARACAS DEL 29 DE JUNIO AL 1 DE JULIO DE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404664"/>
            <a:ext cx="5257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2400" b="1" dirty="0" smtClean="0">
                <a:solidFill>
                  <a:srgbClr val="336699"/>
                </a:solidFill>
                <a:latin typeface="Calibri" pitchFamily="34" charset="0"/>
              </a:rPr>
              <a:t>Relación Resoluciones &amp; Legislación (IV)</a:t>
            </a:r>
            <a:endParaRPr lang="es-ES" sz="2400" b="1" dirty="0">
              <a:solidFill>
                <a:srgbClr val="336699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77036"/>
            <a:ext cx="8006191" cy="4340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899592" y="332656"/>
            <a:ext cx="5276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2400" b="1" dirty="0" smtClean="0">
                <a:solidFill>
                  <a:srgbClr val="336699"/>
                </a:solidFill>
                <a:latin typeface="Calibri" pitchFamily="34" charset="0"/>
              </a:rPr>
              <a:t>Relación Resoluciones &amp; Legislación (V)</a:t>
            </a:r>
            <a:endParaRPr lang="es-ES" sz="2400" b="1" dirty="0">
              <a:solidFill>
                <a:srgbClr val="336699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63692"/>
            <a:ext cx="8054762" cy="4209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404664"/>
            <a:ext cx="5276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2400" b="1" dirty="0" smtClean="0">
                <a:solidFill>
                  <a:srgbClr val="336699"/>
                </a:solidFill>
                <a:latin typeface="Calibri" pitchFamily="34" charset="0"/>
              </a:rPr>
              <a:t>Relación Resoluciones &amp; Legislación (VI)</a:t>
            </a:r>
            <a:endParaRPr lang="es-ES" sz="2400" b="1" dirty="0">
              <a:solidFill>
                <a:srgbClr val="336699"/>
              </a:solidFill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907704" y="1556792"/>
          <a:ext cx="5410200" cy="2628900"/>
        </p:xfrm>
        <a:graphic>
          <a:graphicData uri="http://schemas.openxmlformats.org/drawingml/2006/table">
            <a:tbl>
              <a:tblPr/>
              <a:tblGrid>
                <a:gridCol w="1224136"/>
                <a:gridCol w="4186064"/>
              </a:tblGrid>
              <a:tr h="4648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404040"/>
                          </a:solidFill>
                          <a:latin typeface="Calibri"/>
                        </a:rPr>
                        <a:t>HONDURAS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404040"/>
                          </a:solidFill>
                          <a:latin typeface="Calibri"/>
                        </a:rPr>
                        <a:t>Código Penal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FECHA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404040"/>
                          </a:solidFill>
                          <a:latin typeface="Calibri"/>
                        </a:rPr>
                        <a:t>12/03/1984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TITULO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Decreto 144-83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TITULOARTICULO1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Artículo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ARTICULO1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404040"/>
                          </a:solidFill>
                          <a:latin typeface="Calibri"/>
                        </a:rPr>
                        <a:t>Nadie podrá ser penado por infracciones que no estén determinadas en una Ley anterior a la perpetración de un delito.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TITULOARTICULO2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Artículo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ARTICULO2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404040"/>
                          </a:solidFill>
                          <a:latin typeface="Calibri"/>
                        </a:rPr>
                        <a:t>No se impondrán otras penas ni medidas de seguridad que las establecidas previamente por la Ley.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TITULOARTICULOn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ARTICULOn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CONTENIDO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DECRETO 144-83 Publicado en el Diario Oficial La Gaceta #24,264 de fecha 12 de marzo de 1984 CÓDIGO PENAL LIBRO PRIMERO PARTE GENERAL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940152" y="4725144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países integrantes de la red enviarán sus respectivos Códigos Penales conforme  a la presente plantilla.</a:t>
            </a:r>
            <a:endParaRPr lang="es-MX" sz="1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Objetivo: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es-ES" sz="2800" b="1" i="1" dirty="0" smtClean="0">
                <a:solidFill>
                  <a:srgbClr val="595959"/>
                </a:solidFill>
                <a:latin typeface="ComicSansMS"/>
                <a:ea typeface="Calibri"/>
                <a:cs typeface="ComicSansMS"/>
              </a:rPr>
              <a:t>la creación de un sitio web, que permita el acceso a las fuentes de información jurídica doctrinal, legislativa y jurisprudencial a escala iberoamericana, así como a otros documentos y herramientas de interés.</a:t>
            </a:r>
            <a:endParaRPr lang="es-ES" sz="2800" dirty="0" smtClean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s-ES" sz="6000" dirty="0" smtClean="0">
                <a:solidFill>
                  <a:srgbClr val="17365D"/>
                </a:solidFill>
                <a:latin typeface="Calibri"/>
                <a:ea typeface="Calibri"/>
                <a:cs typeface="Calibri"/>
              </a:rPr>
              <a:t> </a:t>
            </a:r>
            <a:endParaRPr lang="es-ES" sz="2800" dirty="0" smtClean="0">
              <a:latin typeface="Calibri"/>
              <a:ea typeface="Calibri"/>
              <a:cs typeface="Times New Roman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Brasil</a:t>
            </a:r>
          </a:p>
          <a:p>
            <a:pPr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Costa Rica</a:t>
            </a:r>
          </a:p>
          <a:p>
            <a:pPr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El Salvador</a:t>
            </a:r>
          </a:p>
          <a:p>
            <a:pPr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Honduras </a:t>
            </a:r>
          </a:p>
          <a:p>
            <a:pPr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Nicaragua </a:t>
            </a:r>
          </a:p>
          <a:p>
            <a:pPr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Paraguay</a:t>
            </a:r>
          </a:p>
          <a:p>
            <a:pPr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Perú</a:t>
            </a:r>
          </a:p>
          <a:p>
            <a:pPr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México</a:t>
            </a:r>
          </a:p>
          <a:p>
            <a:pPr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España</a:t>
            </a:r>
          </a:p>
          <a:p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</a:rPr>
              <a:t>Países integrantes del grupo de trabajo</a:t>
            </a:r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260648"/>
            <a:ext cx="2176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2800" b="1" dirty="0" smtClean="0">
                <a:solidFill>
                  <a:srgbClr val="336699"/>
                </a:solidFill>
                <a:latin typeface="Calibri" pitchFamily="34" charset="0"/>
              </a:rPr>
              <a:t>Estado actual</a:t>
            </a:r>
            <a:endParaRPr lang="es-ES" sz="2800" b="1" dirty="0">
              <a:solidFill>
                <a:srgbClr val="336699"/>
              </a:solidFill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39552" y="1011580"/>
          <a:ext cx="2952328" cy="3867522"/>
        </p:xfrm>
        <a:graphic>
          <a:graphicData uri="http://schemas.openxmlformats.org/drawingml/2006/table">
            <a:tbl>
              <a:tblPr/>
              <a:tblGrid>
                <a:gridCol w="1131509"/>
                <a:gridCol w="1820819"/>
              </a:tblGrid>
              <a:tr h="1642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PAIS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Nº </a:t>
                      </a:r>
                      <a:r>
                        <a:rPr lang="es-ES" sz="700" dirty="0" smtClean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SENTENCIAS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BOLIVIA       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1185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MEXICO       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2952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ESPANA       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5566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PORTUGAL 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249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ARGENTINA 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553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EL SALVADOR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2036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R. DOMINICANA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12199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COSTA RICA 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226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PANAMA      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5966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NICARAGUA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866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BRASIL         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376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VENEZUELA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1758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PARAGUAY   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394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PERU            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83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79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HONDURAS 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96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PUERTO RICO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1066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CHILE             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497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GUATEMALA         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rgbClr val="40404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341</a:t>
                      </a:r>
                      <a:endParaRPr lang="es-ES" sz="900" dirty="0">
                        <a:solidFill>
                          <a:srgbClr val="404040"/>
                        </a:solidFill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39910" marR="3991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556792"/>
            <a:ext cx="503671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4283968" y="5301208"/>
            <a:ext cx="4572000" cy="113107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es-ES" sz="900" dirty="0" smtClean="0">
                <a:solidFill>
                  <a:srgbClr val="404040"/>
                </a:solidFill>
                <a:latin typeface="Verdana"/>
                <a:ea typeface="Times New Roman"/>
                <a:cs typeface="Times New Roman"/>
              </a:rPr>
              <a:t>Pendientes de indexar:</a:t>
            </a:r>
          </a:p>
          <a:p>
            <a:pPr marL="0" lvl="1">
              <a:lnSpc>
                <a:spcPct val="150000"/>
              </a:lnSpc>
            </a:pPr>
            <a:r>
              <a:rPr lang="es-ES" sz="900" dirty="0" smtClean="0">
                <a:solidFill>
                  <a:srgbClr val="404040"/>
                </a:solidFill>
                <a:latin typeface="Verdana"/>
                <a:ea typeface="Times New Roman"/>
                <a:cs typeface="Times New Roman"/>
              </a:rPr>
              <a:t>COLOMBIA</a:t>
            </a:r>
          </a:p>
          <a:p>
            <a:pPr marL="0" lvl="1">
              <a:lnSpc>
                <a:spcPct val="150000"/>
              </a:lnSpc>
            </a:pPr>
            <a:r>
              <a:rPr lang="es-ES" sz="900" dirty="0" smtClean="0">
                <a:solidFill>
                  <a:srgbClr val="404040"/>
                </a:solidFill>
                <a:latin typeface="Verdana"/>
                <a:ea typeface="Times New Roman"/>
                <a:cs typeface="Times New Roman"/>
              </a:rPr>
              <a:t>CUBA</a:t>
            </a:r>
          </a:p>
          <a:p>
            <a:pPr marL="0" lvl="1">
              <a:lnSpc>
                <a:spcPct val="150000"/>
              </a:lnSpc>
            </a:pPr>
            <a:r>
              <a:rPr lang="es-ES" sz="900" dirty="0" smtClean="0">
                <a:solidFill>
                  <a:srgbClr val="404040"/>
                </a:solidFill>
                <a:latin typeface="Verdana"/>
                <a:ea typeface="Times New Roman"/>
                <a:cs typeface="Times New Roman"/>
              </a:rPr>
              <a:t>ECUADOR</a:t>
            </a:r>
          </a:p>
          <a:p>
            <a:pPr marL="0" lvl="1">
              <a:lnSpc>
                <a:spcPct val="150000"/>
              </a:lnSpc>
            </a:pPr>
            <a:r>
              <a:rPr lang="es-ES" sz="900" dirty="0" smtClean="0">
                <a:solidFill>
                  <a:srgbClr val="404040"/>
                </a:solidFill>
                <a:latin typeface="Verdana"/>
                <a:ea typeface="Times New Roman"/>
                <a:cs typeface="Times New Roman"/>
              </a:rPr>
              <a:t>URUGUAY</a:t>
            </a:r>
            <a:endParaRPr lang="es-ES" sz="900" dirty="0">
              <a:solidFill>
                <a:srgbClr val="404040"/>
              </a:solidFill>
              <a:latin typeface="Verdana"/>
              <a:ea typeface="Times New Roman"/>
              <a:cs typeface="Times New Roman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914400" y="22050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 smtClean="0">
                <a:solidFill>
                  <a:srgbClr val="336699"/>
                </a:solidFill>
                <a:latin typeface="Calibri" pitchFamily="34" charset="0"/>
              </a:rPr>
              <a:t/>
            </a:r>
            <a:br>
              <a:rPr lang="es-ES" b="1" dirty="0" smtClean="0">
                <a:solidFill>
                  <a:srgbClr val="336699"/>
                </a:solidFill>
                <a:latin typeface="Calibri" pitchFamily="34" charset="0"/>
              </a:rPr>
            </a:br>
            <a:r>
              <a:rPr lang="es-ES" b="1" dirty="0" smtClean="0">
                <a:solidFill>
                  <a:srgbClr val="336699"/>
                </a:solidFill>
                <a:latin typeface="Calibri" pitchFamily="34" charset="0"/>
              </a:rPr>
              <a:t>Relación Resoluciones &amp; Legislación</a:t>
            </a:r>
            <a:br>
              <a:rPr lang="es-ES" b="1" dirty="0" smtClean="0">
                <a:solidFill>
                  <a:srgbClr val="336699"/>
                </a:solidFill>
                <a:latin typeface="Calibri" pitchFamily="34" charset="0"/>
              </a:rPr>
            </a:br>
            <a:r>
              <a:rPr lang="es-ES" b="1" dirty="0" smtClean="0">
                <a:solidFill>
                  <a:srgbClr val="336699"/>
                </a:solidFill>
                <a:latin typeface="Calibri" pitchFamily="34" charset="0"/>
              </a:rPr>
              <a:t/>
            </a:r>
            <a:br>
              <a:rPr lang="es-ES" b="1" dirty="0" smtClean="0">
                <a:solidFill>
                  <a:srgbClr val="336699"/>
                </a:solidFill>
                <a:latin typeface="Calibri" pitchFamily="34" charset="0"/>
              </a:rPr>
            </a:br>
            <a:r>
              <a:rPr lang="es-ES" b="1" dirty="0" smtClean="0">
                <a:solidFill>
                  <a:srgbClr val="336699"/>
                </a:solidFill>
                <a:latin typeface="Calibri" pitchFamily="34" charset="0"/>
              </a:rPr>
              <a:t>	</a:t>
            </a:r>
            <a:r>
              <a:rPr lang="es-ES" i="1" dirty="0" smtClean="0">
                <a:solidFill>
                  <a:srgbClr val="FF0000"/>
                </a:solidFill>
                <a:latin typeface="Calibri" pitchFamily="34" charset="0"/>
              </a:rPr>
              <a:t>El objetivo es poder relacionar 	textos legislativos con resoluciones 	recuperadas desde la consulta 	realizada.</a:t>
            </a:r>
            <a:r>
              <a:rPr lang="es-ES" dirty="0" smtClean="0">
                <a:solidFill>
                  <a:srgbClr val="336699"/>
                </a:solidFill>
                <a:latin typeface="Calibri" pitchFamily="34" charset="0"/>
              </a:rPr>
              <a:t/>
            </a:r>
            <a:br>
              <a:rPr lang="es-ES" dirty="0" smtClean="0">
                <a:solidFill>
                  <a:srgbClr val="336699"/>
                </a:solidFill>
                <a:latin typeface="Calibri" pitchFamily="34" charset="0"/>
              </a:rPr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914400" y="22050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 smtClean="0">
                <a:solidFill>
                  <a:srgbClr val="336699"/>
                </a:solidFill>
                <a:latin typeface="Calibri" pitchFamily="34" charset="0"/>
              </a:rPr>
              <a:t/>
            </a:r>
            <a:br>
              <a:rPr lang="es-ES" b="1" dirty="0" smtClean="0">
                <a:solidFill>
                  <a:srgbClr val="336699"/>
                </a:solidFill>
                <a:latin typeface="Calibri" pitchFamily="34" charset="0"/>
              </a:rPr>
            </a:br>
            <a:r>
              <a:rPr lang="es-ES" b="1" dirty="0" smtClean="0">
                <a:solidFill>
                  <a:srgbClr val="336699"/>
                </a:solidFill>
                <a:latin typeface="Calibri" pitchFamily="34" charset="0"/>
              </a:rPr>
              <a:t>Relación Resoluciones &amp; Legislación</a:t>
            </a:r>
            <a:br>
              <a:rPr lang="es-ES" b="1" dirty="0" smtClean="0">
                <a:solidFill>
                  <a:srgbClr val="336699"/>
                </a:solidFill>
                <a:latin typeface="Calibri" pitchFamily="34" charset="0"/>
              </a:rPr>
            </a:br>
            <a:r>
              <a:rPr lang="es-ES" dirty="0" smtClean="0">
                <a:solidFill>
                  <a:srgbClr val="336699"/>
                </a:solidFill>
                <a:latin typeface="Calibri" pitchFamily="34" charset="0"/>
              </a:rPr>
              <a:t/>
            </a:r>
            <a:br>
              <a:rPr lang="es-ES" dirty="0" smtClean="0">
                <a:solidFill>
                  <a:srgbClr val="336699"/>
                </a:solidFill>
                <a:latin typeface="Calibri" pitchFamily="34" charset="0"/>
              </a:rPr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467544" y="188640"/>
            <a:ext cx="84455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2400" b="1" dirty="0" smtClean="0">
                <a:solidFill>
                  <a:srgbClr val="336699"/>
                </a:solidFill>
                <a:latin typeface="Calibri" pitchFamily="34" charset="0"/>
              </a:rPr>
              <a:t>Relación Resoluciones &amp; Legislación (I)</a:t>
            </a:r>
            <a:endParaRPr lang="es-ES" sz="2400" b="1" dirty="0">
              <a:solidFill>
                <a:srgbClr val="336699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58" y="1052736"/>
            <a:ext cx="8032602" cy="4330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Flecha derecha"/>
          <p:cNvSpPr/>
          <p:nvPr/>
        </p:nvSpPr>
        <p:spPr>
          <a:xfrm rot="16200000">
            <a:off x="7344308" y="3680844"/>
            <a:ext cx="936104" cy="43204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6804248" y="4437112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Desde esta opción se abrirá una nueva pestaña con el o los artículos que recojan la expresión de la consulta realizada .</a:t>
            </a:r>
            <a:endParaRPr lang="es-MX" sz="12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75656" y="404664"/>
            <a:ext cx="5106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2400" b="1" dirty="0" smtClean="0">
                <a:solidFill>
                  <a:srgbClr val="336699"/>
                </a:solidFill>
                <a:latin typeface="Calibri" pitchFamily="34" charset="0"/>
              </a:rPr>
              <a:t>Relación Resoluciones &amp; Legislación(II)</a:t>
            </a:r>
            <a:endParaRPr lang="es-ES" sz="2400" b="1" dirty="0">
              <a:solidFill>
                <a:srgbClr val="336699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80728"/>
            <a:ext cx="7451936" cy="4778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467544" y="188640"/>
            <a:ext cx="84455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ES" sz="2400" b="1" dirty="0" smtClean="0">
                <a:solidFill>
                  <a:srgbClr val="336699"/>
                </a:solidFill>
                <a:latin typeface="Calibri" pitchFamily="34" charset="0"/>
              </a:rPr>
              <a:t>Relación Resoluciones &amp; Legislación (III)</a:t>
            </a:r>
            <a:endParaRPr lang="es-ES" sz="2400" b="1" dirty="0">
              <a:solidFill>
                <a:srgbClr val="336699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58" y="1052736"/>
            <a:ext cx="8032602" cy="4330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Flecha derecha"/>
          <p:cNvSpPr/>
          <p:nvPr/>
        </p:nvSpPr>
        <p:spPr>
          <a:xfrm rot="16200000">
            <a:off x="7344308" y="3897052"/>
            <a:ext cx="936104" cy="432048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6804248" y="472514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Desde esta opción el usuario podrá  buscar y posteriormente visualizar artículos relacionados a una expresión de consulta determinada.</a:t>
            </a:r>
            <a:endParaRPr lang="es-MX" sz="12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324</Words>
  <Application>Microsoft Office PowerPoint</Application>
  <PresentationFormat>Presentación en pantalla (4:3)</PresentationFormat>
  <Paragraphs>107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Concurrencia</vt:lpstr>
      <vt:lpstr>Diapositiva 1</vt:lpstr>
      <vt:lpstr>Objetivo:</vt:lpstr>
      <vt:lpstr>Países integrantes del grupo de trabajo</vt:lpstr>
      <vt:lpstr>Diapositiva 4</vt:lpstr>
      <vt:lpstr> Relación Resoluciones &amp; Legislación   El objetivo es poder relacionar  textos legislativos con resoluciones  recuperadas desde la consulta  realizada. </vt:lpstr>
      <vt:lpstr> Relación Resoluciones &amp; Legislación  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CENDOJ-CGPJ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Inés Valor</dc:creator>
  <cp:lastModifiedBy>gacastillot</cp:lastModifiedBy>
  <cp:revision>25</cp:revision>
  <dcterms:created xsi:type="dcterms:W3CDTF">2011-06-28T23:53:00Z</dcterms:created>
  <dcterms:modified xsi:type="dcterms:W3CDTF">2011-06-30T17:08:33Z</dcterms:modified>
</cp:coreProperties>
</file>