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273" r:id="rId3"/>
    <p:sldId id="275" r:id="rId4"/>
    <p:sldId id="282" r:id="rId5"/>
    <p:sldId id="274" r:id="rId6"/>
    <p:sldId id="285" r:id="rId7"/>
    <p:sldId id="277" r:id="rId8"/>
    <p:sldId id="286" r:id="rId9"/>
    <p:sldId id="278" r:id="rId10"/>
    <p:sldId id="287" r:id="rId11"/>
    <p:sldId id="279" r:id="rId12"/>
    <p:sldId id="288" r:id="rId13"/>
    <p:sldId id="280" r:id="rId1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70" d="100"/>
          <a:sy n="70" d="100"/>
        </p:scale>
        <p:origin x="-426" y="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dirty="0">
              <a:latin typeface="Times New Roman" pitchFamily="16" charset="0"/>
            </a:endParaRP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dirty="0">
              <a:latin typeface="Times New Roman" pitchFamily="16" charset="0"/>
            </a:endParaRPr>
          </a:p>
        </p:txBody>
      </p:sp>
      <p:sp>
        <p:nvSpPr>
          <p:cNvPr id="2051" name="Text Box 3"/>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pPr>
              <a:buFont typeface="Times New Roman" pitchFamily="16" charset="0"/>
              <a:buNone/>
              <a:defRPr/>
            </a:pPr>
            <a:endParaRPr lang="es-ES" dirty="0">
              <a:latin typeface="Times New Roman" pitchFamily="16" charset="0"/>
            </a:endParaRPr>
          </a:p>
        </p:txBody>
      </p:sp>
      <p:sp>
        <p:nvSpPr>
          <p:cNvPr id="2052" name="Text Box 4"/>
          <p:cNvSpPr txBox="1">
            <a:spLocks noChangeArrowheads="1"/>
          </p:cNvSpPr>
          <p:nvPr/>
        </p:nvSpPr>
        <p:spPr bwMode="auto">
          <a:xfrm>
            <a:off x="3886200" y="0"/>
            <a:ext cx="2971800" cy="457200"/>
          </a:xfrm>
          <a:prstGeom prst="rect">
            <a:avLst/>
          </a:prstGeom>
          <a:noFill/>
          <a:ln w="9525">
            <a:noFill/>
            <a:round/>
            <a:headEnd/>
            <a:tailEnd/>
          </a:ln>
          <a:effectLst/>
        </p:spPr>
        <p:txBody>
          <a:bodyPr wrap="none" anchor="ctr"/>
          <a:lstStyle/>
          <a:p>
            <a:pPr>
              <a:buFont typeface="Times New Roman" pitchFamily="16" charset="0"/>
              <a:buNone/>
              <a:defRPr/>
            </a:pPr>
            <a:endParaRPr lang="es-ES" dirty="0">
              <a:latin typeface="Times New Roman" pitchFamily="16" charset="0"/>
            </a:endParaRPr>
          </a:p>
        </p:txBody>
      </p:sp>
      <p:sp>
        <p:nvSpPr>
          <p:cNvPr id="12294" name="Rectangle 5"/>
          <p:cNvSpPr>
            <a:spLocks noGrp="1" noRot="1" noChangeAspect="1" noChangeArrowheads="1"/>
          </p:cNvSpPr>
          <p:nvPr>
            <p:ph type="sldImg"/>
          </p:nvPr>
        </p:nvSpPr>
        <p:spPr bwMode="auto">
          <a:xfrm>
            <a:off x="1143000" y="685800"/>
            <a:ext cx="4568825" cy="3425825"/>
          </a:xfrm>
          <a:prstGeom prst="rect">
            <a:avLst/>
          </a:prstGeom>
          <a:noFill/>
          <a:ln w="9360">
            <a:solidFill>
              <a:srgbClr val="000000"/>
            </a:solidFill>
            <a:miter lim="800000"/>
            <a:headEnd/>
            <a:tailEnd/>
          </a:ln>
        </p:spPr>
      </p:sp>
      <p:sp>
        <p:nvSpPr>
          <p:cNvPr id="2054" name="Rectangle 6"/>
          <p:cNvSpPr>
            <a:spLocks noGrp="1" noChangeArrowheads="1"/>
          </p:cNvSpPr>
          <p:nvPr>
            <p:ph type="body"/>
          </p:nvPr>
        </p:nvSpPr>
        <p:spPr bwMode="auto">
          <a:xfrm>
            <a:off x="914400" y="4343400"/>
            <a:ext cx="50260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smtClean="0"/>
          </a:p>
        </p:txBody>
      </p:sp>
      <p:sp>
        <p:nvSpPr>
          <p:cNvPr id="2055" name="Text Box 7"/>
          <p:cNvSpPr txBox="1">
            <a:spLocks noChangeArrowheads="1"/>
          </p:cNvSpPr>
          <p:nvPr/>
        </p:nvSpPr>
        <p:spPr bwMode="auto">
          <a:xfrm>
            <a:off x="0" y="8686800"/>
            <a:ext cx="2971800" cy="457200"/>
          </a:xfrm>
          <a:prstGeom prst="rect">
            <a:avLst/>
          </a:prstGeom>
          <a:noFill/>
          <a:ln w="9525">
            <a:noFill/>
            <a:round/>
            <a:headEnd/>
            <a:tailEnd/>
          </a:ln>
          <a:effectLst/>
        </p:spPr>
        <p:txBody>
          <a:bodyPr wrap="none" anchor="ctr"/>
          <a:lstStyle/>
          <a:p>
            <a:pPr>
              <a:buFont typeface="Times New Roman" pitchFamily="16" charset="0"/>
              <a:buNone/>
              <a:defRPr/>
            </a:pPr>
            <a:endParaRPr lang="es-ES" dirty="0">
              <a:latin typeface="Times New Roman" pitchFamily="16" charset="0"/>
            </a:endParaRPr>
          </a:p>
        </p:txBody>
      </p:sp>
      <p:sp>
        <p:nvSpPr>
          <p:cNvPr id="2056" name="Rectangle 8"/>
          <p:cNvSpPr>
            <a:spLocks noGrp="1" noChangeArrowheads="1"/>
          </p:cNvSpPr>
          <p:nvPr>
            <p:ph type="sldNum"/>
          </p:nvPr>
        </p:nvSpPr>
        <p:spPr bwMode="auto">
          <a:xfrm>
            <a:off x="3886200" y="8686800"/>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ea typeface="ＭＳ Ｐゴシック" charset="0"/>
                <a:cs typeface="ＭＳ Ｐゴシック" charset="0"/>
              </a:defRPr>
            </a:lvl1pPr>
          </a:lstStyle>
          <a:p>
            <a:pPr>
              <a:defRPr/>
            </a:pPr>
            <a:fld id="{38D6C406-EE84-4958-B8F7-6B864DCF71CB}" type="slidenum">
              <a:rPr lang="en-US"/>
              <a:pPr>
                <a:defRPr/>
              </a:pPr>
              <a:t>‹Nº›</a:t>
            </a:fld>
            <a:endParaRPr lang="en-US" dirty="0"/>
          </a:p>
        </p:txBody>
      </p:sp>
    </p:spTree>
    <p:extLst>
      <p:ext uri="{BB962C8B-B14F-4D97-AF65-F5344CB8AC3E}">
        <p14:creationId xmlns="" xmlns:p14="http://schemas.microsoft.com/office/powerpoint/2010/main" val="376375212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p:cNvSpPr>
            <a:spLocks noGrp="1" noChangeArrowheads="1"/>
          </p:cNvSpPr>
          <p:nvPr>
            <p:ph type="sldNum" sz="quarter"/>
          </p:nvPr>
        </p:nvSpPr>
        <p:spPr>
          <a:noFill/>
        </p:spPr>
        <p:txBody>
          <a:bodyPr/>
          <a:lstStyle/>
          <a:p>
            <a:fld id="{5FC5BFC8-8081-42ED-A5DF-0B2AE2EF83BB}" type="slidenum">
              <a:rPr lang="en-US" smtClean="0">
                <a:latin typeface="Times New Roman" pitchFamily="18" charset="0"/>
              </a:rPr>
              <a:pPr/>
              <a:t>1</a:t>
            </a:fld>
            <a:endParaRPr lang="en-US" dirty="0" smtClean="0">
              <a:latin typeface="Times New Roman" pitchFamily="18" charset="0"/>
            </a:endParaRPr>
          </a:p>
        </p:txBody>
      </p:sp>
      <p:sp>
        <p:nvSpPr>
          <p:cNvPr id="133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3316"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13317"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5AD4F62-FEF8-448F-95C5-B6EB3E9E25EC}" type="slidenum">
              <a:rPr lang="en-U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200" dirty="0">
              <a:solidFill>
                <a:srgbClr val="000000"/>
              </a:solidFill>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10</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11</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12</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13</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2</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3</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4</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5</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6</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7</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8</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s-ES" sz="1200" dirty="0">
              <a:solidFill>
                <a:srgbClr val="000000"/>
              </a:solidFill>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fld id="{3711FF56-8A90-4753-BF95-ABE99771F2FA}" type="slidenum">
              <a:rPr lang="en-US" smtClean="0">
                <a:latin typeface="Times New Roman" pitchFamily="18" charset="0"/>
              </a:rPr>
              <a:pPr/>
              <a:t>9</a:t>
            </a:fld>
            <a:endParaRPr lang="en-US" dirty="0" smtClean="0">
              <a:latin typeface="Times New Roman" pitchFamily="18"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914400" y="4343400"/>
            <a:ext cx="5027613" cy="4114800"/>
          </a:xfrm>
          <a:noFill/>
          <a:ln/>
        </p:spPr>
        <p:txBody>
          <a:bodyPr wrap="none" anchor="ctr"/>
          <a:lstStyle/>
          <a:p>
            <a:endParaRPr lang="es-ES" dirty="0" smtClean="0">
              <a:latin typeface="Times New Roman" pitchFamily="18" charset="0"/>
            </a:endParaRPr>
          </a:p>
        </p:txBody>
      </p:sp>
      <p:sp>
        <p:nvSpPr>
          <p:cNvPr id="22533" name="Text Box 3"/>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5245FF-2F37-423A-877D-02C93AE7FD95}" type="slidenum">
              <a:rPr lang="es-ES" sz="1200">
                <a:solidFill>
                  <a:srgbClr val="000000"/>
                </a:solidFill>
                <a:ea typeface="ＭＳ Ｐゴシック" charset="0"/>
                <a:cs typeface="ＭＳ Ｐゴシック"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s-ES" sz="1200" dirty="0">
              <a:solidFill>
                <a:srgbClr val="000000"/>
              </a:solidFill>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7813" y="174625"/>
            <a:ext cx="2055812" cy="59531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74625"/>
            <a:ext cx="6018213" cy="5953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ólo el título">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323850" y="6237288"/>
            <a:ext cx="8351838" cy="1587"/>
          </a:xfrm>
          <a:prstGeom prst="line">
            <a:avLst/>
          </a:prstGeom>
          <a:noFill/>
          <a:ln w="12600">
            <a:solidFill>
              <a:srgbClr val="B2B2B2"/>
            </a:solidFill>
            <a:miter lim="800000"/>
            <a:headEnd/>
            <a:tailEnd/>
          </a:ln>
          <a:effectLst/>
        </p:spPr>
        <p:txBody>
          <a:bodyPr/>
          <a:lstStyle/>
          <a:p>
            <a:pPr>
              <a:buFont typeface="Times New Roman" pitchFamily="16" charset="0"/>
              <a:buNone/>
              <a:defRPr/>
            </a:pPr>
            <a:endParaRPr lang="es-ES" dirty="0">
              <a:latin typeface="Times New Roman" pitchFamily="16" charset="0"/>
            </a:endParaRPr>
          </a:p>
        </p:txBody>
      </p:sp>
      <p:pic>
        <p:nvPicPr>
          <p:cNvPr id="1027" name="Picture 2"/>
          <p:cNvPicPr>
            <a:picLocks noChangeAspect="1" noChangeArrowheads="1"/>
          </p:cNvPicPr>
          <p:nvPr/>
        </p:nvPicPr>
        <p:blipFill>
          <a:blip r:embed="rId13" cstate="print"/>
          <a:srcRect/>
          <a:stretch>
            <a:fillRect/>
          </a:stretch>
        </p:blipFill>
        <p:spPr bwMode="auto">
          <a:xfrm>
            <a:off x="285750" y="6435725"/>
            <a:ext cx="1539875" cy="377825"/>
          </a:xfrm>
          <a:prstGeom prst="rect">
            <a:avLst/>
          </a:prstGeom>
          <a:noFill/>
          <a:ln w="9525">
            <a:noFill/>
            <a:round/>
            <a:headEnd/>
            <a:tailEnd/>
          </a:ln>
        </p:spPr>
      </p:pic>
      <p:pic>
        <p:nvPicPr>
          <p:cNvPr id="1028" name="Picture 3"/>
          <p:cNvPicPr>
            <a:picLocks noChangeAspect="1" noChangeArrowheads="1"/>
          </p:cNvPicPr>
          <p:nvPr/>
        </p:nvPicPr>
        <p:blipFill>
          <a:blip r:embed="rId14" cstate="print"/>
          <a:srcRect/>
          <a:stretch>
            <a:fillRect/>
          </a:stretch>
        </p:blipFill>
        <p:spPr bwMode="auto">
          <a:xfrm>
            <a:off x="7380288" y="6254750"/>
            <a:ext cx="1477962" cy="590550"/>
          </a:xfrm>
          <a:prstGeom prst="rect">
            <a:avLst/>
          </a:prstGeom>
          <a:noFill/>
          <a:ln w="9525">
            <a:noFill/>
            <a:round/>
            <a:headEnd/>
            <a:tailEnd/>
          </a:ln>
        </p:spPr>
      </p:pic>
      <p:sp>
        <p:nvSpPr>
          <p:cNvPr id="1029" name="Rectangle 4"/>
          <p:cNvSpPr>
            <a:spLocks noGrp="1" noChangeArrowheads="1"/>
          </p:cNvSpPr>
          <p:nvPr>
            <p:ph type="title"/>
          </p:nvPr>
        </p:nvSpPr>
        <p:spPr bwMode="auto">
          <a:xfrm>
            <a:off x="457200" y="174625"/>
            <a:ext cx="8226425" cy="13398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1030" name="Rectangle 5"/>
          <p:cNvSpPr>
            <a:spLocks noGrp="1" noChangeArrowheads="1"/>
          </p:cNvSpPr>
          <p:nvPr>
            <p:ph type="body" idx="1"/>
          </p:nvPr>
        </p:nvSpPr>
        <p:spPr bwMode="auto">
          <a:xfrm>
            <a:off x="457200" y="1604963"/>
            <a:ext cx="8226425" cy="4522787"/>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ＭＳ Ｐゴシック" charset="0"/>
          <a:cs typeface="ＭＳ Ｐゴシック"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ＭＳ Ｐゴシック" charset="0"/>
          <a:cs typeface="ＭＳ Ｐゴシック"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ＭＳ Ｐゴシック" charset="0"/>
          <a:cs typeface="ＭＳ Ｐゴシック"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ＭＳ Ｐゴシック" charset="0"/>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533400" y="4520853"/>
            <a:ext cx="8229600" cy="1068387"/>
          </a:xfrm>
          <a:prstGeom prst="rect">
            <a:avLst/>
          </a:prstGeom>
          <a:noFill/>
          <a:ln w="9525">
            <a:noFill/>
            <a:round/>
            <a:headEnd/>
            <a:tailEnd/>
          </a:ln>
        </p:spPr>
        <p:txBody>
          <a:bodyPr lIns="90000" tIns="46800" rIns="90000" bIns="46800"/>
          <a:lstStyle/>
          <a:p>
            <a:pPr>
              <a:spcBef>
                <a:spcPts val="400"/>
              </a:spcBef>
              <a:buClrTx/>
              <a:buSzPct val="12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Prototipo IBERIUS</a:t>
            </a:r>
            <a:r>
              <a:rPr lang="es-ES" sz="2400" b="1" dirty="0">
                <a:solidFill>
                  <a:srgbClr val="336699"/>
                </a:solidFill>
                <a:latin typeface="Calibri" pitchFamily="34" charset="0"/>
              </a:rPr>
              <a:t/>
            </a:r>
            <a:br>
              <a:rPr lang="es-ES" sz="2400" b="1" dirty="0">
                <a:solidFill>
                  <a:srgbClr val="336699"/>
                </a:solidFill>
                <a:latin typeface="Calibri" pitchFamily="34" charset="0"/>
              </a:rPr>
            </a:br>
            <a:r>
              <a:rPr lang="es-ES" sz="2400" b="1" dirty="0" smtClean="0">
                <a:solidFill>
                  <a:srgbClr val="336699"/>
                </a:solidFill>
                <a:latin typeface="Calibri" pitchFamily="34" charset="0"/>
              </a:rPr>
              <a:t>Relación Jurisprudencia &amp; Legislación</a:t>
            </a:r>
            <a:r>
              <a:rPr lang="es-ES" sz="2400" b="1">
                <a:solidFill>
                  <a:srgbClr val="336699"/>
                </a:solidFill>
                <a:latin typeface="Calibri" pitchFamily="34" charset="0"/>
              </a:rPr>
              <a:t/>
            </a:r>
            <a:br>
              <a:rPr lang="es-ES" sz="2400" b="1">
                <a:solidFill>
                  <a:srgbClr val="336699"/>
                </a:solidFill>
                <a:latin typeface="Calibri" pitchFamily="34" charset="0"/>
              </a:rPr>
            </a:br>
            <a:r>
              <a:rPr lang="es-ES" sz="1600" b="1" smtClean="0">
                <a:solidFill>
                  <a:srgbClr val="336699"/>
                </a:solidFill>
                <a:latin typeface="Calibri" pitchFamily="34" charset="0"/>
              </a:rPr>
              <a:t>08 </a:t>
            </a:r>
            <a:r>
              <a:rPr lang="es-ES" sz="1600" b="1" dirty="0">
                <a:solidFill>
                  <a:srgbClr val="336699"/>
                </a:solidFill>
                <a:latin typeface="Calibri" pitchFamily="34" charset="0"/>
              </a:rPr>
              <a:t>de </a:t>
            </a:r>
            <a:r>
              <a:rPr lang="es-ES" sz="1600" b="1" dirty="0" smtClean="0">
                <a:solidFill>
                  <a:srgbClr val="336699"/>
                </a:solidFill>
                <a:latin typeface="Calibri" pitchFamily="34" charset="0"/>
              </a:rPr>
              <a:t>Noviembre </a:t>
            </a:r>
            <a:r>
              <a:rPr lang="es-ES" sz="1600" b="1" dirty="0">
                <a:solidFill>
                  <a:srgbClr val="336699"/>
                </a:solidFill>
                <a:latin typeface="Calibri" pitchFamily="34" charset="0"/>
              </a:rPr>
              <a:t>de 2011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7"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Funcionalidades &gt; Pestaña Documento</a:t>
            </a:r>
            <a:endParaRPr lang="es-ES" sz="1800" b="1" dirty="0">
              <a:solidFill>
                <a:srgbClr val="336699"/>
              </a:solidFill>
              <a:latin typeface="Calibri" pitchFamily="34" charset="0"/>
              <a:cs typeface="Arial" charset="0"/>
            </a:endParaRPr>
          </a:p>
        </p:txBody>
      </p:sp>
      <p:sp>
        <p:nvSpPr>
          <p:cNvPr id="2" name="CuadroTexto 1"/>
          <p:cNvSpPr txBox="1"/>
          <p:nvPr/>
        </p:nvSpPr>
        <p:spPr>
          <a:xfrm>
            <a:off x="539552" y="1052736"/>
            <a:ext cx="8136904" cy="5055231"/>
          </a:xfrm>
          <a:prstGeom prst="rect">
            <a:avLst/>
          </a:prstGeom>
          <a:noFill/>
        </p:spPr>
        <p:txBody>
          <a:bodyPr wrap="square" rtlCol="0">
            <a:spAutoFit/>
          </a:bodyPr>
          <a:lstStyle/>
          <a:p>
            <a:pPr marL="457200"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800" dirty="0" smtClean="0">
                <a:solidFill>
                  <a:schemeClr val="tx1"/>
                </a:solidFill>
                <a:latin typeface="Calibri" pitchFamily="34" charset="0"/>
                <a:cs typeface="Tahoma" pitchFamily="34" charset="0"/>
              </a:rPr>
              <a:t>Pestaña DOCUMENTO</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800" dirty="0" smtClean="0">
                <a:solidFill>
                  <a:schemeClr val="tx1"/>
                </a:solidFill>
                <a:latin typeface="Calibri" pitchFamily="34" charset="0"/>
                <a:cs typeface="Tahoma" pitchFamily="34" charset="0"/>
              </a:rPr>
              <a:t>Titulo destacado</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Acciones</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400" dirty="0">
                <a:solidFill>
                  <a:schemeClr val="tx1"/>
                </a:solidFill>
                <a:latin typeface="Calibri" pitchFamily="34" charset="0"/>
                <a:cs typeface="Tahoma" pitchFamily="34" charset="0"/>
              </a:rPr>
              <a:t>Descargar el documento en formato rtf </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400" dirty="0">
                <a:solidFill>
                  <a:schemeClr val="tx1"/>
                </a:solidFill>
                <a:latin typeface="Calibri" pitchFamily="34" charset="0"/>
                <a:cs typeface="Tahoma" pitchFamily="34" charset="0"/>
              </a:rPr>
              <a:t>Descargar el documento en formato pdf </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400" dirty="0">
                <a:solidFill>
                  <a:schemeClr val="tx1"/>
                </a:solidFill>
                <a:latin typeface="Calibri" pitchFamily="34" charset="0"/>
                <a:cs typeface="Tahoma" pitchFamily="34" charset="0"/>
              </a:rPr>
              <a:t>Añadir /Eliminar  un documento al área de selección. </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400" dirty="0" smtClean="0">
                <a:solidFill>
                  <a:schemeClr val="tx1"/>
                </a:solidFill>
                <a:latin typeface="Calibri" pitchFamily="34" charset="0"/>
                <a:cs typeface="Tahoma" pitchFamily="34" charset="0"/>
              </a:rPr>
              <a:t>Enviar </a:t>
            </a:r>
            <a:r>
              <a:rPr lang="es-ES_tradnl" sz="1400" dirty="0">
                <a:solidFill>
                  <a:schemeClr val="tx1"/>
                </a:solidFill>
                <a:latin typeface="Calibri" pitchFamily="34" charset="0"/>
                <a:cs typeface="Tahoma" pitchFamily="34" charset="0"/>
              </a:rPr>
              <a:t>el documento vía </a:t>
            </a:r>
            <a:r>
              <a:rPr lang="es-ES_tradnl" sz="1400" dirty="0" smtClean="0">
                <a:solidFill>
                  <a:schemeClr val="tx1"/>
                </a:solidFill>
                <a:latin typeface="Calibri" pitchFamily="34" charset="0"/>
                <a:cs typeface="Tahoma" pitchFamily="34" charset="0"/>
              </a:rPr>
              <a:t>email</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400" dirty="0" smtClean="0">
                <a:solidFill>
                  <a:schemeClr val="tx1"/>
                </a:solidFill>
                <a:latin typeface="Calibri" pitchFamily="34" charset="0"/>
                <a:cs typeface="Tahoma" pitchFamily="34" charset="0"/>
              </a:rPr>
              <a:t>Navegar por el resaltado</a:t>
            </a:r>
            <a:endParaRPr lang="is-IS" sz="1400" dirty="0" smtClean="0">
              <a:solidFill>
                <a:schemeClr val="tx1"/>
              </a:solidFill>
              <a:latin typeface="Calibri" pitchFamily="34" charset="0"/>
              <a:cs typeface="Tahoma" pitchFamily="34" charset="0"/>
            </a:endParaRP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Lista de voces</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Sugerencias</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Jurisprudencia relacionada por texto</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b="1" dirty="0" smtClean="0">
                <a:solidFill>
                  <a:srgbClr val="0000FF"/>
                </a:solidFill>
                <a:latin typeface="Calibri" pitchFamily="34" charset="0"/>
                <a:cs typeface="Tahoma" pitchFamily="34" charset="0"/>
              </a:rPr>
              <a:t>Relación Jurisprudencia &amp; Legislación</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Modulo </a:t>
            </a:r>
            <a:r>
              <a:rPr lang="is-IS" sz="1800" dirty="0">
                <a:solidFill>
                  <a:schemeClr val="tx1"/>
                </a:solidFill>
                <a:latin typeface="Calibri" pitchFamily="34" charset="0"/>
                <a:cs typeface="Tahoma" pitchFamily="34" charset="0"/>
              </a:rPr>
              <a:t>A</a:t>
            </a:r>
            <a:r>
              <a:rPr lang="is-IS" sz="1800" dirty="0" smtClean="0">
                <a:solidFill>
                  <a:schemeClr val="tx1"/>
                </a:solidFill>
                <a:latin typeface="Calibri" pitchFamily="34" charset="0"/>
                <a:cs typeface="Tahoma" pitchFamily="34" charset="0"/>
              </a:rPr>
              <a:t>rtículos del Código Penal</a:t>
            </a:r>
          </a:p>
          <a:p>
            <a:pPr marL="2057400" lvl="3"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400" dirty="0" smtClean="0">
                <a:solidFill>
                  <a:schemeClr val="tx1"/>
                </a:solidFill>
                <a:latin typeface="Calibri" pitchFamily="34" charset="0"/>
                <a:cs typeface="Tahoma" pitchFamily="34" charset="0"/>
              </a:rPr>
              <a:t>Obtención articulado que contiene expresión de consulta empleada</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Modulo </a:t>
            </a:r>
            <a:r>
              <a:rPr lang="is-IS" sz="1800" dirty="0">
                <a:solidFill>
                  <a:schemeClr val="tx1"/>
                </a:solidFill>
                <a:latin typeface="Calibri" pitchFamily="34" charset="0"/>
                <a:cs typeface="Tahoma" pitchFamily="34" charset="0"/>
              </a:rPr>
              <a:t>L</a:t>
            </a:r>
            <a:r>
              <a:rPr lang="is-IS" sz="1800" dirty="0" smtClean="0">
                <a:solidFill>
                  <a:schemeClr val="tx1"/>
                </a:solidFill>
                <a:latin typeface="Calibri" pitchFamily="34" charset="0"/>
                <a:cs typeface="Tahoma" pitchFamily="34" charset="0"/>
              </a:rPr>
              <a:t>egislación relacionada por texto</a:t>
            </a:r>
          </a:p>
          <a:p>
            <a:pPr marL="2057400" lvl="3"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400" dirty="0" smtClean="0">
                <a:solidFill>
                  <a:schemeClr val="tx1"/>
                </a:solidFill>
                <a:latin typeface="Calibri" pitchFamily="34" charset="0"/>
                <a:cs typeface="Tahoma" pitchFamily="34" charset="0"/>
              </a:rPr>
              <a:t>Búsqueda específica de articulado por una palabra/s determinada</a:t>
            </a:r>
          </a:p>
        </p:txBody>
      </p:sp>
    </p:spTree>
    <p:extLst>
      <p:ext uri="{BB962C8B-B14F-4D97-AF65-F5344CB8AC3E}">
        <p14:creationId xmlns="" xmlns:p14="http://schemas.microsoft.com/office/powerpoint/2010/main" val="3979319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7"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Legislación</a:t>
            </a:r>
            <a:endParaRPr lang="es-ES" sz="1800" b="1" dirty="0">
              <a:solidFill>
                <a:srgbClr val="336699"/>
              </a:solidFill>
              <a:latin typeface="Calibri" pitchFamily="34" charset="0"/>
              <a:cs typeface="Arial" charset="0"/>
            </a:endParaRPr>
          </a:p>
        </p:txBody>
      </p:sp>
      <p:pic>
        <p:nvPicPr>
          <p:cNvPr id="2" name="Imagen 1"/>
          <p:cNvPicPr>
            <a:picLocks noChangeAspect="1"/>
          </p:cNvPicPr>
          <p:nvPr/>
        </p:nvPicPr>
        <p:blipFill>
          <a:blip r:embed="rId3" cstate="print"/>
          <a:stretch>
            <a:fillRect/>
          </a:stretch>
        </p:blipFill>
        <p:spPr>
          <a:xfrm>
            <a:off x="539552" y="1062732"/>
            <a:ext cx="7819228" cy="4526508"/>
          </a:xfrm>
          <a:prstGeom prst="rect">
            <a:avLst/>
          </a:prstGeom>
        </p:spPr>
      </p:pic>
      <p:sp>
        <p:nvSpPr>
          <p:cNvPr id="6" name="5 CuadroTexto"/>
          <p:cNvSpPr txBox="1"/>
          <p:nvPr/>
        </p:nvSpPr>
        <p:spPr>
          <a:xfrm>
            <a:off x="6660232" y="1052736"/>
            <a:ext cx="1584176" cy="1008112"/>
          </a:xfrm>
          <a:prstGeom prst="rect">
            <a:avLst/>
          </a:prstGeom>
          <a:solidFill>
            <a:schemeClr val="tx1">
              <a:lumMod val="65000"/>
              <a:lumOff val="35000"/>
            </a:schemeClr>
          </a:solidFill>
        </p:spPr>
        <p:txBody>
          <a:bodyPr wrap="square" rtlCol="0">
            <a:noAutofit/>
          </a:bodyPr>
          <a:lstStyle/>
          <a:p>
            <a:r>
              <a:rPr lang="es-MX" sz="1600" b="1" dirty="0" smtClean="0">
                <a:latin typeface="Bookman Old Style" pitchFamily="18" charset="0"/>
                <a:ea typeface="SimHei" pitchFamily="49" charset="-122"/>
                <a:cs typeface="Arial" pitchFamily="34" charset="0"/>
              </a:rPr>
              <a:t>Repositorio de resoluciones</a:t>
            </a:r>
            <a:endParaRPr lang="es-MX" sz="1600" b="1" dirty="0">
              <a:latin typeface="Bookman Old Style" pitchFamily="18" charset="0"/>
              <a:ea typeface="SimHei" pitchFamily="49" charset="-122"/>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7" name="Text Box 1"/>
          <p:cNvSpPr txBox="1">
            <a:spLocks noChangeArrowheads="1"/>
          </p:cNvSpPr>
          <p:nvPr/>
        </p:nvSpPr>
        <p:spPr bwMode="auto">
          <a:xfrm>
            <a:off x="323528" y="188640"/>
            <a:ext cx="8589516" cy="463846"/>
          </a:xfrm>
          <a:prstGeom prst="rect">
            <a:avLst/>
          </a:prstGeom>
          <a:noFill/>
          <a:ln w="9525">
            <a:noFill/>
            <a:round/>
            <a:headEnd/>
            <a:tailEnd/>
          </a:ln>
        </p:spPr>
        <p:txBody>
          <a:bodyPr wrap="square" lIns="90000" tIns="46800" rIns="90000" bIns="46800">
            <a:sp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IBERIUS&gt; Funcionalidades &gt; Legislación</a:t>
            </a:r>
            <a:endParaRPr lang="es-ES" sz="1800" b="1" dirty="0">
              <a:solidFill>
                <a:srgbClr val="336699"/>
              </a:solidFill>
              <a:latin typeface="Calibri" pitchFamily="34" charset="0"/>
              <a:cs typeface="Arial" charset="0"/>
            </a:endParaRPr>
          </a:p>
        </p:txBody>
      </p:sp>
      <p:sp>
        <p:nvSpPr>
          <p:cNvPr id="2" name="CuadroTexto 1"/>
          <p:cNvSpPr txBox="1"/>
          <p:nvPr/>
        </p:nvSpPr>
        <p:spPr>
          <a:xfrm>
            <a:off x="539552" y="1052736"/>
            <a:ext cx="6480720" cy="3067507"/>
          </a:xfrm>
          <a:prstGeom prst="rect">
            <a:avLst/>
          </a:prstGeom>
          <a:noFill/>
        </p:spPr>
        <p:txBody>
          <a:bodyPr wrap="square" rtlCol="0">
            <a:spAutoFit/>
          </a:bodyPr>
          <a:lstStyle/>
          <a:p>
            <a:pPr marL="457200"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800" dirty="0" smtClean="0">
                <a:solidFill>
                  <a:schemeClr val="tx1"/>
                </a:solidFill>
                <a:latin typeface="Calibri" pitchFamily="34" charset="0"/>
                <a:cs typeface="Tahoma" pitchFamily="34" charset="0"/>
              </a:rPr>
              <a:t>Pestaña LEGISLACIÓN</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800" dirty="0" smtClean="0">
                <a:solidFill>
                  <a:schemeClr val="tx1"/>
                </a:solidFill>
                <a:latin typeface="Calibri" pitchFamily="34" charset="0"/>
                <a:cs typeface="Tahoma" pitchFamily="34" charset="0"/>
              </a:rPr>
              <a:t>Presentación de artículos del código penal que contiene la palabra/s buscada</a:t>
            </a:r>
            <a:endParaRPr lang="es-ES" sz="1800" dirty="0">
              <a:solidFill>
                <a:schemeClr val="tx1"/>
              </a:solidFill>
              <a:latin typeface="Calibri" pitchFamily="34" charset="0"/>
              <a:cs typeface="Tahoma" pitchFamily="34" charset="0"/>
            </a:endParaRP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800" dirty="0" smtClean="0">
                <a:solidFill>
                  <a:schemeClr val="tx1"/>
                </a:solidFill>
                <a:latin typeface="Calibri" pitchFamily="34" charset="0"/>
                <a:cs typeface="Tahoma" pitchFamily="34" charset="0"/>
              </a:rPr>
              <a:t>Información descriptiva</a:t>
            </a:r>
          </a:p>
          <a:p>
            <a:pPr marL="2057400" lvl="3"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400" dirty="0">
                <a:solidFill>
                  <a:schemeClr val="tx1"/>
                </a:solidFill>
                <a:latin typeface="Calibri" pitchFamily="34" charset="0"/>
                <a:cs typeface="Tahoma" pitchFamily="34" charset="0"/>
              </a:rPr>
              <a:t>País</a:t>
            </a:r>
          </a:p>
          <a:p>
            <a:pPr marL="2057400" lvl="3"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400" dirty="0">
                <a:solidFill>
                  <a:schemeClr val="tx1"/>
                </a:solidFill>
                <a:latin typeface="Calibri" pitchFamily="34" charset="0"/>
                <a:cs typeface="Tahoma" pitchFamily="34" charset="0"/>
              </a:rPr>
              <a:t>Ley</a:t>
            </a:r>
          </a:p>
          <a:p>
            <a:pPr marL="2057400" lvl="3"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400" dirty="0">
                <a:solidFill>
                  <a:schemeClr val="tx1"/>
                </a:solidFill>
                <a:latin typeface="Calibri" pitchFamily="34" charset="0"/>
                <a:cs typeface="Tahoma" pitchFamily="34" charset="0"/>
              </a:rPr>
              <a:t>Fecha</a:t>
            </a:r>
          </a:p>
          <a:p>
            <a:pPr marL="2057400" lvl="3"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400" dirty="0" smtClean="0">
                <a:solidFill>
                  <a:schemeClr val="tx1"/>
                </a:solidFill>
                <a:latin typeface="Calibri" pitchFamily="34" charset="0"/>
                <a:cs typeface="Tahoma" pitchFamily="34" charset="0"/>
              </a:rPr>
              <a:t>Título</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800" dirty="0" smtClean="0">
                <a:solidFill>
                  <a:schemeClr val="tx1"/>
                </a:solidFill>
                <a:latin typeface="Calibri" pitchFamily="34" charset="0"/>
                <a:cs typeface="Tahoma" pitchFamily="34" charset="0"/>
              </a:rPr>
              <a:t>Artículos relacionados</a:t>
            </a:r>
          </a:p>
          <a:p>
            <a:pPr marL="2057400" lvl="3"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400" dirty="0" smtClean="0">
                <a:solidFill>
                  <a:schemeClr val="tx1"/>
                </a:solidFill>
                <a:latin typeface="Calibri" pitchFamily="34" charset="0"/>
                <a:cs typeface="Tahoma" pitchFamily="34" charset="0"/>
              </a:rPr>
              <a:t>Resaltado palabra buscada</a:t>
            </a:r>
          </a:p>
        </p:txBody>
      </p:sp>
      <p:pic>
        <p:nvPicPr>
          <p:cNvPr id="4" name="Imagen 3"/>
          <p:cNvPicPr>
            <a:picLocks noChangeAspect="1"/>
          </p:cNvPicPr>
          <p:nvPr/>
        </p:nvPicPr>
        <p:blipFill>
          <a:blip r:embed="rId3" cstate="print"/>
          <a:stretch>
            <a:fillRect/>
          </a:stretch>
        </p:blipFill>
        <p:spPr>
          <a:xfrm>
            <a:off x="2093416" y="4344640"/>
            <a:ext cx="5502920" cy="1100584"/>
          </a:xfrm>
          <a:prstGeom prst="rect">
            <a:avLst/>
          </a:prstGeom>
        </p:spPr>
      </p:pic>
    </p:spTree>
    <p:extLst>
      <p:ext uri="{BB962C8B-B14F-4D97-AF65-F5344CB8AC3E}">
        <p14:creationId xmlns="" xmlns:p14="http://schemas.microsoft.com/office/powerpoint/2010/main" val="411611487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7"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Estructura Excel solicitada (ejemplo)</a:t>
            </a:r>
            <a:endParaRPr lang="es-ES" sz="1800" b="1" dirty="0">
              <a:solidFill>
                <a:srgbClr val="336699"/>
              </a:solidFill>
              <a:latin typeface="Calibri" pitchFamily="34" charset="0"/>
              <a:cs typeface="Arial" charset="0"/>
            </a:endParaRPr>
          </a:p>
        </p:txBody>
      </p:sp>
      <p:sp>
        <p:nvSpPr>
          <p:cNvPr id="9" name="8 Rectángulo"/>
          <p:cNvSpPr/>
          <p:nvPr/>
        </p:nvSpPr>
        <p:spPr>
          <a:xfrm>
            <a:off x="611560" y="5508520"/>
            <a:ext cx="7992888" cy="584776"/>
          </a:xfrm>
          <a:prstGeom prst="rect">
            <a:avLst/>
          </a:prstGeom>
        </p:spPr>
        <p:txBody>
          <a:bodyPr wrap="square">
            <a:spAutoFit/>
          </a:bodyPr>
          <a:lstStyle/>
          <a:p>
            <a:pPr marL="457200" indent="-457200" algn="ctr">
              <a:spcBef>
                <a:spcPts val="500"/>
              </a:spcBef>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600" b="1" dirty="0" smtClean="0">
                <a:solidFill>
                  <a:schemeClr val="tx1"/>
                </a:solidFill>
                <a:latin typeface="Calibri" pitchFamily="34" charset="0"/>
                <a:cs typeface="Tahoma" pitchFamily="34" charset="0"/>
              </a:rPr>
              <a:t>Para </a:t>
            </a:r>
            <a:r>
              <a:rPr lang="es-ES" sz="1600" b="1" dirty="0" smtClean="0">
                <a:solidFill>
                  <a:srgbClr val="FF0000"/>
                </a:solidFill>
                <a:latin typeface="Calibri" pitchFamily="34" charset="0"/>
                <a:cs typeface="Tahoma" pitchFamily="34" charset="0"/>
              </a:rPr>
              <a:t>países restantes </a:t>
            </a:r>
            <a:r>
              <a:rPr lang="es-ES" sz="1600" b="1" dirty="0" smtClean="0">
                <a:solidFill>
                  <a:schemeClr val="tx1"/>
                </a:solidFill>
                <a:latin typeface="Calibri" pitchFamily="34" charset="0"/>
                <a:cs typeface="Tahoma" pitchFamily="34" charset="0"/>
              </a:rPr>
              <a:t>se solicita misma metodología de actuación. </a:t>
            </a:r>
            <a:r>
              <a:rPr lang="es-ES" sz="1600" b="1" dirty="0">
                <a:solidFill>
                  <a:schemeClr val="tx1"/>
                </a:solidFill>
                <a:latin typeface="Calibri" pitchFamily="34" charset="0"/>
                <a:cs typeface="Tahoma" pitchFamily="34" charset="0"/>
              </a:rPr>
              <a:t>Q</a:t>
            </a:r>
            <a:r>
              <a:rPr lang="es-ES" sz="1600" b="1" dirty="0" smtClean="0">
                <a:solidFill>
                  <a:schemeClr val="tx1"/>
                </a:solidFill>
                <a:latin typeface="Calibri" pitchFamily="34" charset="0"/>
                <a:cs typeface="Tahoma" pitchFamily="34" charset="0"/>
              </a:rPr>
              <a:t>ue se incorporen a los ficheros </a:t>
            </a:r>
            <a:r>
              <a:rPr lang="es-ES" sz="1600" b="1" i="1" dirty="0" smtClean="0">
                <a:solidFill>
                  <a:schemeClr val="tx1"/>
                </a:solidFill>
                <a:latin typeface="Calibri" pitchFamily="34" charset="0"/>
                <a:cs typeface="Tahoma" pitchFamily="34" charset="0"/>
              </a:rPr>
              <a:t>Excel </a:t>
            </a:r>
            <a:r>
              <a:rPr lang="es-ES" sz="1600" b="1" dirty="0" smtClean="0">
                <a:solidFill>
                  <a:schemeClr val="tx1"/>
                </a:solidFill>
                <a:latin typeface="Calibri" pitchFamily="34" charset="0"/>
                <a:cs typeface="Tahoma" pitchFamily="34" charset="0"/>
              </a:rPr>
              <a:t>los artículos desglosados para realizar la </a:t>
            </a:r>
            <a:r>
              <a:rPr lang="es-ES" sz="1600" b="1" dirty="0" smtClean="0">
                <a:solidFill>
                  <a:schemeClr val="tx1"/>
                </a:solidFill>
                <a:latin typeface="Calibri" pitchFamily="34" charset="0"/>
                <a:cs typeface="Tahoma" pitchFamily="34" charset="0"/>
              </a:rPr>
              <a:t>funcionalidad.</a:t>
            </a:r>
            <a:endParaRPr lang="es-ES" sz="1600" b="1" dirty="0" smtClean="0">
              <a:solidFill>
                <a:schemeClr val="tx1"/>
              </a:solidFill>
              <a:latin typeface="Calibri" pitchFamily="34" charset="0"/>
              <a:cs typeface="Tahoma" pitchFamily="34" charset="0"/>
            </a:endParaRPr>
          </a:p>
        </p:txBody>
      </p:sp>
      <p:graphicFrame>
        <p:nvGraphicFramePr>
          <p:cNvPr id="5" name="Tabla 4"/>
          <p:cNvGraphicFramePr>
            <a:graphicFrameLocks noGrp="1"/>
          </p:cNvGraphicFramePr>
          <p:nvPr>
            <p:extLst>
              <p:ext uri="{D42A27DB-BD31-4B8C-83A1-F6EECF244321}">
                <p14:modId xmlns="" xmlns:p14="http://schemas.microsoft.com/office/powerpoint/2010/main" val="4122412493"/>
              </p:ext>
            </p:extLst>
          </p:nvPr>
        </p:nvGraphicFramePr>
        <p:xfrm>
          <a:off x="1328515" y="845888"/>
          <a:ext cx="6483794" cy="4527329"/>
        </p:xfrm>
        <a:graphic>
          <a:graphicData uri="http://schemas.openxmlformats.org/drawingml/2006/table">
            <a:tbl>
              <a:tblPr/>
              <a:tblGrid>
                <a:gridCol w="1484925"/>
                <a:gridCol w="4998869"/>
              </a:tblGrid>
              <a:tr h="158694">
                <a:tc>
                  <a:txBody>
                    <a:bodyPr/>
                    <a:lstStyle/>
                    <a:p>
                      <a:pPr algn="ctr" fontAlgn="ctr"/>
                      <a:r>
                        <a:rPr lang="es-ES" sz="900" b="0" i="0" u="none" strike="noStrike" dirty="0">
                          <a:solidFill>
                            <a:srgbClr val="FFFFFF"/>
                          </a:solidFill>
                          <a:effectLst/>
                          <a:latin typeface="Calibri"/>
                        </a:rPr>
                        <a:t>CAMPO</a:t>
                      </a:r>
                    </a:p>
                  </a:txBody>
                  <a:tcPr marL="11335" marR="11335" marT="11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ES" sz="900" b="0" i="0" u="none" strike="noStrike">
                          <a:solidFill>
                            <a:srgbClr val="FFFFFF"/>
                          </a:solidFill>
                          <a:effectLst/>
                          <a:latin typeface="Calibri"/>
                        </a:rPr>
                        <a:t>VALOR</a:t>
                      </a:r>
                    </a:p>
                  </a:txBody>
                  <a:tcPr marL="11335" marR="11335" marT="11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r>
              <a:tr h="158694">
                <a:tc>
                  <a:txBody>
                    <a:bodyPr/>
                    <a:lstStyle/>
                    <a:p>
                      <a:pPr algn="l" fontAlgn="b"/>
                      <a:r>
                        <a:rPr lang="es-ES" sz="900" b="0" i="0" u="none" strike="noStrike">
                          <a:solidFill>
                            <a:srgbClr val="000000"/>
                          </a:solidFill>
                          <a:effectLst/>
                          <a:latin typeface="Calibri"/>
                        </a:rPr>
                        <a:t>PAIS</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000000"/>
                          </a:solidFill>
                          <a:effectLst/>
                          <a:latin typeface="Calibri"/>
                        </a:rPr>
                        <a:t>ESPAÑA</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LEY</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900" b="0" i="0" u="none" strike="noStrike">
                          <a:solidFill>
                            <a:srgbClr val="404040"/>
                          </a:solidFill>
                          <a:effectLst/>
                          <a:latin typeface="Calibri"/>
                        </a:rPr>
                        <a:t>Código Penal</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FECHA</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900" b="0" i="0" u="none" strike="noStrike">
                          <a:solidFill>
                            <a:srgbClr val="000000"/>
                          </a:solidFill>
                          <a:effectLst/>
                          <a:latin typeface="Calibri"/>
                        </a:rPr>
                        <a:t>23 de noviembre de 1995</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TITULO</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900" b="0" i="0" u="none" strike="noStrike">
                          <a:solidFill>
                            <a:srgbClr val="000000"/>
                          </a:solidFill>
                          <a:effectLst/>
                          <a:latin typeface="Calibri"/>
                        </a:rPr>
                        <a:t>Ley Orgánica 10/1995, de 23 de noviembre, del Código Penal</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SECCIONARTICULO1</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900" b="0" i="0" u="none" strike="noStrike">
                          <a:solidFill>
                            <a:srgbClr val="000000"/>
                          </a:solidFill>
                          <a:effectLst/>
                          <a:latin typeface="Calibri"/>
                        </a:rPr>
                        <a:t>TITULO PRELIMINAR - DE LAS GARANTÍAS PENALES Y DE LA APLICACIÓN DE LA LEY PENAL</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TITULOARTICULO1</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900" b="0" i="0" u="none" strike="noStrike">
                          <a:solidFill>
                            <a:srgbClr val="000000"/>
                          </a:solidFill>
                          <a:effectLst/>
                          <a:latin typeface="Calibri"/>
                        </a:rPr>
                        <a:t>ARTÍCULO 1</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430">
                <a:tc>
                  <a:txBody>
                    <a:bodyPr/>
                    <a:lstStyle/>
                    <a:p>
                      <a:pPr algn="l" fontAlgn="t"/>
                      <a:r>
                        <a:rPr lang="es-ES" sz="900" b="0" i="0" u="none" strike="noStrike">
                          <a:solidFill>
                            <a:srgbClr val="000000"/>
                          </a:solidFill>
                          <a:effectLst/>
                          <a:latin typeface="Calibri"/>
                        </a:rPr>
                        <a:t>ARTICULO1</a:t>
                      </a:r>
                    </a:p>
                  </a:txBody>
                  <a:tcPr marL="11335" marR="11335" marT="11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_tradnl" sz="900" b="0" i="0" u="none" strike="noStrike">
                          <a:solidFill>
                            <a:srgbClr val="000000"/>
                          </a:solidFill>
                          <a:effectLst/>
                          <a:latin typeface="Calibri"/>
                        </a:rPr>
                        <a:t>1. No será castigada ninguna acción ni omisión que no esté prevista como delito o falta por Ley anterior a su perpetración.</a:t>
                      </a:r>
                      <a:br>
                        <a:rPr lang="es-ES_tradnl" sz="900" b="0" i="0" u="none" strike="noStrike">
                          <a:solidFill>
                            <a:srgbClr val="000000"/>
                          </a:solidFill>
                          <a:effectLst/>
                          <a:latin typeface="Calibri"/>
                        </a:rPr>
                      </a:br>
                      <a:r>
                        <a:rPr lang="es-ES_tradnl" sz="900" b="0" i="0" u="none" strike="noStrike">
                          <a:solidFill>
                            <a:srgbClr val="000000"/>
                          </a:solidFill>
                          <a:effectLst/>
                          <a:latin typeface="Calibri"/>
                        </a:rPr>
                        <a:t>2. Las medidas de seguridad sólo podrán aplicarse cuando concurran los presupuestos establecidos previamente por la Ley.</a:t>
                      </a:r>
                    </a:p>
                  </a:txBody>
                  <a:tcPr marL="11335" marR="11335" marT="11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SECCIONARTICULO2</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900" b="0" i="0" u="none" strike="noStrike">
                          <a:solidFill>
                            <a:srgbClr val="000000"/>
                          </a:solidFill>
                          <a:effectLst/>
                          <a:latin typeface="Calibri"/>
                        </a:rPr>
                        <a:t>TITULO PRELIMINAR - DE LAS GARANTÍAS PENALES Y DE LA APLICACIÓN DE LA LEY PENAL</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TITULOARTICULO2</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900" b="0" i="0" u="none" strike="noStrike">
                          <a:solidFill>
                            <a:srgbClr val="000000"/>
                          </a:solidFill>
                          <a:effectLst/>
                          <a:latin typeface="Calibri"/>
                        </a:rPr>
                        <a:t>ARTÍCULO 2</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554">
                <a:tc>
                  <a:txBody>
                    <a:bodyPr/>
                    <a:lstStyle/>
                    <a:p>
                      <a:pPr algn="l" fontAlgn="t"/>
                      <a:r>
                        <a:rPr lang="es-ES" sz="900" b="0" i="0" u="none" strike="noStrike">
                          <a:solidFill>
                            <a:srgbClr val="000000"/>
                          </a:solidFill>
                          <a:effectLst/>
                          <a:latin typeface="Calibri"/>
                        </a:rPr>
                        <a:t>ARTICULO2</a:t>
                      </a:r>
                    </a:p>
                  </a:txBody>
                  <a:tcPr marL="11335" marR="11335" marT="11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_tradnl" sz="900" b="0" i="0" u="none" strike="noStrike">
                          <a:solidFill>
                            <a:srgbClr val="000000"/>
                          </a:solidFill>
                          <a:effectLst/>
                          <a:latin typeface="Calibri"/>
                        </a:rPr>
                        <a:t>1. No será castigado ningún delito ni falta con pena que no se halle prevista por Ley anterior a su perpetración. Carecerán, igualmente, de efecto retroactivo las Leyes que establezcan medidas de seguridad.</a:t>
                      </a:r>
                      <a:br>
                        <a:rPr lang="es-ES_tradnl" sz="900" b="0" i="0" u="none" strike="noStrike">
                          <a:solidFill>
                            <a:srgbClr val="000000"/>
                          </a:solidFill>
                          <a:effectLst/>
                          <a:latin typeface="Calibri"/>
                        </a:rPr>
                      </a:br>
                      <a:r>
                        <a:rPr lang="es-ES_tradnl" sz="900" b="0" i="0" u="none" strike="noStrike">
                          <a:solidFill>
                            <a:srgbClr val="000000"/>
                          </a:solidFill>
                          <a:effectLst/>
                          <a:latin typeface="Calibri"/>
                        </a:rPr>
                        <a:t>2. No obstante, tendrán efecto retroactivo aquellas leyes penales que favorezcan al reo, aunque al entrar en vigor hubiera recaído sentencia firme y el sujeto estuviese cumpliendo condena. En caso de duda sobre la determinación de la Ley más favorable, será oído el reo. Los hechos cometidos bajo la vigencia de una Ley temporal serán juzgados, sin embargo, conforme a ella, salvo que se disponga expresamente lo contrario.</a:t>
                      </a:r>
                    </a:p>
                  </a:txBody>
                  <a:tcPr marL="11335" marR="11335" marT="11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SECCIONARTICULO3</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900" b="0" i="0" u="none" strike="noStrike">
                          <a:solidFill>
                            <a:srgbClr val="000000"/>
                          </a:solidFill>
                          <a:effectLst/>
                          <a:latin typeface="Calibri"/>
                        </a:rPr>
                        <a:t>TITULO PRELIMINAR - DE LAS GARANTÍAS PENALES Y DE LA APLICACIÓN DE LA LEY PENAL</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94">
                <a:tc>
                  <a:txBody>
                    <a:bodyPr/>
                    <a:lstStyle/>
                    <a:p>
                      <a:pPr algn="l" fontAlgn="b"/>
                      <a:r>
                        <a:rPr lang="es-ES" sz="900" b="0" i="0" u="none" strike="noStrike">
                          <a:solidFill>
                            <a:srgbClr val="000000"/>
                          </a:solidFill>
                          <a:effectLst/>
                          <a:latin typeface="Calibri"/>
                        </a:rPr>
                        <a:t>TITULOARTICULO3</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900" b="0" i="0" u="none" strike="noStrike">
                          <a:solidFill>
                            <a:srgbClr val="000000"/>
                          </a:solidFill>
                          <a:effectLst/>
                          <a:latin typeface="Calibri"/>
                        </a:rPr>
                        <a:t>ARTÍCULO 3</a:t>
                      </a:r>
                    </a:p>
                  </a:txBody>
                  <a:tcPr marL="11335" marR="11335" marT="11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166">
                <a:tc>
                  <a:txBody>
                    <a:bodyPr/>
                    <a:lstStyle/>
                    <a:p>
                      <a:pPr algn="l" fontAlgn="t"/>
                      <a:r>
                        <a:rPr lang="es-ES" sz="900" b="0" i="0" u="none" strike="noStrike">
                          <a:solidFill>
                            <a:srgbClr val="000000"/>
                          </a:solidFill>
                          <a:effectLst/>
                          <a:latin typeface="Calibri"/>
                        </a:rPr>
                        <a:t>ARTICULO3</a:t>
                      </a:r>
                    </a:p>
                  </a:txBody>
                  <a:tcPr marL="11335" marR="11335" marT="11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_tradnl" sz="900" b="0" i="0" u="none" strike="noStrike" dirty="0">
                          <a:solidFill>
                            <a:srgbClr val="000000"/>
                          </a:solidFill>
                          <a:effectLst/>
                          <a:latin typeface="Calibri"/>
                        </a:rPr>
                        <a:t>1. No podrá ejecutarse pena ni medida de seguridad sino en virtud de sentencia firme dictada por el Juez o Tribunal competente, de acuerdo con las leyes procesales.</a:t>
                      </a:r>
                      <a:br>
                        <a:rPr lang="es-ES_tradnl" sz="900" b="0" i="0" u="none" strike="noStrike" dirty="0">
                          <a:solidFill>
                            <a:srgbClr val="000000"/>
                          </a:solidFill>
                          <a:effectLst/>
                          <a:latin typeface="Calibri"/>
                        </a:rPr>
                      </a:br>
                      <a:r>
                        <a:rPr lang="es-ES_tradnl" sz="900" b="0" i="0" u="none" strike="noStrike" dirty="0">
                          <a:solidFill>
                            <a:srgbClr val="000000"/>
                          </a:solidFill>
                          <a:effectLst/>
                          <a:latin typeface="Calibri"/>
                        </a:rPr>
                        <a:t>2. Tampoco podrá ejecutarse pena ni medida de seguridad en otra forma que la prescrita por la Ley y reglamentos que la desarrollan, ni con otras circunstancias o accidentes que los expresados en su texto. La ejecución de la pena o de la medida de seguridad se realizará bajo el control de los Jueces y Tribunales competentes.</a:t>
                      </a:r>
                    </a:p>
                  </a:txBody>
                  <a:tcPr marL="11335" marR="11335" marT="113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90500" y="142875"/>
            <a:ext cx="8445500" cy="463550"/>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Índice</a:t>
            </a:r>
            <a:endParaRPr lang="es-ES" sz="1800" b="1" dirty="0">
              <a:solidFill>
                <a:srgbClr val="336699"/>
              </a:solidFill>
              <a:latin typeface="Calibri" pitchFamily="34" charset="0"/>
              <a:cs typeface="Arial" charset="0"/>
            </a:endParaRPr>
          </a:p>
        </p:txBody>
      </p:sp>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flipV="1">
            <a:off x="2286000" y="2060848"/>
            <a:ext cx="4572000" cy="1368152"/>
          </a:xfrm>
          <a:prstGeom prst="rect">
            <a:avLst/>
          </a:prstGeom>
          <a:noFill/>
          <a:ln w="9525">
            <a:noFill/>
            <a:round/>
            <a:headEnd/>
            <a:tailEnd/>
          </a:ln>
        </p:spPr>
        <p:txBody>
          <a:bodyPr wrap="none" anchor="ctr"/>
          <a:lstStyle/>
          <a:p>
            <a:endParaRPr lang="es-ES" dirty="0"/>
          </a:p>
        </p:txBody>
      </p:sp>
      <p:sp>
        <p:nvSpPr>
          <p:cNvPr id="7" name="6 Rectángulo"/>
          <p:cNvSpPr/>
          <p:nvPr/>
        </p:nvSpPr>
        <p:spPr>
          <a:xfrm>
            <a:off x="755576" y="1268760"/>
            <a:ext cx="7992888" cy="3683060"/>
          </a:xfrm>
          <a:prstGeom prst="rect">
            <a:avLst/>
          </a:prstGeom>
        </p:spPr>
        <p:txBody>
          <a:bodyPr wrap="square">
            <a:spAutoFit/>
          </a:bodyPr>
          <a:lstStyle/>
          <a:p>
            <a:pPr marL="457200"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Estado actual IBERIUS</a:t>
            </a:r>
          </a:p>
          <a:p>
            <a:pPr marL="1200150" lvl="1"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Jurisprudencia</a:t>
            </a:r>
          </a:p>
          <a:p>
            <a:pPr marL="1200150" lvl="1"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Legislación </a:t>
            </a:r>
          </a:p>
          <a:p>
            <a:pPr marL="457200"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Funcionalidades IBERIUS por pestaña</a:t>
            </a:r>
          </a:p>
          <a:p>
            <a:pPr marL="1200150" lvl="1"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Búsqueda</a:t>
            </a:r>
          </a:p>
          <a:p>
            <a:pPr marL="1200150" lvl="1"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Resultados</a:t>
            </a:r>
          </a:p>
          <a:p>
            <a:pPr marL="1200150" lvl="1"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Documento</a:t>
            </a:r>
          </a:p>
          <a:p>
            <a:pPr marL="1200150" lvl="1"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Legislación</a:t>
            </a:r>
          </a:p>
          <a:p>
            <a:pPr marL="457200" indent="-457200">
              <a:spcBef>
                <a:spcPts val="500"/>
              </a:spcBef>
              <a:buFont typeface="Times New Roman" pitchFamily="18" charset="0"/>
              <a:buAutoNum type="arabi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b="1" dirty="0" smtClean="0">
                <a:solidFill>
                  <a:srgbClr val="0070C0"/>
                </a:solidFill>
                <a:latin typeface="Calibri" pitchFamily="34" charset="0"/>
                <a:cs typeface="Tahoma" pitchFamily="34" charset="0"/>
              </a:rPr>
              <a:t>Estructura fichero Excel solicitado para relación Jurisprudencia &amp; Legislación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pic>
        <p:nvPicPr>
          <p:cNvPr id="12" name="Picture 2"/>
          <p:cNvPicPr>
            <a:picLocks noChangeAspect="1" noChangeArrowheads="1"/>
          </p:cNvPicPr>
          <p:nvPr/>
        </p:nvPicPr>
        <p:blipFill>
          <a:blip r:embed="rId3" cstate="print"/>
          <a:srcRect/>
          <a:stretch>
            <a:fillRect/>
          </a:stretch>
        </p:blipFill>
        <p:spPr bwMode="auto">
          <a:xfrm>
            <a:off x="3707904" y="2336549"/>
            <a:ext cx="4680520" cy="2676627"/>
          </a:xfrm>
          <a:prstGeom prst="rect">
            <a:avLst/>
          </a:prstGeom>
          <a:noFill/>
          <a:ln w="9525">
            <a:noFill/>
            <a:miter lim="800000"/>
            <a:headEnd/>
            <a:tailEnd/>
          </a:ln>
        </p:spPr>
      </p:pic>
      <p:sp>
        <p:nvSpPr>
          <p:cNvPr id="13" name="12 Rectángulo"/>
          <p:cNvSpPr/>
          <p:nvPr/>
        </p:nvSpPr>
        <p:spPr>
          <a:xfrm>
            <a:off x="1008112" y="5229200"/>
            <a:ext cx="6660232" cy="715581"/>
          </a:xfrm>
          <a:prstGeom prst="rect">
            <a:avLst/>
          </a:prstGeom>
        </p:spPr>
        <p:txBody>
          <a:bodyPr wrap="square">
            <a:spAutoFit/>
          </a:bodyPr>
          <a:lstStyle/>
          <a:p>
            <a:pPr marL="0" lvl="1" defTabSz="914400">
              <a:lnSpc>
                <a:spcPct val="150000"/>
              </a:lnSpc>
              <a:spcAft>
                <a:spcPts val="0"/>
              </a:spcAft>
            </a:pPr>
            <a:r>
              <a:rPr lang="es-ES" sz="900" dirty="0" smtClean="0">
                <a:solidFill>
                  <a:srgbClr val="404040"/>
                </a:solidFill>
                <a:latin typeface="Verdana"/>
                <a:ea typeface="Times New Roman"/>
                <a:cs typeface="Times New Roman"/>
              </a:rPr>
              <a:t>COLOMBIA: No se puede indexar (Applet Java). </a:t>
            </a:r>
          </a:p>
          <a:p>
            <a:pPr marL="0" lvl="1" defTabSz="914400">
              <a:lnSpc>
                <a:spcPct val="150000"/>
              </a:lnSpc>
              <a:spcAft>
                <a:spcPts val="0"/>
              </a:spcAft>
            </a:pPr>
            <a:r>
              <a:rPr lang="es-ES" sz="900" dirty="0" smtClean="0">
                <a:solidFill>
                  <a:srgbClr val="404040"/>
                </a:solidFill>
                <a:latin typeface="Verdana"/>
                <a:ea typeface="Times New Roman"/>
                <a:cs typeface="Times New Roman"/>
              </a:rPr>
              <a:t>CUBA: </a:t>
            </a:r>
            <a:r>
              <a:rPr lang="es-ES" sz="900" dirty="0">
                <a:solidFill>
                  <a:srgbClr val="404040"/>
                </a:solidFill>
                <a:latin typeface="Verdana"/>
                <a:ea typeface="Times New Roman"/>
                <a:cs typeface="Times New Roman"/>
              </a:rPr>
              <a:t>S</a:t>
            </a:r>
            <a:r>
              <a:rPr lang="es-ES" sz="900" dirty="0" smtClean="0">
                <a:solidFill>
                  <a:srgbClr val="404040"/>
                </a:solidFill>
                <a:latin typeface="Verdana"/>
                <a:ea typeface="Times New Roman"/>
                <a:cs typeface="Times New Roman"/>
              </a:rPr>
              <a:t>e anuncia que se enviaran lote de sentencias por mail.</a:t>
            </a:r>
          </a:p>
          <a:p>
            <a:pPr marL="0" lvl="1" defTabSz="914400">
              <a:lnSpc>
                <a:spcPct val="150000"/>
              </a:lnSpc>
              <a:spcAft>
                <a:spcPts val="0"/>
              </a:spcAft>
            </a:pPr>
            <a:r>
              <a:rPr lang="es-ES" sz="900" dirty="0" smtClean="0">
                <a:solidFill>
                  <a:srgbClr val="404040"/>
                </a:solidFill>
                <a:latin typeface="Verdana"/>
                <a:ea typeface="Times New Roman"/>
                <a:cs typeface="Times New Roman"/>
              </a:rPr>
              <a:t>ECUADOR: No viable. Los pdf a los que se accede son imágenes por lo que el texto no puede ser extraído.</a:t>
            </a:r>
          </a:p>
        </p:txBody>
      </p:sp>
      <p:sp>
        <p:nvSpPr>
          <p:cNvPr id="15"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Estado actual Jurisprudencia</a:t>
            </a:r>
            <a:endParaRPr lang="es-ES" sz="1800" b="1" dirty="0">
              <a:solidFill>
                <a:srgbClr val="336699"/>
              </a:solidFill>
              <a:latin typeface="Calibri" pitchFamily="34" charset="0"/>
              <a:cs typeface="Arial" charset="0"/>
            </a:endParaRPr>
          </a:p>
        </p:txBody>
      </p:sp>
      <p:pic>
        <p:nvPicPr>
          <p:cNvPr id="3" name="Imagen 2"/>
          <p:cNvPicPr>
            <a:picLocks noChangeAspect="1"/>
          </p:cNvPicPr>
          <p:nvPr/>
        </p:nvPicPr>
        <p:blipFill>
          <a:blip r:embed="rId4" cstate="print"/>
          <a:stretch>
            <a:fillRect/>
          </a:stretch>
        </p:blipFill>
        <p:spPr>
          <a:xfrm>
            <a:off x="3707904" y="887607"/>
            <a:ext cx="5256584" cy="1317257"/>
          </a:xfrm>
          <a:prstGeom prst="rect">
            <a:avLst/>
          </a:prstGeom>
        </p:spPr>
      </p:pic>
      <p:graphicFrame>
        <p:nvGraphicFramePr>
          <p:cNvPr id="8" name="Tabla 7"/>
          <p:cNvGraphicFramePr>
            <a:graphicFrameLocks noGrp="1"/>
          </p:cNvGraphicFramePr>
          <p:nvPr>
            <p:extLst>
              <p:ext uri="{D42A27DB-BD31-4B8C-83A1-F6EECF244321}">
                <p14:modId xmlns="" xmlns:p14="http://schemas.microsoft.com/office/powerpoint/2010/main" val="1986935941"/>
              </p:ext>
            </p:extLst>
          </p:nvPr>
        </p:nvGraphicFramePr>
        <p:xfrm>
          <a:off x="971600" y="923776"/>
          <a:ext cx="2120900" cy="4089400"/>
        </p:xfrm>
        <a:graphic>
          <a:graphicData uri="http://schemas.openxmlformats.org/drawingml/2006/table">
            <a:tbl>
              <a:tblPr/>
              <a:tblGrid>
                <a:gridCol w="1295400"/>
                <a:gridCol w="825500"/>
              </a:tblGrid>
              <a:tr h="177800">
                <a:tc>
                  <a:txBody>
                    <a:bodyPr/>
                    <a:lstStyle/>
                    <a:p>
                      <a:pPr algn="ctr" fontAlgn="ctr"/>
                      <a:r>
                        <a:rPr lang="es-ES" sz="900" b="0" i="0" u="none" strike="noStrike" dirty="0">
                          <a:solidFill>
                            <a:srgbClr val="000000"/>
                          </a:solidFill>
                          <a:effectLst/>
                          <a:latin typeface="Calibri"/>
                        </a:rPr>
                        <a:t>PAIS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ES_tradnl" sz="900" b="0" i="0" u="none" strike="noStrike" dirty="0">
                          <a:solidFill>
                            <a:srgbClr val="000000"/>
                          </a:solidFill>
                          <a:effectLst/>
                          <a:latin typeface="Calibri"/>
                        </a:rPr>
                        <a:t>Nº SENTENCIAS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7800">
                <a:tc>
                  <a:txBody>
                    <a:bodyPr/>
                    <a:lstStyle/>
                    <a:p>
                      <a:pPr algn="ctr" fontAlgn="ctr"/>
                      <a:r>
                        <a:rPr lang="es-ES" sz="900" b="0" i="0" u="none" strike="noStrike" dirty="0">
                          <a:solidFill>
                            <a:srgbClr val="000000"/>
                          </a:solidFill>
                          <a:effectLst/>
                          <a:latin typeface="Calibri"/>
                        </a:rPr>
                        <a:t>ARGENTINA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553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BOLIVIA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1185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BRASIL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376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CHILE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497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COLOMBIA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COSTA RICA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226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CUBA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ECUADOR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EL SALVADOR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2036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ESPAÑA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5566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GUATEMALA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341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HONDURAS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MEXICO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2952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NICARAGUA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866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PANAMA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5966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PARAGUAY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394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PERU</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83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PORTUGAL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249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pt-BR" sz="900" b="0" i="0" u="none" strike="noStrike" dirty="0">
                          <a:solidFill>
                            <a:srgbClr val="000000"/>
                          </a:solidFill>
                          <a:effectLst/>
                          <a:latin typeface="Calibri"/>
                        </a:rPr>
                        <a:t>PUERTO RICO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1066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REPUBLICA DOMINICANA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12199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URUGUAY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147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VENEZUELA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1758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7452320" y="2348880"/>
            <a:ext cx="1008112" cy="576064"/>
          </a:xfrm>
          <a:prstGeom prst="rect">
            <a:avLst/>
          </a:prstGeom>
          <a:solidFill>
            <a:schemeClr val="tx1">
              <a:lumMod val="65000"/>
              <a:lumOff val="35000"/>
            </a:schemeClr>
          </a:solidFill>
        </p:spPr>
        <p:txBody>
          <a:bodyPr wrap="square" rtlCol="0">
            <a:noAutofit/>
          </a:bodyPr>
          <a:lstStyle/>
          <a:p>
            <a:r>
              <a:rPr lang="es-MX" sz="800" b="1" dirty="0" smtClean="0">
                <a:latin typeface="Bookman Old Style" pitchFamily="18" charset="0"/>
                <a:ea typeface="SimHei" pitchFamily="49" charset="-122"/>
                <a:cs typeface="Arial" pitchFamily="34" charset="0"/>
              </a:rPr>
              <a:t>Repositorio de resoluciones</a:t>
            </a:r>
            <a:endParaRPr lang="es-MX" sz="800" b="1" dirty="0">
              <a:latin typeface="Bookman Old Style" pitchFamily="18" charset="0"/>
              <a:ea typeface="SimHei" pitchFamily="49" charset="-122"/>
              <a:cs typeface="Arial" pitchFamily="34" charset="0"/>
            </a:endParaRPr>
          </a:p>
        </p:txBody>
      </p:sp>
      <p:sp>
        <p:nvSpPr>
          <p:cNvPr id="10" name="9 CuadroTexto"/>
          <p:cNvSpPr txBox="1"/>
          <p:nvPr/>
        </p:nvSpPr>
        <p:spPr>
          <a:xfrm>
            <a:off x="3923928" y="1485945"/>
            <a:ext cx="4968552" cy="430887"/>
          </a:xfrm>
          <a:prstGeom prst="rect">
            <a:avLst/>
          </a:prstGeom>
          <a:solidFill>
            <a:schemeClr val="bg1"/>
          </a:solidFill>
        </p:spPr>
        <p:txBody>
          <a:bodyPr wrap="square" rtlCol="0">
            <a:spAutoFit/>
          </a:bodyPr>
          <a:lstStyle/>
          <a:p>
            <a:r>
              <a:rPr lang="es-MX" sz="1100" b="1" i="1" dirty="0" smtClean="0">
                <a:solidFill>
                  <a:srgbClr val="FF0000"/>
                </a:solidFill>
                <a:latin typeface="Tahoma" pitchFamily="34" charset="0"/>
                <a:ea typeface="Tahoma" pitchFamily="34" charset="0"/>
                <a:cs typeface="Tahoma" pitchFamily="34" charset="0"/>
              </a:rPr>
              <a:t>Las resoluciones que componen esta base de datos se difunden conforme a la legislación respectiva de cada país que las emite.</a:t>
            </a:r>
            <a:endParaRPr lang="es-MX" sz="1100" b="1" i="1" dirty="0">
              <a:solidFill>
                <a:srgbClr val="FF0000"/>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pic>
        <p:nvPicPr>
          <p:cNvPr id="12" name="Picture 2"/>
          <p:cNvPicPr>
            <a:picLocks noChangeAspect="1" noChangeArrowheads="1"/>
          </p:cNvPicPr>
          <p:nvPr/>
        </p:nvPicPr>
        <p:blipFill>
          <a:blip r:embed="rId3" cstate="print"/>
          <a:srcRect/>
          <a:stretch>
            <a:fillRect/>
          </a:stretch>
        </p:blipFill>
        <p:spPr bwMode="auto">
          <a:xfrm>
            <a:off x="3707904" y="2408557"/>
            <a:ext cx="4680520" cy="2676627"/>
          </a:xfrm>
          <a:prstGeom prst="rect">
            <a:avLst/>
          </a:prstGeom>
          <a:noFill/>
          <a:ln w="9525">
            <a:noFill/>
            <a:miter lim="800000"/>
            <a:headEnd/>
            <a:tailEnd/>
          </a:ln>
        </p:spPr>
      </p:pic>
      <p:sp>
        <p:nvSpPr>
          <p:cNvPr id="13" name="12 Rectángulo"/>
          <p:cNvSpPr/>
          <p:nvPr/>
        </p:nvSpPr>
        <p:spPr>
          <a:xfrm>
            <a:off x="539552" y="5236966"/>
            <a:ext cx="6660232" cy="272062"/>
          </a:xfrm>
          <a:prstGeom prst="rect">
            <a:avLst/>
          </a:prstGeom>
        </p:spPr>
        <p:txBody>
          <a:bodyPr wrap="square">
            <a:spAutoFit/>
          </a:bodyPr>
          <a:lstStyle/>
          <a:p>
            <a:pPr marL="0" lvl="1" defTabSz="914400">
              <a:lnSpc>
                <a:spcPct val="150000"/>
              </a:lnSpc>
              <a:spcAft>
                <a:spcPts val="0"/>
              </a:spcAft>
            </a:pPr>
            <a:endParaRPr lang="es-ES" sz="900" dirty="0" smtClean="0">
              <a:solidFill>
                <a:srgbClr val="404040"/>
              </a:solidFill>
              <a:latin typeface="Verdana"/>
              <a:ea typeface="Times New Roman"/>
              <a:cs typeface="Times New Roman"/>
            </a:endParaRPr>
          </a:p>
        </p:txBody>
      </p:sp>
      <p:sp>
        <p:nvSpPr>
          <p:cNvPr id="15"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Estado actual Legislación</a:t>
            </a:r>
            <a:endParaRPr lang="es-ES" sz="1800" b="1" dirty="0">
              <a:solidFill>
                <a:srgbClr val="336699"/>
              </a:solidFill>
              <a:latin typeface="Calibri" pitchFamily="34" charset="0"/>
              <a:cs typeface="Arial" charset="0"/>
            </a:endParaRPr>
          </a:p>
        </p:txBody>
      </p:sp>
      <p:graphicFrame>
        <p:nvGraphicFramePr>
          <p:cNvPr id="5" name="Tabla 4"/>
          <p:cNvGraphicFramePr>
            <a:graphicFrameLocks noGrp="1"/>
          </p:cNvGraphicFramePr>
          <p:nvPr>
            <p:extLst>
              <p:ext uri="{D42A27DB-BD31-4B8C-83A1-F6EECF244321}">
                <p14:modId xmlns="" xmlns:p14="http://schemas.microsoft.com/office/powerpoint/2010/main" val="1395771221"/>
              </p:ext>
            </p:extLst>
          </p:nvPr>
        </p:nvGraphicFramePr>
        <p:xfrm>
          <a:off x="611560" y="995784"/>
          <a:ext cx="2781300" cy="4089400"/>
        </p:xfrm>
        <a:graphic>
          <a:graphicData uri="http://schemas.openxmlformats.org/drawingml/2006/table">
            <a:tbl>
              <a:tblPr/>
              <a:tblGrid>
                <a:gridCol w="1498600"/>
                <a:gridCol w="381000"/>
                <a:gridCol w="304800"/>
                <a:gridCol w="596900"/>
              </a:tblGrid>
              <a:tr h="177800">
                <a:tc>
                  <a:txBody>
                    <a:bodyPr/>
                    <a:lstStyle/>
                    <a:p>
                      <a:pPr algn="ctr" fontAlgn="ctr"/>
                      <a:r>
                        <a:rPr lang="es-ES" sz="900" b="0" i="0" u="none" strike="noStrike" dirty="0">
                          <a:solidFill>
                            <a:srgbClr val="000000"/>
                          </a:solidFill>
                          <a:effectLst/>
                          <a:latin typeface="Calibri"/>
                        </a:rPr>
                        <a:t>PAIS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ES" sz="900" b="0" i="0" u="none" strike="noStrike" dirty="0">
                          <a:solidFill>
                            <a:srgbClr val="000000"/>
                          </a:solidFill>
                          <a:effectLst/>
                          <a:latin typeface="Calibri"/>
                        </a:rPr>
                        <a:t>EXCEL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ES" sz="900" b="0" i="0" u="none" strike="noStrike" dirty="0">
                          <a:solidFill>
                            <a:srgbClr val="000000"/>
                          </a:solidFill>
                          <a:effectLst/>
                          <a:latin typeface="Calibri"/>
                        </a:rPr>
                        <a:t>DOC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s-ES" sz="900" b="0" i="0" u="none" strike="noStrike" dirty="0">
                          <a:solidFill>
                            <a:srgbClr val="000000"/>
                          </a:solidFill>
                          <a:effectLst/>
                          <a:latin typeface="Calibri"/>
                        </a:rPr>
                        <a:t>INDEXADO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7800">
                <a:tc>
                  <a:txBody>
                    <a:bodyPr/>
                    <a:lstStyle/>
                    <a:p>
                      <a:pPr algn="ctr" fontAlgn="ctr"/>
                      <a:r>
                        <a:rPr lang="es-ES" sz="900" b="0" i="0" u="none" strike="noStrike" dirty="0">
                          <a:solidFill>
                            <a:srgbClr val="000000"/>
                          </a:solidFill>
                          <a:effectLst/>
                          <a:latin typeface="Calibri"/>
                        </a:rPr>
                        <a:t>ARGENTINA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BOLIVIA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BRASIL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CHILE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COLOMBIA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COSTA RICA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CUBA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ECUADOR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EL SALVADOR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ESPAÑA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GUATEMALA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HONDURAS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fr-FR" sz="900" b="0" i="0" u="none" strike="noStrike" dirty="0">
                          <a:solidFill>
                            <a:schemeClr val="tx1"/>
                          </a:solidFill>
                          <a:effectLst/>
                          <a:latin typeface="Calibri"/>
                        </a:rPr>
                        <a:t>MÉXICO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smtClean="0">
                          <a:solidFill>
                            <a:srgbClr val="000000"/>
                          </a:solidFill>
                          <a:effectLst/>
                          <a:latin typeface="Calibri"/>
                        </a:rPr>
                        <a:t>SI</a:t>
                      </a:r>
                      <a:endParaRPr lang="es-ES" sz="9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NICARAGUA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_tradnl" sz="900" b="0" i="0" u="none" strike="noStrike" dirty="0">
                          <a:solidFill>
                            <a:schemeClr val="tx1"/>
                          </a:solidFill>
                          <a:effectLst/>
                          <a:latin typeface="Calibri"/>
                        </a:rPr>
                        <a:t>PANAMÁ</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PARAGUAY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PERÚ</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PORTUGAL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pt-BR" sz="900" b="0" i="0" u="none" strike="noStrike" dirty="0">
                          <a:solidFill>
                            <a:schemeClr val="tx1"/>
                          </a:solidFill>
                          <a:effectLst/>
                          <a:latin typeface="Calibri"/>
                        </a:rPr>
                        <a:t>PUERTO RICO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REPUBLICA DOMINICANA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chemeClr val="tx1"/>
                          </a:solidFill>
                          <a:effectLst/>
                          <a:latin typeface="Calibri"/>
                        </a:rPr>
                        <a:t>URUGUAY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SI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ctr" fontAlgn="ctr"/>
                      <a:r>
                        <a:rPr lang="es-ES" sz="900" b="0" i="0" u="none" strike="noStrike" dirty="0">
                          <a:solidFill>
                            <a:srgbClr val="000000"/>
                          </a:solidFill>
                          <a:effectLst/>
                          <a:latin typeface="Calibri"/>
                        </a:rPr>
                        <a:t>VENEZUELA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a:rPr>
                        <a:t>NO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 name="Imagen 9"/>
          <p:cNvPicPr>
            <a:picLocks noChangeAspect="1"/>
          </p:cNvPicPr>
          <p:nvPr/>
        </p:nvPicPr>
        <p:blipFill>
          <a:blip r:embed="rId4" cstate="print"/>
          <a:stretch>
            <a:fillRect/>
          </a:stretch>
        </p:blipFill>
        <p:spPr>
          <a:xfrm>
            <a:off x="3707904" y="836713"/>
            <a:ext cx="3719826" cy="1512168"/>
          </a:xfrm>
          <a:prstGeom prst="rect">
            <a:avLst/>
          </a:prstGeom>
        </p:spPr>
      </p:pic>
      <p:sp>
        <p:nvSpPr>
          <p:cNvPr id="8" name="7 CuadroTexto"/>
          <p:cNvSpPr txBox="1"/>
          <p:nvPr/>
        </p:nvSpPr>
        <p:spPr>
          <a:xfrm>
            <a:off x="7452320" y="2420888"/>
            <a:ext cx="1008112" cy="576064"/>
          </a:xfrm>
          <a:prstGeom prst="rect">
            <a:avLst/>
          </a:prstGeom>
          <a:solidFill>
            <a:schemeClr val="tx1">
              <a:lumMod val="65000"/>
              <a:lumOff val="35000"/>
            </a:schemeClr>
          </a:solidFill>
        </p:spPr>
        <p:txBody>
          <a:bodyPr wrap="square" rtlCol="0">
            <a:noAutofit/>
          </a:bodyPr>
          <a:lstStyle/>
          <a:p>
            <a:r>
              <a:rPr lang="es-MX" sz="800" b="1" dirty="0" smtClean="0">
                <a:latin typeface="Bookman Old Style" pitchFamily="18" charset="0"/>
                <a:ea typeface="SimHei" pitchFamily="49" charset="-122"/>
                <a:cs typeface="Arial" pitchFamily="34" charset="0"/>
              </a:rPr>
              <a:t>Repositorio de resoluciones</a:t>
            </a:r>
            <a:endParaRPr lang="es-MX" sz="800" b="1" dirty="0">
              <a:latin typeface="Bookman Old Style" pitchFamily="18" charset="0"/>
              <a:ea typeface="SimHei" pitchFamily="49" charset="-122"/>
              <a:cs typeface="Arial" pitchFamily="34" charset="0"/>
            </a:endParaRPr>
          </a:p>
        </p:txBody>
      </p:sp>
    </p:spTree>
    <p:extLst>
      <p:ext uri="{BB962C8B-B14F-4D97-AF65-F5344CB8AC3E}">
        <p14:creationId xmlns="" xmlns:p14="http://schemas.microsoft.com/office/powerpoint/2010/main" val="165245919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6"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Pestaña Búsqueda</a:t>
            </a:r>
            <a:endParaRPr lang="es-ES" sz="1800" b="1" dirty="0">
              <a:solidFill>
                <a:srgbClr val="336699"/>
              </a:solidFill>
              <a:latin typeface="Calibri" pitchFamily="34" charset="0"/>
              <a:cs typeface="Arial" charset="0"/>
            </a:endParaRPr>
          </a:p>
        </p:txBody>
      </p:sp>
      <p:pic>
        <p:nvPicPr>
          <p:cNvPr id="3" name="Imagen 2"/>
          <p:cNvPicPr preferRelativeResize="0">
            <a:picLocks/>
          </p:cNvPicPr>
          <p:nvPr/>
        </p:nvPicPr>
        <p:blipFill>
          <a:blip r:embed="rId3" cstate="print"/>
          <a:stretch>
            <a:fillRect/>
          </a:stretch>
        </p:blipFill>
        <p:spPr>
          <a:xfrm>
            <a:off x="755576" y="1124744"/>
            <a:ext cx="7549769" cy="4407892"/>
          </a:xfrm>
          <a:prstGeom prst="rect">
            <a:avLst/>
          </a:prstGeom>
        </p:spPr>
      </p:pic>
      <p:sp>
        <p:nvSpPr>
          <p:cNvPr id="7" name="6 CuadroTexto"/>
          <p:cNvSpPr txBox="1"/>
          <p:nvPr/>
        </p:nvSpPr>
        <p:spPr>
          <a:xfrm>
            <a:off x="6732240" y="1124744"/>
            <a:ext cx="1584176" cy="1008112"/>
          </a:xfrm>
          <a:prstGeom prst="rect">
            <a:avLst/>
          </a:prstGeom>
          <a:solidFill>
            <a:schemeClr val="tx1">
              <a:lumMod val="65000"/>
              <a:lumOff val="35000"/>
            </a:schemeClr>
          </a:solidFill>
        </p:spPr>
        <p:txBody>
          <a:bodyPr wrap="square" rtlCol="0">
            <a:noAutofit/>
          </a:bodyPr>
          <a:lstStyle/>
          <a:p>
            <a:r>
              <a:rPr lang="es-MX" sz="1600" b="1" dirty="0" smtClean="0">
                <a:latin typeface="Bookman Old Style" pitchFamily="18" charset="0"/>
                <a:ea typeface="SimHei" pitchFamily="49" charset="-122"/>
                <a:cs typeface="Arial" pitchFamily="34" charset="0"/>
              </a:rPr>
              <a:t>Repositorio de resoluciones</a:t>
            </a:r>
            <a:endParaRPr lang="es-MX" sz="1600" b="1" dirty="0">
              <a:latin typeface="Bookman Old Style" pitchFamily="18" charset="0"/>
              <a:ea typeface="SimHei" pitchFamily="49" charset="-122"/>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7"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Funcionalidades &gt; Pestaña Búsqueda</a:t>
            </a:r>
            <a:endParaRPr lang="es-ES" sz="1800" b="1" dirty="0">
              <a:solidFill>
                <a:srgbClr val="336699"/>
              </a:solidFill>
              <a:latin typeface="Calibri" pitchFamily="34" charset="0"/>
              <a:cs typeface="Arial" charset="0"/>
            </a:endParaRPr>
          </a:p>
        </p:txBody>
      </p:sp>
      <p:sp>
        <p:nvSpPr>
          <p:cNvPr id="2" name="CuadroTexto 1"/>
          <p:cNvSpPr txBox="1"/>
          <p:nvPr/>
        </p:nvSpPr>
        <p:spPr>
          <a:xfrm>
            <a:off x="539552" y="1052736"/>
            <a:ext cx="8136904" cy="2818720"/>
          </a:xfrm>
          <a:prstGeom prst="rect">
            <a:avLst/>
          </a:prstGeom>
          <a:noFill/>
        </p:spPr>
        <p:txBody>
          <a:bodyPr wrap="square" rtlCol="0">
            <a:spAutoFit/>
          </a:bodyPr>
          <a:lstStyle/>
          <a:p>
            <a:pPr marL="457200"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dirty="0" smtClean="0">
                <a:solidFill>
                  <a:schemeClr val="tx1"/>
                </a:solidFill>
                <a:latin typeface="Calibri" pitchFamily="34" charset="0"/>
                <a:cs typeface="Tahoma" pitchFamily="34" charset="0"/>
              </a:rPr>
              <a:t>Pestaña BÚSQUEDA</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sz="1800" dirty="0" smtClean="0">
                <a:solidFill>
                  <a:schemeClr val="tx1"/>
                </a:solidFill>
                <a:latin typeface="Calibri" pitchFamily="34" charset="0"/>
                <a:cs typeface="Tahoma" pitchFamily="34" charset="0"/>
              </a:rPr>
              <a:t>Formulario de consulta</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Filtro </a:t>
            </a:r>
            <a:r>
              <a:rPr lang="is-IS" sz="1800" dirty="0">
                <a:solidFill>
                  <a:schemeClr val="tx1"/>
                </a:solidFill>
                <a:latin typeface="Calibri" pitchFamily="34" charset="0"/>
                <a:cs typeface="Tahoma" pitchFamily="34" charset="0"/>
              </a:rPr>
              <a:t>por </a:t>
            </a:r>
            <a:r>
              <a:rPr lang="is-IS" sz="1800" dirty="0" smtClean="0">
                <a:solidFill>
                  <a:schemeClr val="tx1"/>
                </a:solidFill>
                <a:latin typeface="Calibri" pitchFamily="34" charset="0"/>
                <a:cs typeface="Tahoma" pitchFamily="34" charset="0"/>
              </a:rPr>
              <a:t>país</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Filtro </a:t>
            </a:r>
            <a:r>
              <a:rPr lang="is-IS" sz="1800" dirty="0">
                <a:solidFill>
                  <a:schemeClr val="tx1"/>
                </a:solidFill>
                <a:latin typeface="Calibri" pitchFamily="34" charset="0"/>
                <a:cs typeface="Tahoma" pitchFamily="34" charset="0"/>
              </a:rPr>
              <a:t>por voces de </a:t>
            </a:r>
            <a:r>
              <a:rPr lang="is-IS" sz="1800" dirty="0" smtClean="0">
                <a:solidFill>
                  <a:schemeClr val="tx1"/>
                </a:solidFill>
                <a:latin typeface="Calibri" pitchFamily="34" charset="0"/>
                <a:cs typeface="Tahoma" pitchFamily="34" charset="0"/>
              </a:rPr>
              <a:t>Tesauro</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Filtro </a:t>
            </a:r>
            <a:r>
              <a:rPr lang="is-IS" sz="1800" dirty="0">
                <a:solidFill>
                  <a:schemeClr val="tx1"/>
                </a:solidFill>
                <a:latin typeface="Calibri" pitchFamily="34" charset="0"/>
                <a:cs typeface="Tahoma" pitchFamily="34" charset="0"/>
              </a:rPr>
              <a:t>por tipo de r</a:t>
            </a:r>
            <a:r>
              <a:rPr lang="is-IS" sz="1800" dirty="0" smtClean="0">
                <a:solidFill>
                  <a:schemeClr val="tx1"/>
                </a:solidFill>
                <a:latin typeface="Calibri" pitchFamily="34" charset="0"/>
                <a:cs typeface="Tahoma" pitchFamily="34" charset="0"/>
              </a:rPr>
              <a:t>esolución</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Filtro </a:t>
            </a:r>
            <a:r>
              <a:rPr lang="is-IS" sz="1800" dirty="0">
                <a:solidFill>
                  <a:schemeClr val="tx1"/>
                </a:solidFill>
                <a:latin typeface="Calibri" pitchFamily="34" charset="0"/>
                <a:cs typeface="Tahoma" pitchFamily="34" charset="0"/>
              </a:rPr>
              <a:t>por fecha </a:t>
            </a:r>
            <a:r>
              <a:rPr lang="is-IS" sz="1800" dirty="0" smtClean="0">
                <a:solidFill>
                  <a:schemeClr val="tx1"/>
                </a:solidFill>
                <a:latin typeface="Calibri" pitchFamily="34" charset="0"/>
                <a:cs typeface="Tahoma" pitchFamily="34" charset="0"/>
              </a:rPr>
              <a:t>desde/</a:t>
            </a:r>
            <a:r>
              <a:rPr lang="is-IS" sz="1800" dirty="0">
                <a:solidFill>
                  <a:schemeClr val="tx1"/>
                </a:solidFill>
                <a:latin typeface="Calibri" pitchFamily="34" charset="0"/>
                <a:cs typeface="Tahoma" pitchFamily="34" charset="0"/>
              </a:rPr>
              <a:t>h</a:t>
            </a:r>
            <a:r>
              <a:rPr lang="is-IS" sz="1800" dirty="0" smtClean="0">
                <a:solidFill>
                  <a:schemeClr val="tx1"/>
                </a:solidFill>
                <a:latin typeface="Calibri" pitchFamily="34" charset="0"/>
                <a:cs typeface="Tahoma" pitchFamily="34" charset="0"/>
              </a:rPr>
              <a:t>asta</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sz="1800" dirty="0" smtClean="0">
                <a:solidFill>
                  <a:schemeClr val="tx1"/>
                </a:solidFill>
                <a:latin typeface="Calibri" pitchFamily="34" charset="0"/>
                <a:cs typeface="Tahoma" pitchFamily="34" charset="0"/>
              </a:rPr>
              <a:t>Filtro ver </a:t>
            </a:r>
            <a:r>
              <a:rPr lang="is-IS" sz="1800" dirty="0">
                <a:solidFill>
                  <a:schemeClr val="tx1"/>
                </a:solidFill>
                <a:latin typeface="Calibri" pitchFamily="34" charset="0"/>
                <a:cs typeface="Tahoma" pitchFamily="34" charset="0"/>
              </a:rPr>
              <a:t>50 últimas sentencias</a:t>
            </a:r>
            <a:endParaRPr lang="es-ES" sz="1800" dirty="0">
              <a:solidFill>
                <a:schemeClr val="tx1"/>
              </a:solidFill>
              <a:latin typeface="Calibri" pitchFamily="34" charset="0"/>
              <a:cs typeface="Tahoma" pitchFamily="34" charset="0"/>
            </a:endParaRPr>
          </a:p>
          <a:p>
            <a:pPr lvl="1" indent="0">
              <a:spcBef>
                <a:spcPts val="500"/>
              </a:spcBef>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s-ES" dirty="0" smtClean="0">
              <a:solidFill>
                <a:schemeClr val="tx1"/>
              </a:solidFill>
              <a:latin typeface="Calibri" pitchFamily="34" charset="0"/>
              <a:cs typeface="Tahoma" pitchFamily="34" charset="0"/>
            </a:endParaRPr>
          </a:p>
        </p:txBody>
      </p:sp>
      <p:pic>
        <p:nvPicPr>
          <p:cNvPr id="3" name="Imagen 2"/>
          <p:cNvPicPr>
            <a:picLocks noChangeAspect="1"/>
          </p:cNvPicPr>
          <p:nvPr/>
        </p:nvPicPr>
        <p:blipFill>
          <a:blip r:embed="rId3" cstate="print"/>
          <a:stretch>
            <a:fillRect/>
          </a:stretch>
        </p:blipFill>
        <p:spPr>
          <a:xfrm>
            <a:off x="5148064" y="1196752"/>
            <a:ext cx="3586854" cy="2232248"/>
          </a:xfrm>
          <a:prstGeom prst="rect">
            <a:avLst/>
          </a:prstGeom>
        </p:spPr>
      </p:pic>
      <p:pic>
        <p:nvPicPr>
          <p:cNvPr id="4" name="Imagen 3"/>
          <p:cNvPicPr>
            <a:picLocks noChangeAspect="1"/>
          </p:cNvPicPr>
          <p:nvPr/>
        </p:nvPicPr>
        <p:blipFill>
          <a:blip r:embed="rId4" cstate="print"/>
          <a:stretch>
            <a:fillRect/>
          </a:stretch>
        </p:blipFill>
        <p:spPr>
          <a:xfrm>
            <a:off x="2385472" y="3933055"/>
            <a:ext cx="4994840" cy="1136011"/>
          </a:xfrm>
          <a:prstGeom prst="rect">
            <a:avLst/>
          </a:prstGeom>
        </p:spPr>
      </p:pic>
    </p:spTree>
    <p:extLst>
      <p:ext uri="{BB962C8B-B14F-4D97-AF65-F5344CB8AC3E}">
        <p14:creationId xmlns="" xmlns:p14="http://schemas.microsoft.com/office/powerpoint/2010/main" val="339472627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6"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Pestaña Resultados</a:t>
            </a:r>
            <a:endParaRPr lang="es-ES" sz="1800" b="1" dirty="0">
              <a:solidFill>
                <a:srgbClr val="336699"/>
              </a:solidFill>
              <a:latin typeface="Calibri" pitchFamily="34" charset="0"/>
              <a:cs typeface="Arial" charset="0"/>
            </a:endParaRPr>
          </a:p>
        </p:txBody>
      </p:sp>
      <p:pic>
        <p:nvPicPr>
          <p:cNvPr id="3" name="Imagen 2"/>
          <p:cNvPicPr preferRelativeResize="0">
            <a:picLocks/>
          </p:cNvPicPr>
          <p:nvPr/>
        </p:nvPicPr>
        <p:blipFill>
          <a:blip r:embed="rId3" cstate="print"/>
          <a:stretch>
            <a:fillRect/>
          </a:stretch>
        </p:blipFill>
        <p:spPr>
          <a:xfrm>
            <a:off x="683568" y="1196752"/>
            <a:ext cx="7549200" cy="4046400"/>
          </a:xfrm>
          <a:prstGeom prst="rect">
            <a:avLst/>
          </a:prstGeom>
        </p:spPr>
      </p:pic>
      <p:sp>
        <p:nvSpPr>
          <p:cNvPr id="7" name="6 CuadroTexto"/>
          <p:cNvSpPr txBox="1"/>
          <p:nvPr/>
        </p:nvSpPr>
        <p:spPr>
          <a:xfrm>
            <a:off x="6660232" y="1196752"/>
            <a:ext cx="1512168" cy="936104"/>
          </a:xfrm>
          <a:prstGeom prst="rect">
            <a:avLst/>
          </a:prstGeom>
          <a:solidFill>
            <a:schemeClr val="tx1">
              <a:lumMod val="65000"/>
              <a:lumOff val="35000"/>
            </a:schemeClr>
          </a:solidFill>
        </p:spPr>
        <p:txBody>
          <a:bodyPr wrap="square" rtlCol="0">
            <a:noAutofit/>
          </a:bodyPr>
          <a:lstStyle/>
          <a:p>
            <a:r>
              <a:rPr lang="es-MX" sz="1600" b="1" dirty="0" smtClean="0">
                <a:latin typeface="Bookman Old Style" pitchFamily="18" charset="0"/>
                <a:ea typeface="SimHei" pitchFamily="49" charset="-122"/>
                <a:cs typeface="Arial" pitchFamily="34" charset="0"/>
              </a:rPr>
              <a:t>Repositorio de resoluciones</a:t>
            </a:r>
            <a:endParaRPr lang="es-MX" sz="1600" b="1" dirty="0">
              <a:latin typeface="Bookman Old Style" pitchFamily="18" charset="0"/>
              <a:ea typeface="SimHei" pitchFamily="49" charset="-122"/>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7" name="Text Box 1"/>
          <p:cNvSpPr txBox="1">
            <a:spLocks noChangeArrowheads="1"/>
          </p:cNvSpPr>
          <p:nvPr/>
        </p:nvSpPr>
        <p:spPr bwMode="auto">
          <a:xfrm>
            <a:off x="467544" y="188640"/>
            <a:ext cx="8445500" cy="463846"/>
          </a:xfrm>
          <a:prstGeom prst="rect">
            <a:avLst/>
          </a:prstGeom>
          <a:noFill/>
          <a:ln w="9525">
            <a:noFill/>
            <a:round/>
            <a:headEnd/>
            <a:tailEnd/>
          </a:ln>
        </p:spPr>
        <p:txBody>
          <a:bodyPr lIns="90000" tIns="46800" rIns="90000" bIns="46800">
            <a:sp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Funcionalidades &gt; Pestaña Resultados</a:t>
            </a:r>
            <a:endParaRPr lang="es-ES" sz="1800" b="1" dirty="0">
              <a:solidFill>
                <a:srgbClr val="336699"/>
              </a:solidFill>
              <a:latin typeface="Calibri" pitchFamily="34" charset="0"/>
              <a:cs typeface="Arial" charset="0"/>
            </a:endParaRPr>
          </a:p>
        </p:txBody>
      </p:sp>
      <p:sp>
        <p:nvSpPr>
          <p:cNvPr id="2" name="CuadroTexto 1"/>
          <p:cNvSpPr txBox="1"/>
          <p:nvPr/>
        </p:nvSpPr>
        <p:spPr>
          <a:xfrm>
            <a:off x="539552" y="1052736"/>
            <a:ext cx="8136904" cy="3500958"/>
          </a:xfrm>
          <a:prstGeom prst="rect">
            <a:avLst/>
          </a:prstGeom>
          <a:noFill/>
        </p:spPr>
        <p:txBody>
          <a:bodyPr wrap="square" rtlCol="0">
            <a:spAutoFit/>
          </a:bodyPr>
          <a:lstStyle/>
          <a:p>
            <a:pPr marL="457200"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dirty="0" smtClean="0">
                <a:solidFill>
                  <a:schemeClr val="tx1"/>
                </a:solidFill>
                <a:latin typeface="Calibri" pitchFamily="34" charset="0"/>
                <a:cs typeface="Tahoma" pitchFamily="34" charset="0"/>
              </a:rPr>
              <a:t>Pestaña RESULTADOS</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dirty="0" smtClean="0">
                <a:solidFill>
                  <a:schemeClr val="tx1"/>
                </a:solidFill>
                <a:latin typeface="Calibri" pitchFamily="34" charset="0"/>
                <a:cs typeface="Tahoma" pitchFamily="34" charset="0"/>
              </a:rPr>
              <a:t>Titulo destacado</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 dirty="0" smtClean="0">
                <a:solidFill>
                  <a:schemeClr val="tx1"/>
                </a:solidFill>
                <a:latin typeface="Calibri" pitchFamily="34" charset="0"/>
                <a:cs typeface="Tahoma" pitchFamily="34" charset="0"/>
              </a:rPr>
              <a:t>Filtrado por país y año</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dirty="0" smtClean="0">
                <a:solidFill>
                  <a:schemeClr val="tx1"/>
                </a:solidFill>
                <a:latin typeface="Calibri" pitchFamily="34" charset="0"/>
                <a:cs typeface="Tahoma" pitchFamily="34" charset="0"/>
              </a:rPr>
              <a:t>Resumen dinámico</a:t>
            </a: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dirty="0" smtClean="0">
                <a:solidFill>
                  <a:schemeClr val="tx1"/>
                </a:solidFill>
                <a:latin typeface="Calibri" pitchFamily="34" charset="0"/>
                <a:cs typeface="Tahoma" pitchFamily="34" charset="0"/>
              </a:rPr>
              <a:t>Acciones</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600" dirty="0">
                <a:solidFill>
                  <a:schemeClr val="tx1"/>
                </a:solidFill>
                <a:latin typeface="Calibri" pitchFamily="34" charset="0"/>
                <a:cs typeface="Tahoma" pitchFamily="34" charset="0"/>
              </a:rPr>
              <a:t>Descargar el documento en formato rtf </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600" dirty="0">
                <a:solidFill>
                  <a:schemeClr val="tx1"/>
                </a:solidFill>
                <a:latin typeface="Calibri" pitchFamily="34" charset="0"/>
                <a:cs typeface="Tahoma" pitchFamily="34" charset="0"/>
              </a:rPr>
              <a:t>Descargar el documento en formato pdf </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600" dirty="0">
                <a:solidFill>
                  <a:schemeClr val="tx1"/>
                </a:solidFill>
                <a:latin typeface="Calibri" pitchFamily="34" charset="0"/>
                <a:cs typeface="Tahoma" pitchFamily="34" charset="0"/>
              </a:rPr>
              <a:t>Añadir /Eliminar  un documento al área de selección. </a:t>
            </a:r>
          </a:p>
          <a:p>
            <a:pPr marL="1600200" lvl="2"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ES_tradnl" sz="1600" dirty="0" smtClean="0">
                <a:solidFill>
                  <a:schemeClr val="tx1"/>
                </a:solidFill>
                <a:latin typeface="Calibri" pitchFamily="34" charset="0"/>
                <a:cs typeface="Tahoma" pitchFamily="34" charset="0"/>
              </a:rPr>
              <a:t>Enviar </a:t>
            </a:r>
            <a:r>
              <a:rPr lang="es-ES_tradnl" sz="1600" dirty="0">
                <a:solidFill>
                  <a:schemeClr val="tx1"/>
                </a:solidFill>
                <a:latin typeface="Calibri" pitchFamily="34" charset="0"/>
                <a:cs typeface="Tahoma" pitchFamily="34" charset="0"/>
              </a:rPr>
              <a:t>el documento vía email</a:t>
            </a:r>
            <a:endParaRPr lang="is-IS" sz="1600" dirty="0" smtClean="0">
              <a:solidFill>
                <a:schemeClr val="tx1"/>
              </a:solidFill>
              <a:latin typeface="Calibri" pitchFamily="34" charset="0"/>
              <a:cs typeface="Tahoma" pitchFamily="34" charset="0"/>
            </a:endParaRPr>
          </a:p>
          <a:p>
            <a:pPr marL="1200150" lvl="1" indent="-457200">
              <a:spcBef>
                <a:spcPts val="500"/>
              </a:spcBef>
              <a:buFont typeface="Arial"/>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is-IS" dirty="0" smtClean="0">
                <a:solidFill>
                  <a:schemeClr val="tx1"/>
                </a:solidFill>
                <a:latin typeface="Calibri" pitchFamily="34" charset="0"/>
                <a:cs typeface="Tahoma" pitchFamily="34" charset="0"/>
              </a:rPr>
              <a:t>Nube de tags</a:t>
            </a:r>
          </a:p>
        </p:txBody>
      </p:sp>
      <p:pic>
        <p:nvPicPr>
          <p:cNvPr id="6" name="Imagen 5"/>
          <p:cNvPicPr>
            <a:picLocks noChangeAspect="1"/>
          </p:cNvPicPr>
          <p:nvPr/>
        </p:nvPicPr>
        <p:blipFill>
          <a:blip r:embed="rId3" cstate="print"/>
          <a:stretch>
            <a:fillRect/>
          </a:stretch>
        </p:blipFill>
        <p:spPr>
          <a:xfrm>
            <a:off x="1763688" y="4784948"/>
            <a:ext cx="4800600" cy="876300"/>
          </a:xfrm>
          <a:prstGeom prst="rect">
            <a:avLst/>
          </a:prstGeom>
        </p:spPr>
      </p:pic>
    </p:spTree>
    <p:extLst>
      <p:ext uri="{BB962C8B-B14F-4D97-AF65-F5344CB8AC3E}">
        <p14:creationId xmlns="" xmlns:p14="http://schemas.microsoft.com/office/powerpoint/2010/main" val="26786165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20663" y="696913"/>
            <a:ext cx="8496300" cy="1587"/>
          </a:xfrm>
          <a:prstGeom prst="line">
            <a:avLst/>
          </a:prstGeom>
          <a:noFill/>
          <a:ln w="9360">
            <a:solidFill>
              <a:srgbClr val="808080"/>
            </a:solidFill>
            <a:miter lim="800000"/>
            <a:headEnd/>
            <a:tailEnd/>
          </a:ln>
        </p:spPr>
        <p:txBody>
          <a:bodyPr/>
          <a:lstStyle/>
          <a:p>
            <a:endParaRPr lang="es-ES" dirty="0"/>
          </a:p>
        </p:txBody>
      </p:sp>
      <p:sp>
        <p:nvSpPr>
          <p:cNvPr id="11269" name="Rectangle 4"/>
          <p:cNvSpPr>
            <a:spLocks noChangeArrowheads="1"/>
          </p:cNvSpPr>
          <p:nvPr/>
        </p:nvSpPr>
        <p:spPr bwMode="auto">
          <a:xfrm>
            <a:off x="2286000" y="3429000"/>
            <a:ext cx="4572000" cy="1588"/>
          </a:xfrm>
          <a:prstGeom prst="rect">
            <a:avLst/>
          </a:prstGeom>
          <a:noFill/>
          <a:ln w="9525">
            <a:noFill/>
            <a:round/>
            <a:headEnd/>
            <a:tailEnd/>
          </a:ln>
        </p:spPr>
        <p:txBody>
          <a:bodyPr wrap="none" anchor="ctr"/>
          <a:lstStyle/>
          <a:p>
            <a:endParaRPr lang="es-ES" dirty="0"/>
          </a:p>
        </p:txBody>
      </p:sp>
      <p:sp>
        <p:nvSpPr>
          <p:cNvPr id="6" name="Text Box 1"/>
          <p:cNvSpPr txBox="1">
            <a:spLocks noChangeArrowheads="1"/>
          </p:cNvSpPr>
          <p:nvPr/>
        </p:nvSpPr>
        <p:spPr bwMode="auto">
          <a:xfrm>
            <a:off x="467544" y="228850"/>
            <a:ext cx="8445500" cy="463846"/>
          </a:xfrm>
          <a:prstGeom prst="rect">
            <a:avLst/>
          </a:prstGeom>
          <a:noFill/>
          <a:ln w="9525">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dirty="0" smtClean="0">
                <a:solidFill>
                  <a:srgbClr val="336699"/>
                </a:solidFill>
                <a:latin typeface="Calibri" pitchFamily="34" charset="0"/>
              </a:rPr>
              <a:t>IBERIUS &gt; Pestaña Documento</a:t>
            </a:r>
            <a:endParaRPr lang="es-ES" sz="1800" b="1" dirty="0">
              <a:solidFill>
                <a:srgbClr val="336699"/>
              </a:solidFill>
              <a:latin typeface="Calibri" pitchFamily="34" charset="0"/>
              <a:cs typeface="Arial" charset="0"/>
            </a:endParaRPr>
          </a:p>
        </p:txBody>
      </p:sp>
      <p:pic>
        <p:nvPicPr>
          <p:cNvPr id="3" name="Imagen 2"/>
          <p:cNvPicPr preferRelativeResize="0">
            <a:picLocks/>
          </p:cNvPicPr>
          <p:nvPr/>
        </p:nvPicPr>
        <p:blipFill>
          <a:blip r:embed="rId3" cstate="print"/>
          <a:stretch>
            <a:fillRect/>
          </a:stretch>
        </p:blipFill>
        <p:spPr>
          <a:xfrm>
            <a:off x="623200" y="1196752"/>
            <a:ext cx="7549200" cy="4406400"/>
          </a:xfrm>
          <a:prstGeom prst="rect">
            <a:avLst/>
          </a:prstGeom>
        </p:spPr>
      </p:pic>
      <p:sp>
        <p:nvSpPr>
          <p:cNvPr id="7" name="6 CuadroTexto"/>
          <p:cNvSpPr txBox="1"/>
          <p:nvPr/>
        </p:nvSpPr>
        <p:spPr>
          <a:xfrm>
            <a:off x="6588224" y="1196752"/>
            <a:ext cx="1512168" cy="1008112"/>
          </a:xfrm>
          <a:prstGeom prst="rect">
            <a:avLst/>
          </a:prstGeom>
          <a:solidFill>
            <a:schemeClr val="tx1">
              <a:lumMod val="65000"/>
              <a:lumOff val="35000"/>
            </a:schemeClr>
          </a:solidFill>
        </p:spPr>
        <p:txBody>
          <a:bodyPr wrap="square" rtlCol="0">
            <a:noAutofit/>
          </a:bodyPr>
          <a:lstStyle/>
          <a:p>
            <a:r>
              <a:rPr lang="es-MX" sz="1400" b="1" dirty="0" smtClean="0">
                <a:latin typeface="Bookman Old Style" pitchFamily="18" charset="0"/>
                <a:ea typeface="SimHei" pitchFamily="49" charset="-122"/>
                <a:cs typeface="Arial" pitchFamily="34" charset="0"/>
              </a:rPr>
              <a:t>Repositorio de resoluciones</a:t>
            </a:r>
            <a:endParaRPr lang="es-MX" sz="1400" b="1" dirty="0">
              <a:latin typeface="Bookman Old Style" pitchFamily="18" charset="0"/>
              <a:ea typeface="SimHei" pitchFamily="49" charset="-122"/>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31833</TotalTime>
  <Words>712</Words>
  <Application>Microsoft Office PowerPoint</Application>
  <PresentationFormat>Presentación en pantalla (4:3)</PresentationFormat>
  <Paragraphs>267</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Iberius</dc:title>
  <dc:creator>Luis García Reyes</dc:creator>
  <cp:lastModifiedBy>gacastillot</cp:lastModifiedBy>
  <cp:revision>711</cp:revision>
  <cp:lastPrinted>2002-01-23T10:00:03Z</cp:lastPrinted>
  <dcterms:created xsi:type="dcterms:W3CDTF">2000-04-11T15:43:43Z</dcterms:created>
  <dcterms:modified xsi:type="dcterms:W3CDTF">2011-11-14T15:53:27Z</dcterms:modified>
</cp:coreProperties>
</file>