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7" r:id="rId2"/>
    <p:sldId id="286" r:id="rId3"/>
    <p:sldId id="285" r:id="rId4"/>
    <p:sldId id="265" r:id="rId5"/>
    <p:sldId id="284" r:id="rId6"/>
    <p:sldId id="264" r:id="rId7"/>
    <p:sldId id="304" r:id="rId8"/>
    <p:sldId id="288" r:id="rId9"/>
    <p:sldId id="289" r:id="rId10"/>
    <p:sldId id="290" r:id="rId11"/>
    <p:sldId id="303" r:id="rId12"/>
    <p:sldId id="302" r:id="rId13"/>
  </p:sldIdLst>
  <p:sldSz cx="9144000" cy="6858000" type="screen4x3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13" autoAdjust="0"/>
    <p:restoredTop sz="94660"/>
  </p:normalViewPr>
  <p:slideViewPr>
    <p:cSldViewPr>
      <p:cViewPr>
        <p:scale>
          <a:sx n="50" d="100"/>
          <a:sy n="50" d="100"/>
        </p:scale>
        <p:origin x="-2154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4D6BF51-88D5-428A-ABCE-A414C711660C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8C2C15-F084-4974-9629-52F381C8EE62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60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  <p:grpSp>
        <p:nvGrpSpPr>
          <p:cNvPr id="7" name="6 Grupo"/>
          <p:cNvGrpSpPr/>
          <p:nvPr userDrawn="1"/>
        </p:nvGrpSpPr>
        <p:grpSpPr>
          <a:xfrm>
            <a:off x="9386" y="7883"/>
            <a:ext cx="9129921" cy="695325"/>
            <a:chOff x="9386" y="7883"/>
            <a:chExt cx="9129921" cy="695325"/>
          </a:xfrm>
        </p:grpSpPr>
        <p:pic>
          <p:nvPicPr>
            <p:cNvPr id="2051" name="Picture 3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20082" y="7883"/>
              <a:ext cx="1419225" cy="695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86" y="25946"/>
              <a:ext cx="7710696" cy="67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2" name="Picture 4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5" y="6749117"/>
            <a:ext cx="9129921" cy="13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D7F35F-3B33-4298-B360-44ED068577B5}" type="datetimeFigureOut">
              <a:rPr lang="es-CL" smtClean="0"/>
              <a:pPr/>
              <a:t>11-05-2013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6626-BCCF-4641-B9A1-2D6B35D00E32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280920" cy="5400600"/>
          </a:xfrm>
        </p:spPr>
        <p:txBody>
          <a:bodyPr>
            <a:noAutofit/>
          </a:bodyPr>
          <a:lstStyle/>
          <a:p>
            <a:r>
              <a:rPr lang="es-CL" sz="4000" b="1" i="1" dirty="0" smtClean="0">
                <a:solidFill>
                  <a:srgbClr val="6E84B4"/>
                </a:solidFill>
              </a:rPr>
              <a:t>Proyecto, Buenas Prácticas en  Planificación Estratégica de los Poderes Judiciales</a:t>
            </a: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3600" i="1" dirty="0" smtClean="0">
                <a:solidFill>
                  <a:srgbClr val="6E84B4"/>
                </a:solidFill>
              </a:rPr>
              <a:t>Cumbre Judicial Iberoamericana</a:t>
            </a:r>
            <a:br>
              <a:rPr lang="es-CL" sz="3600" i="1" dirty="0" smtClean="0">
                <a:solidFill>
                  <a:srgbClr val="6E84B4"/>
                </a:solidFill>
              </a:rPr>
            </a:br>
            <a:r>
              <a:rPr lang="es-CL" sz="3600" i="1" dirty="0" smtClean="0">
                <a:solidFill>
                  <a:srgbClr val="6E84B4"/>
                </a:solidFill>
              </a:rPr>
              <a:t/>
            </a:r>
            <a:br>
              <a:rPr lang="es-CL" sz="3600" i="1" dirty="0" smtClean="0">
                <a:solidFill>
                  <a:srgbClr val="6E84B4"/>
                </a:solidFill>
              </a:rPr>
            </a:br>
            <a:r>
              <a:rPr lang="es-CL" sz="3600" dirty="0">
                <a:solidFill>
                  <a:srgbClr val="6E84B4"/>
                </a:solidFill>
              </a:rPr>
              <a:t/>
            </a:r>
            <a:br>
              <a:rPr lang="es-CL" sz="3600" dirty="0">
                <a:solidFill>
                  <a:srgbClr val="6E84B4"/>
                </a:solidFill>
              </a:rPr>
            </a:br>
            <a:r>
              <a:rPr lang="es-CL" sz="2400" b="1" dirty="0" smtClean="0">
                <a:solidFill>
                  <a:srgbClr val="6E84B4"/>
                </a:solidFill>
              </a:rPr>
              <a:t>Avance al, 10 / Mayo / 2013</a:t>
            </a:r>
            <a:endParaRPr lang="es-CL" sz="2400" b="1" dirty="0">
              <a:solidFill>
                <a:srgbClr val="6E84B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60535" y="2924944"/>
            <a:ext cx="86409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/>
            <a:endParaRPr lang="es-CL" sz="2400" b="1" dirty="0">
              <a:solidFill>
                <a:srgbClr val="6E84B4"/>
              </a:solidFill>
              <a:latin typeface="+mj-lt"/>
              <a:ea typeface="+mj-ea"/>
              <a:cs typeface="+mj-cs"/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Portal Iberoamericano del conocimiento Jurídico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Calidad en la Justicia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Brecha Tecnológica en la Justicia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Plataforma Integrada de servicios de atención de víctimas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Canal Judicial Iberoamericano (TV, </a:t>
            </a:r>
            <a:r>
              <a:rPr lang="es-CL" sz="1600" dirty="0" err="1" smtClean="0">
                <a:solidFill>
                  <a:srgbClr val="6E84B4"/>
                </a:solidFill>
              </a:rPr>
              <a:t>Youtube</a:t>
            </a:r>
            <a:r>
              <a:rPr lang="es-CL" sz="1600" dirty="0" smtClean="0">
                <a:solidFill>
                  <a:srgbClr val="6E84B4"/>
                </a:solidFill>
              </a:rPr>
              <a:t>)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Organización Evento IV Feria Tecnológica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err="1" smtClean="0">
                <a:solidFill>
                  <a:srgbClr val="6E84B4"/>
                </a:solidFill>
              </a:rPr>
              <a:t>IberRed</a:t>
            </a:r>
            <a:r>
              <a:rPr lang="es-CL" sz="1600" dirty="0" smtClean="0">
                <a:solidFill>
                  <a:srgbClr val="6E84B4"/>
                </a:solidFill>
              </a:rPr>
              <a:t> (Grupo de Apoyo para la optimización de los instrumentos de asistencia judicial civil y penal, y al reforzamiento de los lazos de cooperación entre los países miembros)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Integración de bases de datos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1890" y="1223069"/>
            <a:ext cx="8456613" cy="1219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PROYECTOS ESTRATÉGICOS, en </a:t>
            </a: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el ámbito de la Informática y la Tecnología</a:t>
            </a:r>
            <a:endParaRPr kumimoji="0" lang="es-CL" sz="2400" b="1" i="0" u="none" strike="noStrike" kern="1200" cap="none" spc="0" normalizeH="0" baseline="0" noProof="0" dirty="0" smtClean="0">
              <a:ln>
                <a:noFill/>
              </a:ln>
              <a:solidFill>
                <a:srgbClr val="6E84B4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1891" y="6398096"/>
            <a:ext cx="8456613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000" b="1" i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AMBITO  - INFORMATICA Y TECNOLOGIA</a:t>
            </a:r>
            <a:endParaRPr kumimoji="0" lang="es-CL" sz="2000" b="1" i="1" u="none" strike="noStrike" kern="1200" cap="none" spc="0" normalizeH="0" baseline="0" noProof="0" dirty="0" smtClean="0">
              <a:ln>
                <a:noFill/>
              </a:ln>
              <a:solidFill>
                <a:srgbClr val="6E84B4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64493" y="1340768"/>
            <a:ext cx="84604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>
              <a:buFont typeface="Arial"/>
              <a:buChar char="•"/>
            </a:pPr>
            <a:r>
              <a:rPr lang="es-CL" sz="3200" b="1" dirty="0" smtClean="0">
                <a:solidFill>
                  <a:srgbClr val="6E84B4"/>
                </a:solidFill>
              </a:rPr>
              <a:t>Metas de Gestión</a:t>
            </a:r>
            <a:r>
              <a:rPr lang="es-CL" sz="2400" dirty="0" smtClean="0">
                <a:solidFill>
                  <a:srgbClr val="6E84B4"/>
                </a:solidFill>
              </a:rPr>
              <a:t>, en el área: </a:t>
            </a:r>
            <a:endParaRPr lang="es-CL" sz="2400" dirty="0" smtClean="0">
              <a:solidFill>
                <a:srgbClr val="6E84B4"/>
              </a:solidFill>
            </a:endParaRPr>
          </a:p>
          <a:p>
            <a:pPr marL="441325" indent="-441325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Jurisdiccional</a:t>
            </a:r>
            <a:endParaRPr lang="es-CL" sz="2400" dirty="0" smtClean="0">
              <a:solidFill>
                <a:srgbClr val="6E84B4"/>
              </a:solidFill>
            </a:endParaRP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Personal</a:t>
            </a: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Apoyo </a:t>
            </a:r>
            <a:r>
              <a:rPr lang="es-CL" sz="2400" dirty="0">
                <a:solidFill>
                  <a:srgbClr val="6E84B4"/>
                </a:solidFill>
              </a:rPr>
              <a:t>Informático y Tecnológico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1196752"/>
            <a:ext cx="8280920" cy="5400600"/>
          </a:xfrm>
        </p:spPr>
        <p:txBody>
          <a:bodyPr>
            <a:noAutofit/>
          </a:bodyPr>
          <a:lstStyle/>
          <a:p>
            <a:r>
              <a:rPr lang="es-CL" sz="4000" b="1" dirty="0" smtClean="0">
                <a:solidFill>
                  <a:srgbClr val="6E84B4"/>
                </a:solidFill>
              </a:rPr>
              <a:t>Proyecto, Buenas Prácticas en  Planificación Estratégica de los Poderes Judiciales</a:t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>Cumbre Judicial Iberoamericana</a:t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 smtClean="0">
                <a:solidFill>
                  <a:srgbClr val="6E84B4"/>
                </a:solidFill>
              </a:rPr>
              <a:t/>
            </a:r>
            <a:br>
              <a:rPr lang="es-CL" sz="4000" b="1" dirty="0" smtClean="0">
                <a:solidFill>
                  <a:srgbClr val="6E84B4"/>
                </a:solidFill>
              </a:rPr>
            </a:br>
            <a:r>
              <a:rPr lang="es-CL" sz="4000" b="1" dirty="0">
                <a:solidFill>
                  <a:srgbClr val="6E84B4"/>
                </a:solidFill>
              </a:rPr>
              <a:t/>
            </a:r>
            <a:br>
              <a:rPr lang="es-CL" sz="4000" b="1" dirty="0">
                <a:solidFill>
                  <a:srgbClr val="6E84B4"/>
                </a:solidFill>
              </a:rPr>
            </a:br>
            <a:r>
              <a:rPr lang="es-CL" sz="2400" b="1" dirty="0" smtClean="0">
                <a:solidFill>
                  <a:srgbClr val="6E84B4"/>
                </a:solidFill>
              </a:rPr>
              <a:t>Avance al, 10 / Mayo / 2013</a:t>
            </a:r>
            <a:endParaRPr lang="es-CL" sz="2400" b="1" dirty="0">
              <a:solidFill>
                <a:srgbClr val="6E84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80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42207" y="2204864"/>
            <a:ext cx="8426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ü"/>
            </a:pPr>
            <a:r>
              <a:rPr lang="es-CL" sz="3200" dirty="0" smtClean="0">
                <a:solidFill>
                  <a:srgbClr val="00B050"/>
                </a:solidFill>
              </a:rPr>
              <a:t>Visión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3200" dirty="0" smtClean="0">
                <a:solidFill>
                  <a:srgbClr val="00B050"/>
                </a:solidFill>
              </a:rPr>
              <a:t>Misión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s-CL" sz="3200" dirty="0" smtClean="0">
                <a:solidFill>
                  <a:srgbClr val="00B050"/>
                </a:solidFill>
              </a:rPr>
              <a:t>Valores</a:t>
            </a:r>
          </a:p>
          <a:p>
            <a:pPr marL="441325" indent="-441325">
              <a:buFont typeface="Arial" pitchFamily="34" charset="0"/>
              <a:buChar char="•"/>
            </a:pPr>
            <a:r>
              <a:rPr lang="es-CL" sz="3200" dirty="0" smtClean="0">
                <a:solidFill>
                  <a:srgbClr val="6E84B4"/>
                </a:solidFill>
              </a:rPr>
              <a:t>Pilares, Focos </a:t>
            </a:r>
            <a:r>
              <a:rPr lang="es-CL" sz="3200" dirty="0" smtClean="0">
                <a:solidFill>
                  <a:srgbClr val="6E84B4"/>
                </a:solidFill>
              </a:rPr>
              <a:t>o </a:t>
            </a:r>
            <a:r>
              <a:rPr lang="es-CL" sz="3200" dirty="0" smtClean="0">
                <a:solidFill>
                  <a:srgbClr val="6E84B4"/>
                </a:solidFill>
              </a:rPr>
              <a:t>Ámbitos </a:t>
            </a:r>
            <a:r>
              <a:rPr lang="es-CL" sz="3200" dirty="0" smtClean="0">
                <a:solidFill>
                  <a:srgbClr val="6E84B4"/>
                </a:solidFill>
              </a:rPr>
              <a:t>Estratégicos</a:t>
            </a:r>
          </a:p>
          <a:p>
            <a:pPr marL="441325" indent="-441325">
              <a:buFont typeface="Arial" pitchFamily="34" charset="0"/>
              <a:buChar char="•"/>
            </a:pPr>
            <a:r>
              <a:rPr lang="es-CL" sz="3200" dirty="0" smtClean="0">
                <a:solidFill>
                  <a:srgbClr val="6E84B4"/>
                </a:solidFill>
              </a:rPr>
              <a:t>Objetivos Estratégicos</a:t>
            </a:r>
          </a:p>
          <a:p>
            <a:pPr marL="441325" indent="-441325">
              <a:buFont typeface="Arial" pitchFamily="34" charset="0"/>
              <a:buChar char="•"/>
            </a:pPr>
            <a:r>
              <a:rPr lang="es-CL" sz="3200" dirty="0" smtClean="0">
                <a:solidFill>
                  <a:srgbClr val="6E84B4"/>
                </a:solidFill>
              </a:rPr>
              <a:t>Proyectos Estratégicos y Operativos</a:t>
            </a:r>
          </a:p>
          <a:p>
            <a:pPr marL="441325" indent="-441325">
              <a:buFont typeface="Arial" pitchFamily="34" charset="0"/>
              <a:buChar char="•"/>
            </a:pPr>
            <a:r>
              <a:rPr lang="es-CL" sz="3200" dirty="0" smtClean="0">
                <a:solidFill>
                  <a:srgbClr val="6E84B4"/>
                </a:solidFill>
              </a:rPr>
              <a:t>Indicadores y Metas de Gestión</a:t>
            </a:r>
            <a:endParaRPr lang="es-CL" sz="3200" dirty="0">
              <a:solidFill>
                <a:srgbClr val="6E84B4"/>
              </a:solidFill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312490" y="836712"/>
            <a:ext cx="8456613" cy="1219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DEFINICIONES ESTRATEGICAS A LEVANTAR Y ELABORAR</a:t>
            </a:r>
            <a:endParaRPr kumimoji="0" lang="es-CL" sz="2400" b="1" i="0" u="none" strike="noStrike" kern="1200" cap="none" spc="0" normalizeH="0" baseline="0" noProof="0" dirty="0" smtClean="0">
              <a:ln>
                <a:noFill/>
              </a:ln>
              <a:solidFill>
                <a:srgbClr val="6E84B4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 QUE CONTENDRA EL MANUAL</a:t>
            </a:r>
            <a:endParaRPr kumimoji="0" lang="es-CL" sz="1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6385" y="985366"/>
            <a:ext cx="8788103" cy="553997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dirty="0">
                <a:solidFill>
                  <a:srgbClr val="6E84B4"/>
                </a:solidFill>
              </a:rPr>
              <a:t>Acuerdo sobre la declaración de </a:t>
            </a:r>
            <a:r>
              <a:rPr lang="es-ES" b="1" dirty="0" smtClean="0">
                <a:solidFill>
                  <a:srgbClr val="6E84B4"/>
                </a:solidFill>
              </a:rPr>
              <a:t>VISION</a:t>
            </a:r>
            <a:r>
              <a:rPr lang="es-ES" dirty="0" smtClean="0">
                <a:solidFill>
                  <a:srgbClr val="6E84B4"/>
                </a:solidFill>
              </a:rPr>
              <a:t> </a:t>
            </a:r>
            <a:r>
              <a:rPr lang="es-ES" dirty="0">
                <a:solidFill>
                  <a:srgbClr val="6E84B4"/>
                </a:solidFill>
              </a:rPr>
              <a:t>a incluir en el Manual de Buenas Prácticas:</a:t>
            </a:r>
          </a:p>
          <a:p>
            <a:pPr algn="just">
              <a:buFont typeface="Arial" pitchFamily="34" charset="0"/>
              <a:buChar char="•"/>
            </a:pPr>
            <a:endParaRPr lang="es-CL" dirty="0">
              <a:solidFill>
                <a:srgbClr val="6E84B4"/>
              </a:solidFill>
            </a:endParaRPr>
          </a:p>
          <a:p>
            <a:r>
              <a:rPr lang="es-ES" dirty="0">
                <a:solidFill>
                  <a:srgbClr val="6E84B4"/>
                </a:solidFill>
              </a:rPr>
              <a:t>Los elementos básicos que debe contener la visión para los Poderes Judiciales, </a:t>
            </a:r>
            <a:r>
              <a:rPr lang="es-ES" dirty="0" smtClean="0">
                <a:solidFill>
                  <a:srgbClr val="6E84B4"/>
                </a:solidFill>
              </a:rPr>
              <a:t>debiese </a:t>
            </a:r>
            <a:r>
              <a:rPr lang="es-ES" dirty="0">
                <a:solidFill>
                  <a:srgbClr val="6E84B4"/>
                </a:solidFill>
              </a:rPr>
              <a:t>hacerse mención a los siguientes atributos a cumplir: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Modernización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Oportunidad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Transparencia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Accesibilidad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Fortalecimiento de los procesos de la administración de la justicia</a:t>
            </a:r>
          </a:p>
          <a:p>
            <a:r>
              <a:rPr lang="es-ES" dirty="0">
                <a:solidFill>
                  <a:srgbClr val="6E84B4"/>
                </a:solidFill>
              </a:rPr>
              <a:t>En conclusión se debe hacer un esfuerzo por definir calidad de justicia de manera que sea medible y contrastable en el tiempo.</a:t>
            </a:r>
          </a:p>
          <a:p>
            <a:r>
              <a:rPr lang="es-ES" dirty="0">
                <a:solidFill>
                  <a:srgbClr val="6E84B4"/>
                </a:solidFill>
              </a:rPr>
              <a:t> </a:t>
            </a:r>
          </a:p>
          <a:p>
            <a:r>
              <a:rPr lang="es-ES" dirty="0">
                <a:solidFill>
                  <a:srgbClr val="6E84B4"/>
                </a:solidFill>
              </a:rPr>
              <a:t>En atención a lo anterior se propone la siguiente visión como guía:</a:t>
            </a:r>
          </a:p>
          <a:p>
            <a:r>
              <a:rPr lang="es-ES" dirty="0"/>
              <a:t> </a:t>
            </a:r>
            <a:r>
              <a:rPr lang="es-ES" sz="2400" dirty="0">
                <a:solidFill>
                  <a:srgbClr val="00B050"/>
                </a:solidFill>
              </a:rPr>
              <a:t> </a:t>
            </a:r>
          </a:p>
          <a:p>
            <a:pPr algn="ctr"/>
            <a:r>
              <a:rPr lang="es-ES" sz="2400" i="1" dirty="0">
                <a:solidFill>
                  <a:srgbClr val="00B050"/>
                </a:solidFill>
              </a:rPr>
              <a:t> </a:t>
            </a:r>
            <a:r>
              <a:rPr lang="es-ES" sz="2400" b="1" i="1" dirty="0">
                <a:solidFill>
                  <a:srgbClr val="00B050"/>
                </a:solidFill>
              </a:rPr>
              <a:t>“Ser reconocidos por la entrega de una justicia oportuna, transparente y de calidad para los ciudadanos, con modernos sistemas de organización y </a:t>
            </a:r>
            <a:r>
              <a:rPr lang="es-ES" sz="2400" b="1" i="1" dirty="0" smtClean="0">
                <a:solidFill>
                  <a:srgbClr val="00B050"/>
                </a:solidFill>
              </a:rPr>
              <a:t>gestión”</a:t>
            </a:r>
          </a:p>
          <a:p>
            <a:pPr algn="ctr"/>
            <a:endParaRPr lang="es-CL" sz="2400" dirty="0" smtClean="0">
              <a:solidFill>
                <a:srgbClr val="00B050"/>
              </a:solidFill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(Acuerdo)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02807" y="980728"/>
            <a:ext cx="9005697" cy="5509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sz="1600" dirty="0" smtClean="0">
                <a:solidFill>
                  <a:srgbClr val="6E84B4"/>
                </a:solidFill>
              </a:rPr>
              <a:t>Acuerdo </a:t>
            </a:r>
            <a:r>
              <a:rPr lang="es-ES" sz="1600" dirty="0">
                <a:solidFill>
                  <a:srgbClr val="6E84B4"/>
                </a:solidFill>
              </a:rPr>
              <a:t>sobre la declaración de </a:t>
            </a:r>
            <a:r>
              <a:rPr lang="es-ES" sz="1600" b="1" dirty="0">
                <a:solidFill>
                  <a:srgbClr val="6E84B4"/>
                </a:solidFill>
              </a:rPr>
              <a:t>MISION</a:t>
            </a:r>
            <a:r>
              <a:rPr lang="es-ES" sz="1600" dirty="0">
                <a:solidFill>
                  <a:srgbClr val="6E84B4"/>
                </a:solidFill>
              </a:rPr>
              <a:t> a incluir en el Manual de Buenas Prácticas:</a:t>
            </a:r>
          </a:p>
          <a:p>
            <a:endParaRPr lang="es-CL" sz="2800" b="1" dirty="0" smtClean="0">
              <a:solidFill>
                <a:srgbClr val="6E84B4"/>
              </a:solidFill>
            </a:endParaRPr>
          </a:p>
          <a:p>
            <a:r>
              <a:rPr lang="es-ES" dirty="0" smtClean="0">
                <a:solidFill>
                  <a:srgbClr val="6E84B4"/>
                </a:solidFill>
              </a:rPr>
              <a:t>Los </a:t>
            </a:r>
            <a:r>
              <a:rPr lang="es-ES" dirty="0">
                <a:solidFill>
                  <a:srgbClr val="6E84B4"/>
                </a:solidFill>
              </a:rPr>
              <a:t>elementos básicos que debe contener la misión para los Poderes Judiciales, </a:t>
            </a:r>
            <a:r>
              <a:rPr lang="es-ES" dirty="0" smtClean="0">
                <a:solidFill>
                  <a:srgbClr val="6E84B4"/>
                </a:solidFill>
              </a:rPr>
              <a:t>debe </a:t>
            </a:r>
            <a:r>
              <a:rPr lang="es-ES" dirty="0">
                <a:solidFill>
                  <a:srgbClr val="6E84B4"/>
                </a:solidFill>
              </a:rPr>
              <a:t>hacerse cargo de lo </a:t>
            </a:r>
            <a:r>
              <a:rPr lang="es-ES" dirty="0" smtClean="0">
                <a:solidFill>
                  <a:srgbClr val="6E84B4"/>
                </a:solidFill>
              </a:rPr>
              <a:t>siguiente atributos a cumplir:</a:t>
            </a:r>
          </a:p>
          <a:p>
            <a:endParaRPr lang="es-ES" dirty="0">
              <a:solidFill>
                <a:srgbClr val="6E84B4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Contribución a los principios democráticos de cada país, 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Calidad de servicio a los usuarios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ES" dirty="0">
                <a:solidFill>
                  <a:srgbClr val="6E84B4"/>
                </a:solidFill>
              </a:rPr>
              <a:t>Garantizar los derechos y el acceso a la justicia.</a:t>
            </a:r>
          </a:p>
          <a:p>
            <a:r>
              <a:rPr lang="es-ES" dirty="0">
                <a:solidFill>
                  <a:srgbClr val="6E84B4"/>
                </a:solidFill>
              </a:rPr>
              <a:t> </a:t>
            </a:r>
          </a:p>
          <a:p>
            <a:r>
              <a:rPr lang="es-ES" dirty="0">
                <a:solidFill>
                  <a:srgbClr val="6E84B4"/>
                </a:solidFill>
              </a:rPr>
              <a:t>En atención a lo anterior se propone la siguiente misión como guía:</a:t>
            </a:r>
          </a:p>
          <a:p>
            <a:r>
              <a:rPr lang="es-ES" sz="1600" dirty="0"/>
              <a:t> </a:t>
            </a:r>
          </a:p>
          <a:p>
            <a:r>
              <a:rPr lang="es-ES" sz="1600" dirty="0"/>
              <a:t> </a:t>
            </a:r>
          </a:p>
          <a:p>
            <a:pPr algn="ctr"/>
            <a:r>
              <a:rPr lang="es-ES" sz="2400" b="1" i="1" dirty="0">
                <a:solidFill>
                  <a:srgbClr val="00B050"/>
                </a:solidFill>
              </a:rPr>
              <a:t>“Administrar justicia, garantizando los derechos y el acceso a la justicia, de las poblaciones iberoamericanas, en procura de la paz y armonía, contribuyendo a la consolidación de la democracia, basado en principios fundamentales e inherentes de cada persona, mediante prestación de servicios de calidad a los usuarios</a:t>
            </a:r>
            <a:r>
              <a:rPr lang="es-ES" sz="2400" b="1" i="1" dirty="0" smtClean="0">
                <a:solidFill>
                  <a:srgbClr val="00B050"/>
                </a:solidFill>
              </a:rPr>
              <a:t>”</a:t>
            </a:r>
            <a:endParaRPr lang="es-CL" sz="2400" dirty="0" smtClean="0">
              <a:solidFill>
                <a:srgbClr val="00B050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(Acuerdo)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0" y="804794"/>
            <a:ext cx="9144000" cy="603242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solidFill>
                  <a:srgbClr val="6E84B4"/>
                </a:solidFill>
              </a:rPr>
              <a:t>Acuerdo </a:t>
            </a:r>
            <a:r>
              <a:rPr lang="es-ES" dirty="0">
                <a:solidFill>
                  <a:srgbClr val="6E84B4"/>
                </a:solidFill>
              </a:rPr>
              <a:t>sobre la declaración de </a:t>
            </a:r>
            <a:r>
              <a:rPr lang="es-ES" b="1" dirty="0" smtClean="0">
                <a:solidFill>
                  <a:srgbClr val="6E84B4"/>
                </a:solidFill>
              </a:rPr>
              <a:t>PRINCIPIOS ETICOS</a:t>
            </a:r>
            <a:r>
              <a:rPr lang="es-ES" dirty="0" smtClean="0">
                <a:solidFill>
                  <a:srgbClr val="6E84B4"/>
                </a:solidFill>
              </a:rPr>
              <a:t> </a:t>
            </a:r>
            <a:r>
              <a:rPr lang="es-ES" dirty="0">
                <a:solidFill>
                  <a:srgbClr val="6E84B4"/>
                </a:solidFill>
              </a:rPr>
              <a:t>a incluir en el Manual de Buenas Prácticas:</a:t>
            </a:r>
          </a:p>
          <a:p>
            <a:pPr algn="just"/>
            <a:endParaRPr lang="es-CL" dirty="0" smtClean="0">
              <a:solidFill>
                <a:srgbClr val="6E84B4"/>
              </a:solidFill>
            </a:endParaRPr>
          </a:p>
          <a:p>
            <a:pPr algn="just"/>
            <a:r>
              <a:rPr lang="es-CL" dirty="0" smtClean="0">
                <a:solidFill>
                  <a:srgbClr val="6E84B4"/>
                </a:solidFill>
              </a:rPr>
              <a:t>Se </a:t>
            </a:r>
            <a:r>
              <a:rPr lang="es-CL" dirty="0">
                <a:solidFill>
                  <a:srgbClr val="6E84B4"/>
                </a:solidFill>
              </a:rPr>
              <a:t>acuerda </a:t>
            </a:r>
            <a:r>
              <a:rPr lang="es-CL" dirty="0" smtClean="0">
                <a:solidFill>
                  <a:srgbClr val="6E84B4"/>
                </a:solidFill>
              </a:rPr>
              <a:t>no utilizar </a:t>
            </a:r>
            <a:r>
              <a:rPr lang="es-CL" dirty="0">
                <a:solidFill>
                  <a:srgbClr val="6E84B4"/>
                </a:solidFill>
              </a:rPr>
              <a:t>el concepto Valores de las declaraciones estratégicas debido a que algunos de estos conceptos podrían tener un alcance o bien una interpretación distinta en cada país. Debido a lo anterior </a:t>
            </a:r>
            <a:r>
              <a:rPr lang="es-CL" dirty="0" smtClean="0">
                <a:solidFill>
                  <a:srgbClr val="6E84B4"/>
                </a:solidFill>
              </a:rPr>
              <a:t>se incorpora el </a:t>
            </a:r>
            <a:r>
              <a:rPr lang="es-CL" dirty="0">
                <a:solidFill>
                  <a:srgbClr val="6E84B4"/>
                </a:solidFill>
              </a:rPr>
              <a:t>concepto </a:t>
            </a:r>
            <a:r>
              <a:rPr lang="es-CL" dirty="0" smtClean="0">
                <a:solidFill>
                  <a:srgbClr val="6E84B4"/>
                </a:solidFill>
              </a:rPr>
              <a:t>de “Principios </a:t>
            </a:r>
            <a:r>
              <a:rPr lang="es-CL" dirty="0">
                <a:solidFill>
                  <a:srgbClr val="6E84B4"/>
                </a:solidFill>
              </a:rPr>
              <a:t>Éticos Fundamentales</a:t>
            </a:r>
            <a:r>
              <a:rPr lang="es-CL" dirty="0" smtClean="0">
                <a:solidFill>
                  <a:srgbClr val="6E84B4"/>
                </a:solidFill>
              </a:rPr>
              <a:t>.”</a:t>
            </a:r>
            <a:endParaRPr lang="es-CL" dirty="0">
              <a:solidFill>
                <a:srgbClr val="6E84B4"/>
              </a:solidFill>
            </a:endParaRPr>
          </a:p>
          <a:p>
            <a:pPr marL="441325" indent="-441325">
              <a:buFont typeface="Arial" pitchFamily="34" charset="0"/>
              <a:buChar char="•"/>
            </a:pPr>
            <a:endParaRPr lang="es-CL" dirty="0">
              <a:solidFill>
                <a:srgbClr val="6E84B4"/>
              </a:solidFill>
            </a:endParaRPr>
          </a:p>
          <a:p>
            <a:r>
              <a:rPr lang="es-CL" dirty="0">
                <a:solidFill>
                  <a:srgbClr val="6E84B4"/>
                </a:solidFill>
              </a:rPr>
              <a:t>Los principios éticos fundamentales para los Poderes Judiciales propuestos son los siguiente: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Respeto </a:t>
            </a:r>
            <a:r>
              <a:rPr lang="es-CL" dirty="0">
                <a:solidFill>
                  <a:srgbClr val="6E84B4"/>
                </a:solidFill>
              </a:rPr>
              <a:t>por los derechos y las legislaciones de cada </a:t>
            </a:r>
            <a:r>
              <a:rPr lang="es-CL" dirty="0" smtClean="0">
                <a:solidFill>
                  <a:srgbClr val="6E84B4"/>
                </a:solidFill>
              </a:rPr>
              <a:t>país; Sentido </a:t>
            </a:r>
            <a:r>
              <a:rPr lang="es-CL" dirty="0">
                <a:solidFill>
                  <a:srgbClr val="6E84B4"/>
                </a:solidFill>
              </a:rPr>
              <a:t>de compromiso, pertenencia y empoderamiento de los </a:t>
            </a:r>
            <a:r>
              <a:rPr lang="es-CL" dirty="0" smtClean="0">
                <a:solidFill>
                  <a:srgbClr val="6E84B4"/>
                </a:solidFill>
              </a:rPr>
              <a:t>funcionarios; Integridad; Probidad; Transparencia </a:t>
            </a:r>
            <a:r>
              <a:rPr lang="es-CL" dirty="0">
                <a:solidFill>
                  <a:srgbClr val="6E84B4"/>
                </a:solidFill>
              </a:rPr>
              <a:t>y Rendición de </a:t>
            </a:r>
            <a:r>
              <a:rPr lang="es-CL" dirty="0" smtClean="0">
                <a:solidFill>
                  <a:srgbClr val="6E84B4"/>
                </a:solidFill>
              </a:rPr>
              <a:t>cuentas; Igualdad </a:t>
            </a:r>
            <a:r>
              <a:rPr lang="es-CL" dirty="0">
                <a:solidFill>
                  <a:srgbClr val="6E84B4"/>
                </a:solidFill>
              </a:rPr>
              <a:t>y </a:t>
            </a:r>
            <a:r>
              <a:rPr lang="es-CL" dirty="0" smtClean="0">
                <a:solidFill>
                  <a:srgbClr val="6E84B4"/>
                </a:solidFill>
              </a:rPr>
              <a:t>Equidad; Independencia </a:t>
            </a:r>
            <a:r>
              <a:rPr lang="es-CL" dirty="0">
                <a:solidFill>
                  <a:srgbClr val="6E84B4"/>
                </a:solidFill>
              </a:rPr>
              <a:t>y </a:t>
            </a:r>
            <a:r>
              <a:rPr lang="es-CL" dirty="0" smtClean="0">
                <a:solidFill>
                  <a:srgbClr val="6E84B4"/>
                </a:solidFill>
              </a:rPr>
              <a:t>Autonomía; Calidad </a:t>
            </a:r>
            <a:r>
              <a:rPr lang="es-CL" dirty="0">
                <a:solidFill>
                  <a:srgbClr val="6E84B4"/>
                </a:solidFill>
              </a:rPr>
              <a:t>y Eficiencia en los </a:t>
            </a:r>
            <a:r>
              <a:rPr lang="es-CL" dirty="0" smtClean="0">
                <a:solidFill>
                  <a:srgbClr val="6E84B4"/>
                </a:solidFill>
              </a:rPr>
              <a:t>servicios-</a:t>
            </a:r>
            <a:endParaRPr lang="es-CL" dirty="0">
              <a:solidFill>
                <a:srgbClr val="6E84B4"/>
              </a:solidFill>
            </a:endParaRPr>
          </a:p>
          <a:p>
            <a:pPr marL="441325" indent="-441325">
              <a:buFont typeface="Arial" pitchFamily="34" charset="0"/>
              <a:buChar char="•"/>
            </a:pPr>
            <a:endParaRPr lang="es-CL" dirty="0">
              <a:solidFill>
                <a:srgbClr val="6E84B4"/>
              </a:solidFill>
            </a:endParaRPr>
          </a:p>
          <a:p>
            <a:r>
              <a:rPr lang="es-CL" dirty="0">
                <a:solidFill>
                  <a:srgbClr val="6E84B4"/>
                </a:solidFill>
              </a:rPr>
              <a:t>En atención a lo anterior se propone los siguientes principios éticos como guía</a:t>
            </a:r>
            <a:r>
              <a:rPr lang="es-CL" dirty="0" smtClean="0">
                <a:solidFill>
                  <a:srgbClr val="6E84B4"/>
                </a:solidFill>
              </a:rPr>
              <a:t>:</a:t>
            </a:r>
          </a:p>
          <a:p>
            <a:endParaRPr lang="es-ES" sz="2000" b="1" i="1" dirty="0" smtClean="0">
              <a:solidFill>
                <a:srgbClr val="00B050"/>
              </a:solidFill>
            </a:endParaRP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Integridad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 Compromiso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Respeto </a:t>
            </a:r>
            <a:r>
              <a:rPr lang="es-ES" sz="1600" b="1" i="1" dirty="0">
                <a:solidFill>
                  <a:srgbClr val="00B050"/>
                </a:solidFill>
              </a:rPr>
              <a:t>al Estado de </a:t>
            </a:r>
            <a:r>
              <a:rPr lang="es-ES" sz="1600" b="1" i="1" dirty="0" smtClean="0">
                <a:solidFill>
                  <a:srgbClr val="00B050"/>
                </a:solidFill>
              </a:rPr>
              <a:t>Derecho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 Probidad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Igualdad </a:t>
            </a:r>
            <a:r>
              <a:rPr lang="es-ES" sz="1600" b="1" i="1" dirty="0">
                <a:solidFill>
                  <a:srgbClr val="00B050"/>
                </a:solidFill>
              </a:rPr>
              <a:t>y </a:t>
            </a:r>
            <a:r>
              <a:rPr lang="es-ES" sz="1600" b="1" i="1" dirty="0" smtClean="0">
                <a:solidFill>
                  <a:srgbClr val="00B050"/>
                </a:solidFill>
              </a:rPr>
              <a:t>Equidad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Calidad </a:t>
            </a:r>
            <a:r>
              <a:rPr lang="es-ES" sz="1600" b="1" i="1" dirty="0">
                <a:solidFill>
                  <a:srgbClr val="00B050"/>
                </a:solidFill>
              </a:rPr>
              <a:t>y </a:t>
            </a:r>
            <a:r>
              <a:rPr lang="es-ES" sz="1600" b="1" i="1" dirty="0" smtClean="0">
                <a:solidFill>
                  <a:srgbClr val="00B050"/>
                </a:solidFill>
              </a:rPr>
              <a:t>Eficiencia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Transparencia </a:t>
            </a:r>
            <a:r>
              <a:rPr lang="es-ES" sz="1600" b="1" i="1" dirty="0">
                <a:solidFill>
                  <a:srgbClr val="00B050"/>
                </a:solidFill>
              </a:rPr>
              <a:t>y Rendición de </a:t>
            </a:r>
            <a:r>
              <a:rPr lang="es-ES" sz="1600" b="1" i="1" dirty="0" smtClean="0">
                <a:solidFill>
                  <a:srgbClr val="00B050"/>
                </a:solidFill>
              </a:rPr>
              <a:t>Cuentas</a:t>
            </a:r>
          </a:p>
          <a:p>
            <a:pPr algn="ctr"/>
            <a:r>
              <a:rPr lang="es-ES" sz="1600" b="1" i="1" dirty="0" smtClean="0">
                <a:solidFill>
                  <a:srgbClr val="00B050"/>
                </a:solidFill>
              </a:rPr>
              <a:t> Independencia </a:t>
            </a:r>
            <a:r>
              <a:rPr lang="es-ES" sz="1600" b="1" i="1" dirty="0">
                <a:solidFill>
                  <a:srgbClr val="00B050"/>
                </a:solidFill>
              </a:rPr>
              <a:t>y autonomía</a:t>
            </a:r>
            <a:endParaRPr lang="es-ES" sz="1600" dirty="0">
              <a:solidFill>
                <a:srgbClr val="00B050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(Acuerdo)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359507" y="2204864"/>
            <a:ext cx="84604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>
              <a:buFont typeface="Arial"/>
              <a:buChar char="•"/>
            </a:pPr>
            <a:r>
              <a:rPr lang="es-CL" sz="3200" b="1" dirty="0" smtClean="0">
                <a:solidFill>
                  <a:srgbClr val="6E84B4"/>
                </a:solidFill>
              </a:rPr>
              <a:t>Pilares, Focos o Ámbitos Estratégicos</a:t>
            </a:r>
          </a:p>
          <a:p>
            <a:pPr marL="441325" indent="-441325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Jurisdiccional</a:t>
            </a: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Personal</a:t>
            </a: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Apoyo </a:t>
            </a:r>
            <a:r>
              <a:rPr lang="es-CL" sz="2400" dirty="0">
                <a:solidFill>
                  <a:srgbClr val="6E84B4"/>
                </a:solidFill>
              </a:rPr>
              <a:t>Informático y Tecnológico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9512" y="1124744"/>
            <a:ext cx="84604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>
              <a:buFont typeface="Arial"/>
              <a:buChar char="•"/>
            </a:pPr>
            <a:r>
              <a:rPr lang="es-CL" sz="3200" b="1" dirty="0" smtClean="0">
                <a:solidFill>
                  <a:srgbClr val="6E84B4"/>
                </a:solidFill>
              </a:rPr>
              <a:t>Objetivos Estratégicos</a:t>
            </a:r>
            <a:r>
              <a:rPr lang="es-CL" sz="2800" dirty="0" smtClean="0">
                <a:solidFill>
                  <a:srgbClr val="6E84B4"/>
                </a:solidFill>
              </a:rPr>
              <a:t>, en el ámbito</a:t>
            </a:r>
            <a:endParaRPr lang="es-CL" sz="2800" dirty="0" smtClean="0">
              <a:solidFill>
                <a:srgbClr val="6E84B4"/>
              </a:solidFill>
            </a:endParaRPr>
          </a:p>
          <a:p>
            <a:pPr marL="441325" indent="-441325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Jurisdiccional</a:t>
            </a: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Personal</a:t>
            </a:r>
          </a:p>
          <a:p>
            <a:pPr lvl="1">
              <a:buFont typeface="Arial"/>
              <a:buChar char="•"/>
            </a:pPr>
            <a:endParaRPr lang="es-CL" sz="2400" dirty="0" smtClean="0">
              <a:solidFill>
                <a:srgbClr val="6E84B4"/>
              </a:solidFill>
            </a:endParaRPr>
          </a:p>
          <a:p>
            <a:pPr marL="1028700" lvl="1" indent="-571500">
              <a:buFont typeface="Arial"/>
              <a:buChar char="•"/>
            </a:pPr>
            <a:r>
              <a:rPr lang="es-CL" sz="2400" dirty="0" smtClean="0">
                <a:solidFill>
                  <a:srgbClr val="6E84B4"/>
                </a:solidFill>
              </a:rPr>
              <a:t>Apoyo </a:t>
            </a:r>
            <a:r>
              <a:rPr lang="es-CL" sz="2400" dirty="0">
                <a:solidFill>
                  <a:srgbClr val="6E84B4"/>
                </a:solidFill>
              </a:rPr>
              <a:t>Informático y Tecnológico</a:t>
            </a: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713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51520" y="2651879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8525" lvl="1" indent="-441325"/>
            <a:r>
              <a:rPr lang="es-CL" dirty="0" smtClean="0">
                <a:solidFill>
                  <a:srgbClr val="6E84B4"/>
                </a:solidFill>
              </a:rPr>
              <a:t> </a:t>
            </a:r>
            <a:endParaRPr lang="es-CL" dirty="0" smtClean="0">
              <a:solidFill>
                <a:srgbClr val="6E84B4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Estadísticas Judiciales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Calidad en la Justicia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Fortalecimiento de la Transparencia, Rendición de Cuentas e Integridad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Participación, Información, transparencia y acceso a la Justicia ambiental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Creación Plataforma Integrada de servicios de atención de víctimas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Cooperación Horizontal entre los Poderes Judiciales (Proyecto TIUS)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dirty="0" smtClean="0">
                <a:solidFill>
                  <a:srgbClr val="6E84B4"/>
                </a:solidFill>
              </a:rPr>
              <a:t>Coordinación y Seguimiento (de comisiones y reglas de Brasilia)</a:t>
            </a: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304800" y="1295399"/>
            <a:ext cx="8456613" cy="1219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just">
              <a:spcBef>
                <a:spcPct val="0"/>
              </a:spcBef>
              <a:defRPr/>
            </a:pPr>
            <a:r>
              <a:rPr lang="es-CL" sz="2400" b="1" dirty="0" smtClean="0">
                <a:solidFill>
                  <a:srgbClr val="6E84B4"/>
                </a:solidFill>
              </a:rPr>
              <a:t>PROYECTOS </a:t>
            </a:r>
            <a:r>
              <a:rPr lang="es-CL" sz="2400" b="1" dirty="0">
                <a:solidFill>
                  <a:srgbClr val="6E84B4"/>
                </a:solidFill>
              </a:rPr>
              <a:t>ESTRATEGICOS</a:t>
            </a:r>
            <a:r>
              <a:rPr lang="es-CL" sz="1600" b="1" dirty="0">
                <a:solidFill>
                  <a:srgbClr val="6E84B4"/>
                </a:solidFill>
              </a:rPr>
              <a:t>, </a:t>
            </a: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en </a:t>
            </a: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el ámbito de </a:t>
            </a:r>
            <a:r>
              <a:rPr lang="es-CL" sz="2400" b="1" dirty="0" smtClean="0">
                <a:solidFill>
                  <a:srgbClr val="6E84B4"/>
                </a:solidFill>
              </a:rPr>
              <a:t>la </a:t>
            </a:r>
            <a:r>
              <a:rPr lang="es-CL" sz="2400" b="1" dirty="0">
                <a:solidFill>
                  <a:srgbClr val="6E84B4"/>
                </a:solidFill>
              </a:rPr>
              <a:t>mejora de procesos, </a:t>
            </a:r>
            <a:r>
              <a:rPr lang="es-CL" sz="2400" b="1" dirty="0" smtClean="0">
                <a:solidFill>
                  <a:srgbClr val="6E84B4"/>
                </a:solidFill>
              </a:rPr>
              <a:t>transparencia y </a:t>
            </a:r>
            <a:r>
              <a:rPr lang="es-CL" sz="2400" b="1" dirty="0">
                <a:solidFill>
                  <a:srgbClr val="6E84B4"/>
                </a:solidFill>
              </a:rPr>
              <a:t>atención de usuarios</a:t>
            </a: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 </a:t>
            </a:r>
            <a:endParaRPr kumimoji="0" lang="es-CL" sz="2400" b="1" i="0" u="none" strike="noStrike" kern="1200" cap="none" spc="0" normalizeH="0" baseline="0" noProof="0" dirty="0" smtClean="0">
              <a:ln>
                <a:noFill/>
              </a:ln>
              <a:solidFill>
                <a:srgbClr val="6E84B4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1891" y="6381328"/>
            <a:ext cx="8456613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1">
                <a:solidFill>
                  <a:srgbClr val="6E84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400" dirty="0" smtClean="0"/>
              <a:t>AMBITO - JURISDICCIONAL</a:t>
            </a:r>
            <a:endParaRPr lang="es-CL" sz="2400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51520" y="2322255"/>
            <a:ext cx="84604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441325">
              <a:buFont typeface="Arial" pitchFamily="34" charset="0"/>
              <a:buChar char="•"/>
            </a:pPr>
            <a:endParaRPr lang="es-CL" sz="1600" dirty="0" smtClean="0">
              <a:solidFill>
                <a:srgbClr val="6E84B4"/>
              </a:solidFill>
            </a:endParaRPr>
          </a:p>
          <a:p>
            <a:pPr marL="898525" lvl="1" indent="-441325"/>
            <a:endParaRPr lang="es-CL" sz="1600" dirty="0" smtClean="0">
              <a:solidFill>
                <a:srgbClr val="6E84B4"/>
              </a:solidFill>
            </a:endParaRP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Modernización de la capacitación Judicial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Instituto de Altos Estudios Judiciales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Perfeccionamiento del Gobierno Judicial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Coordinación y Seguimiento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Participación Activa de proyectos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Integración de bases de datos</a:t>
            </a:r>
          </a:p>
          <a:p>
            <a:pPr marL="177800" indent="-177800">
              <a:buFont typeface="Arial" pitchFamily="34" charset="0"/>
              <a:buChar char="•"/>
            </a:pPr>
            <a:r>
              <a:rPr lang="es-CL" sz="1600" dirty="0" smtClean="0">
                <a:solidFill>
                  <a:srgbClr val="6E84B4"/>
                </a:solidFill>
              </a:rPr>
              <a:t>Diseño de un Plan Comunicacional</a:t>
            </a:r>
          </a:p>
          <a:p>
            <a:pPr marL="177800" indent="-177800">
              <a:buFont typeface="Arial" pitchFamily="34" charset="0"/>
              <a:buChar char="•"/>
            </a:pPr>
            <a:endParaRPr lang="es-CL" sz="1600" dirty="0">
              <a:solidFill>
                <a:srgbClr val="6E84B4"/>
              </a:solidFill>
            </a:endParaRPr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230187" y="1219199"/>
            <a:ext cx="8456613" cy="1219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PROYECTOS ESTRATÉGICOS, en </a:t>
            </a:r>
            <a:r>
              <a:rPr lang="es-CL" sz="2400" b="1" dirty="0" smtClean="0">
                <a:solidFill>
                  <a:srgbClr val="6E84B4"/>
                </a:solidFill>
                <a:latin typeface="+mj-lt"/>
                <a:ea typeface="+mj-ea"/>
                <a:cs typeface="+mj-cs"/>
              </a:rPr>
              <a:t>el ámbito del Personal, de la Coordinación y de las Comunicaciones:</a:t>
            </a:r>
            <a:endParaRPr kumimoji="0" lang="es-CL" sz="2400" b="1" i="0" u="none" strike="noStrike" kern="1200" cap="none" spc="0" normalizeH="0" baseline="0" noProof="0" dirty="0" smtClean="0">
              <a:ln>
                <a:noFill/>
              </a:ln>
              <a:solidFill>
                <a:srgbClr val="6E84B4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51891" y="6381328"/>
            <a:ext cx="8456613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s-CL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000" b="1" i="1">
                <a:solidFill>
                  <a:srgbClr val="6E84B4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dirty="0" smtClean="0"/>
              <a:t>AMBITO - PERSONAL</a:t>
            </a:r>
            <a:endParaRPr lang="es-CL" dirty="0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763688" y="188640"/>
            <a:ext cx="4694164" cy="36004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2400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DEFINICIONES ESTRATEGICAS, (Pendiente) </a:t>
            </a:r>
            <a:endParaRPr kumimoji="0" lang="es-CL" sz="2400" b="1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843</TotalTime>
  <Words>660</Words>
  <Application>Microsoft Office PowerPoint</Application>
  <PresentationFormat>Presentación en pantalla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Proyecto, Buenas Prácticas en  Planificación Estratégica de los Poderes Judiciales   Cumbre Judicial Iberoamericana   Avance al, 10 / Mayo / 2013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Proyecto, Buenas Prácticas en  Planificación Estratégica de los Poderes Judiciales   Cumbre Judicial Iberoamericana   Avance al, 10 / Mayo / 2013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Borrador Proyecto PE Cumbre Iberoamericana</dc:title>
  <dc:creator>Admin</dc:creator>
  <cp:lastModifiedBy>asaravia</cp:lastModifiedBy>
  <cp:revision>110</cp:revision>
  <dcterms:created xsi:type="dcterms:W3CDTF">2012-09-21T20:09:30Z</dcterms:created>
  <dcterms:modified xsi:type="dcterms:W3CDTF">2013-05-11T05:44:24Z</dcterms:modified>
</cp:coreProperties>
</file>