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7"/>
  </p:notesMasterIdLst>
  <p:sldIdLst>
    <p:sldId id="265" r:id="rId5"/>
    <p:sldId id="423" r:id="rId6"/>
    <p:sldId id="425" r:id="rId7"/>
    <p:sldId id="424" r:id="rId8"/>
    <p:sldId id="430" r:id="rId9"/>
    <p:sldId id="431" r:id="rId10"/>
    <p:sldId id="438" r:id="rId11"/>
    <p:sldId id="432" r:id="rId12"/>
    <p:sldId id="435" r:id="rId13"/>
    <p:sldId id="433" r:id="rId14"/>
    <p:sldId id="439" r:id="rId15"/>
    <p:sldId id="440" r:id="rId16"/>
    <p:sldId id="427" r:id="rId17"/>
    <p:sldId id="436" r:id="rId18"/>
    <p:sldId id="441" r:id="rId19"/>
    <p:sldId id="426" r:id="rId20"/>
    <p:sldId id="442" r:id="rId21"/>
    <p:sldId id="428" r:id="rId22"/>
    <p:sldId id="443" r:id="rId23"/>
    <p:sldId id="434" r:id="rId24"/>
    <p:sldId id="444" r:id="rId25"/>
    <p:sldId id="437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8EF1"/>
    <a:srgbClr val="115AD1"/>
    <a:srgbClr val="A0A7AD"/>
    <a:srgbClr val="2D3F49"/>
    <a:srgbClr val="3C4A53"/>
    <a:srgbClr val="F2F2F2"/>
    <a:srgbClr val="3944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966DC2-CD3F-44D9-BEDD-419C9CD5D436}" v="6" dt="2024-04-08T11:52:55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781" autoAdjust="0"/>
    <p:restoredTop sz="74929" autoAdjust="0"/>
  </p:normalViewPr>
  <p:slideViewPr>
    <p:cSldViewPr snapToGrid="0">
      <p:cViewPr varScale="1">
        <p:scale>
          <a:sx n="47" d="100"/>
          <a:sy n="47" d="100"/>
        </p:scale>
        <p:origin x="852" y="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Perdigao" userId="5ecae1be-8fba-48f0-8d6d-4d53cf0bef6a" providerId="ADAL" clId="{84966DC2-CD3F-44D9-BEDD-419C9CD5D436}"/>
    <pc:docChg chg="custSel modSld">
      <pc:chgData name="Laura Perdigao" userId="5ecae1be-8fba-48f0-8d6d-4d53cf0bef6a" providerId="ADAL" clId="{84966DC2-CD3F-44D9-BEDD-419C9CD5D436}" dt="2024-04-08T11:52:55.814" v="8"/>
      <pc:docMkLst>
        <pc:docMk/>
      </pc:docMkLst>
      <pc:sldChg chg="delSp modSp mod delAnim">
        <pc:chgData name="Laura Perdigao" userId="5ecae1be-8fba-48f0-8d6d-4d53cf0bef6a" providerId="ADAL" clId="{84966DC2-CD3F-44D9-BEDD-419C9CD5D436}" dt="2024-04-08T08:20:15.085" v="5" actId="1076"/>
        <pc:sldMkLst>
          <pc:docMk/>
          <pc:sldMk cId="1209170909" sldId="265"/>
        </pc:sldMkLst>
        <pc:picChg chg="mod">
          <ac:chgData name="Laura Perdigao" userId="5ecae1be-8fba-48f0-8d6d-4d53cf0bef6a" providerId="ADAL" clId="{84966DC2-CD3F-44D9-BEDD-419C9CD5D436}" dt="2024-04-08T08:20:15.085" v="5" actId="1076"/>
          <ac:picMkLst>
            <pc:docMk/>
            <pc:sldMk cId="1209170909" sldId="265"/>
            <ac:picMk id="9" creationId="{AAB3A8E9-FE1C-CCE7-61C2-351EAEFF319C}"/>
          </ac:picMkLst>
        </pc:picChg>
        <pc:picChg chg="mod">
          <ac:chgData name="Laura Perdigao" userId="5ecae1be-8fba-48f0-8d6d-4d53cf0bef6a" providerId="ADAL" clId="{84966DC2-CD3F-44D9-BEDD-419C9CD5D436}" dt="2024-04-08T08:20:15.085" v="5" actId="1076"/>
          <ac:picMkLst>
            <pc:docMk/>
            <pc:sldMk cId="1209170909" sldId="265"/>
            <ac:picMk id="10" creationId="{D3391BC9-6534-13E2-76B6-B0CCFA17786C}"/>
          </ac:picMkLst>
        </pc:picChg>
        <pc:picChg chg="mod">
          <ac:chgData name="Laura Perdigao" userId="5ecae1be-8fba-48f0-8d6d-4d53cf0bef6a" providerId="ADAL" clId="{84966DC2-CD3F-44D9-BEDD-419C9CD5D436}" dt="2024-04-08T08:20:15.085" v="5" actId="1076"/>
          <ac:picMkLst>
            <pc:docMk/>
            <pc:sldMk cId="1209170909" sldId="265"/>
            <ac:picMk id="13" creationId="{D6BD389C-A3FD-794A-F94B-8F1B13FF5301}"/>
          </ac:picMkLst>
        </pc:picChg>
        <pc:picChg chg="mod">
          <ac:chgData name="Laura Perdigao" userId="5ecae1be-8fba-48f0-8d6d-4d53cf0bef6a" providerId="ADAL" clId="{84966DC2-CD3F-44D9-BEDD-419C9CD5D436}" dt="2024-04-08T08:20:15.085" v="5" actId="1076"/>
          <ac:picMkLst>
            <pc:docMk/>
            <pc:sldMk cId="1209170909" sldId="265"/>
            <ac:picMk id="15" creationId="{FFB70E39-38C9-4C4D-71C5-67589A068793}"/>
          </ac:picMkLst>
        </pc:picChg>
        <pc:picChg chg="mod">
          <ac:chgData name="Laura Perdigao" userId="5ecae1be-8fba-48f0-8d6d-4d53cf0bef6a" providerId="ADAL" clId="{84966DC2-CD3F-44D9-BEDD-419C9CD5D436}" dt="2024-04-08T08:20:15.085" v="5" actId="1076"/>
          <ac:picMkLst>
            <pc:docMk/>
            <pc:sldMk cId="1209170909" sldId="265"/>
            <ac:picMk id="18" creationId="{9257FFB4-5424-B519-F192-791DCE009C69}"/>
          </ac:picMkLst>
        </pc:picChg>
        <pc:picChg chg="mod">
          <ac:chgData name="Laura Perdigao" userId="5ecae1be-8fba-48f0-8d6d-4d53cf0bef6a" providerId="ADAL" clId="{84966DC2-CD3F-44D9-BEDD-419C9CD5D436}" dt="2024-04-08T08:20:15.085" v="5" actId="1076"/>
          <ac:picMkLst>
            <pc:docMk/>
            <pc:sldMk cId="1209170909" sldId="265"/>
            <ac:picMk id="19" creationId="{56784E41-B793-DA26-C840-1D2D736331A7}"/>
          </ac:picMkLst>
        </pc:picChg>
        <pc:picChg chg="mod">
          <ac:chgData name="Laura Perdigao" userId="5ecae1be-8fba-48f0-8d6d-4d53cf0bef6a" providerId="ADAL" clId="{84966DC2-CD3F-44D9-BEDD-419C9CD5D436}" dt="2024-04-08T08:20:15.085" v="5" actId="1076"/>
          <ac:picMkLst>
            <pc:docMk/>
            <pc:sldMk cId="1209170909" sldId="265"/>
            <ac:picMk id="21" creationId="{C8EE0E72-E0DF-DFB2-C3EF-2342360388AB}"/>
          </ac:picMkLst>
        </pc:picChg>
        <pc:picChg chg="del">
          <ac:chgData name="Laura Perdigao" userId="5ecae1be-8fba-48f0-8d6d-4d53cf0bef6a" providerId="ADAL" clId="{84966DC2-CD3F-44D9-BEDD-419C9CD5D436}" dt="2024-04-08T08:19:55.543" v="3" actId="478"/>
          <ac:picMkLst>
            <pc:docMk/>
            <pc:sldMk cId="1209170909" sldId="265"/>
            <ac:picMk id="22" creationId="{1133E7EA-DE18-395D-BE31-157C9A23C466}"/>
          </ac:picMkLst>
        </pc:picChg>
      </pc:sldChg>
      <pc:sldChg chg="modSp">
        <pc:chgData name="Laura Perdigao" userId="5ecae1be-8fba-48f0-8d6d-4d53cf0bef6a" providerId="ADAL" clId="{84966DC2-CD3F-44D9-BEDD-419C9CD5D436}" dt="2024-04-08T08:19:41.304" v="2" actId="6549"/>
        <pc:sldMkLst>
          <pc:docMk/>
          <pc:sldMk cId="1765262834" sldId="424"/>
        </pc:sldMkLst>
        <pc:spChg chg="mod">
          <ac:chgData name="Laura Perdigao" userId="5ecae1be-8fba-48f0-8d6d-4d53cf0bef6a" providerId="ADAL" clId="{84966DC2-CD3F-44D9-BEDD-419C9CD5D436}" dt="2024-04-08T08:19:41.304" v="2" actId="6549"/>
          <ac:spMkLst>
            <pc:docMk/>
            <pc:sldMk cId="1765262834" sldId="424"/>
            <ac:spMk id="2" creationId="{1C3F8003-703F-C944-32D8-280110D8C305}"/>
          </ac:spMkLst>
        </pc:spChg>
      </pc:sldChg>
      <pc:sldChg chg="addSp delSp modSp mod">
        <pc:chgData name="Laura Perdigao" userId="5ecae1be-8fba-48f0-8d6d-4d53cf0bef6a" providerId="ADAL" clId="{84966DC2-CD3F-44D9-BEDD-419C9CD5D436}" dt="2024-04-08T11:52:55.814" v="8"/>
        <pc:sldMkLst>
          <pc:docMk/>
          <pc:sldMk cId="729176290" sldId="430"/>
        </pc:sldMkLst>
        <pc:spChg chg="del mod">
          <ac:chgData name="Laura Perdigao" userId="5ecae1be-8fba-48f0-8d6d-4d53cf0bef6a" providerId="ADAL" clId="{84966DC2-CD3F-44D9-BEDD-419C9CD5D436}" dt="2024-04-08T11:52:54.873" v="7" actId="478"/>
          <ac:spMkLst>
            <pc:docMk/>
            <pc:sldMk cId="729176290" sldId="430"/>
            <ac:spMk id="2" creationId="{08D80D2B-8E39-DDC8-9968-C49E90D8A8D4}"/>
          </ac:spMkLst>
        </pc:spChg>
        <pc:spChg chg="add mod">
          <ac:chgData name="Laura Perdigao" userId="5ecae1be-8fba-48f0-8d6d-4d53cf0bef6a" providerId="ADAL" clId="{84966DC2-CD3F-44D9-BEDD-419C9CD5D436}" dt="2024-04-08T11:52:55.814" v="8"/>
          <ac:spMkLst>
            <pc:docMk/>
            <pc:sldMk cId="729176290" sldId="430"/>
            <ac:spMk id="9" creationId="{7211B0B2-6EC5-4750-AE62-E086E4DE9577}"/>
          </ac:spMkLst>
        </pc:spChg>
      </pc:sldChg>
      <pc:sldChg chg="modSp modAnim">
        <pc:chgData name="Laura Perdigao" userId="5ecae1be-8fba-48f0-8d6d-4d53cf0bef6a" providerId="ADAL" clId="{84966DC2-CD3F-44D9-BEDD-419C9CD5D436}" dt="2024-04-08T08:19:32.369" v="0" actId="6549"/>
        <pc:sldMkLst>
          <pc:docMk/>
          <pc:sldMk cId="3308257931" sldId="437"/>
        </pc:sldMkLst>
        <pc:spChg chg="mod">
          <ac:chgData name="Laura Perdigao" userId="5ecae1be-8fba-48f0-8d6d-4d53cf0bef6a" providerId="ADAL" clId="{84966DC2-CD3F-44D9-BEDD-419C9CD5D436}" dt="2024-04-08T08:19:32.369" v="0" actId="6549"/>
          <ac:spMkLst>
            <pc:docMk/>
            <pc:sldMk cId="3308257931" sldId="437"/>
            <ac:spMk id="6" creationId="{030B58A9-E63C-B7E0-F5CA-8627F147E53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1EFDF-84D7-468E-8835-15C379B03ED5}" type="datetimeFigureOut">
              <a:rPr lang="pt-PT" smtClean="0"/>
              <a:t>08/04/2024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1CC99-8A8A-444B-814E-93344C65891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194039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4479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66426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66429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043456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019575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3429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766602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57728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686668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19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5114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20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67597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 </a:t>
            </a: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68245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21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676655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22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18536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24174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3511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43355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002665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74586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281916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1CC99-8A8A-444B-814E-93344C658918}" type="slidenum">
              <a:rPr lang="pt-PT" smtClean="0"/>
              <a:t>9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0347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8931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4394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00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30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177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25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09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1445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621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21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366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733D7-2504-47BD-8DD9-D1C351DB8C5E}" type="datetimeFigureOut">
              <a:rPr lang="pt-BR" smtClean="0"/>
              <a:t>08/04/2024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D49BB-3FC1-41DA-87E2-9C8AF475CA0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8701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2">
            <a:extLst>
              <a:ext uri="{FF2B5EF4-FFF2-40B4-BE49-F238E27FC236}">
                <a16:creationId xmlns:a16="http://schemas.microsoft.com/office/drawing/2014/main" id="{DA7C8A09-4AF1-ABBC-73AE-499447CF33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4410933"/>
            <a:ext cx="4952999" cy="2182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ítulo 1">
            <a:extLst>
              <a:ext uri="{FF2B5EF4-FFF2-40B4-BE49-F238E27FC236}">
                <a16:creationId xmlns:a16="http://schemas.microsoft.com/office/drawing/2014/main" id="{2A798870-E1B5-D6ED-DC95-F90882F9E69F}"/>
              </a:ext>
            </a:extLst>
          </p:cNvPr>
          <p:cNvSpPr txBox="1">
            <a:spLocks/>
          </p:cNvSpPr>
          <p:nvPr/>
        </p:nvSpPr>
        <p:spPr>
          <a:xfrm>
            <a:off x="1730587" y="1641336"/>
            <a:ext cx="8728883" cy="87202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0" algn="l">
              <a:defRPr/>
            </a:pPr>
            <a:r>
              <a:rPr kumimoji="0" lang="es-CL" sz="24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grupo 3: </a:t>
            </a:r>
            <a:r>
              <a:rPr lang="es-CL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es-CL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CONFiable</a:t>
            </a:r>
            <a:r>
              <a:rPr lang="es-CL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s-CL" sz="24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kumimoji="0" lang="es-CL" sz="24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s-CL" sz="2400" b="1" i="0" u="none" strike="noStrike" kern="1200" cap="all" spc="0" normalizeH="0" baseline="0" noProof="0" dirty="0" err="1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jUSTIÇA</a:t>
            </a:r>
            <a:r>
              <a:rPr kumimoji="0" lang="es-CL" sz="24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s-CL" sz="24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CONFIÁVEL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2400" b="0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ítulo 1">
            <a:extLst>
              <a:ext uri="{FF2B5EF4-FFF2-40B4-BE49-F238E27FC236}">
                <a16:creationId xmlns:a16="http://schemas.microsoft.com/office/drawing/2014/main" id="{AB8B47A9-2892-0875-C2C5-B3C81DFB30FC}"/>
              </a:ext>
            </a:extLst>
          </p:cNvPr>
          <p:cNvSpPr txBox="1">
            <a:spLocks/>
          </p:cNvSpPr>
          <p:nvPr/>
        </p:nvSpPr>
        <p:spPr>
          <a:xfrm>
            <a:off x="3176592" y="2227573"/>
            <a:ext cx="3249608" cy="40920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es-CL" sz="2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y</a:t>
            </a:r>
            <a:r>
              <a:rPr lang="es-CL" sz="2000" b="1" dirty="0">
                <a:latin typeface="Arial"/>
                <a:cs typeface="Arial"/>
              </a:rPr>
              <a:t> </a:t>
            </a:r>
            <a:r>
              <a:rPr lang="es-CL" sz="20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100% </a:t>
            </a:r>
            <a:r>
              <a:rPr lang="es-CL" sz="2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transparente</a:t>
            </a:r>
            <a:endParaRPr kumimoji="0" lang="es-CL" sz="2000" b="0" i="0" u="none" strike="noStrike" kern="1200" cap="all" spc="0" normalizeH="0" baseline="0" noProof="0" dirty="0">
              <a:ln w="3175" cmpd="sng"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66CC2F7B-BB23-9502-DAA9-6E049254D542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17" name="Título 1">
            <a:extLst>
              <a:ext uri="{FF2B5EF4-FFF2-40B4-BE49-F238E27FC236}">
                <a16:creationId xmlns:a16="http://schemas.microsoft.com/office/drawing/2014/main" id="{72759833-34C7-76D6-50CE-99FEF3E8F20B}"/>
              </a:ext>
            </a:extLst>
          </p:cNvPr>
          <p:cNvSpPr txBox="1">
            <a:spLocks/>
          </p:cNvSpPr>
          <p:nvPr/>
        </p:nvSpPr>
        <p:spPr>
          <a:xfrm>
            <a:off x="6913245" y="2541181"/>
            <a:ext cx="3347174" cy="4571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es-CL" sz="2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E</a:t>
            </a:r>
            <a:r>
              <a:rPr kumimoji="0" lang="es-CL" sz="20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/>
                <a:cs typeface="Arial"/>
              </a:rPr>
              <a:t> </a:t>
            </a:r>
            <a:r>
              <a:rPr kumimoji="0" lang="es-CL" sz="20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100% </a:t>
            </a:r>
            <a:r>
              <a:rPr lang="es-CL" sz="2000" b="1" dirty="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rPr>
              <a:t>transparente</a:t>
            </a:r>
            <a:endParaRPr kumimoji="0" lang="es-CL" sz="2000" b="1" i="0" u="none" strike="noStrike" kern="1200" cap="all" spc="0" normalizeH="0" baseline="0" noProof="0" dirty="0">
              <a:ln w="3175" cmpd="sng"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35EA30B5-BFB5-73CD-4323-0680CED7218E}"/>
              </a:ext>
            </a:extLst>
          </p:cNvPr>
          <p:cNvSpPr/>
          <p:nvPr/>
        </p:nvSpPr>
        <p:spPr>
          <a:xfrm>
            <a:off x="0" y="2847323"/>
            <a:ext cx="12192000" cy="142696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pt-BR" b="1" i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b="1" i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TRANSPARÊNCIA JUDICIAL, A CONFIANÇA E A PROXIMIDADE COM AS PESSOAS E OS MEIOS DE COMUNICAÇÃO</a:t>
            </a:r>
          </a:p>
          <a:p>
            <a:pPr algn="ctr"/>
            <a:r>
              <a:rPr lang="es-ES" sz="1800" b="1" i="1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TRANSPARENCIA JUDICIAL, LA CONFIANZA Y LA PROXIMIDAD CON LAS PERSONAS Y LOS MEDIOS DE COMUNICACIÓN</a:t>
            </a:r>
            <a:endParaRPr lang="pt-BR" b="1" i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pt-PT" b="1" i="1" dirty="0"/>
          </a:p>
        </p:txBody>
      </p:sp>
      <p:pic>
        <p:nvPicPr>
          <p:cNvPr id="9" name="Picture 4" descr="Bandera de Brasil - Información, historia, significados y más">
            <a:extLst>
              <a:ext uri="{FF2B5EF4-FFF2-40B4-BE49-F238E27FC236}">
                <a16:creationId xmlns:a16="http://schemas.microsoft.com/office/drawing/2014/main" id="{AAB3A8E9-FE1C-CCE7-61C2-351EAEFF31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649" y="642495"/>
            <a:ext cx="1079324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Historia de la bandera de México | Banco del Bienestar, Sociedad Nacional  de Crédito, Institución de Banca de Desarrollo | Gobierno | gob.mx">
            <a:extLst>
              <a:ext uri="{FF2B5EF4-FFF2-40B4-BE49-F238E27FC236}">
                <a16:creationId xmlns:a16="http://schemas.microsoft.com/office/drawing/2014/main" id="{D3391BC9-6534-13E2-76B6-B0CCFA1778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7" b="12963"/>
          <a:stretch/>
        </p:blipFill>
        <p:spPr bwMode="auto">
          <a:xfrm>
            <a:off x="5459399" y="642495"/>
            <a:ext cx="1188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4" descr="Bandera de Panamá - Wikipedia, la enciclopedia libre">
            <a:extLst>
              <a:ext uri="{FF2B5EF4-FFF2-40B4-BE49-F238E27FC236}">
                <a16:creationId xmlns:a16="http://schemas.microsoft.com/office/drawing/2014/main" id="{D6BD389C-A3FD-794A-F94B-8F1B13FF5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2882" y="627713"/>
            <a:ext cx="1082707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8" descr="Bandera de Portugal: historia y significado (Imágenes revisadas)">
            <a:extLst>
              <a:ext uri="{FF2B5EF4-FFF2-40B4-BE49-F238E27FC236}">
                <a16:creationId xmlns:a16="http://schemas.microsoft.com/office/drawing/2014/main" id="{FFB70E39-38C9-4C4D-71C5-67589A0687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1621" y="623372"/>
            <a:ext cx="1026000" cy="6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4" descr="Vectores e ilustraciones de Bandera republica dominicana para descargar  gratis | Freepik">
            <a:extLst>
              <a:ext uri="{FF2B5EF4-FFF2-40B4-BE49-F238E27FC236}">
                <a16:creationId xmlns:a16="http://schemas.microsoft.com/office/drawing/2014/main" id="{9257FFB4-5424-B519-F192-791DCE009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5151" y="642495"/>
            <a:ext cx="1148765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m 18" descr="Uma imagem contendo Logotipo&#10;&#10;Descrição gerada automaticamente">
            <a:extLst>
              <a:ext uri="{FF2B5EF4-FFF2-40B4-BE49-F238E27FC236}">
                <a16:creationId xmlns:a16="http://schemas.microsoft.com/office/drawing/2014/main" id="{56784E41-B793-DA26-C840-1D2D736331A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16248" y="642495"/>
            <a:ext cx="1080001" cy="720000"/>
          </a:xfrm>
          <a:prstGeom prst="rect">
            <a:avLst/>
          </a:prstGeom>
        </p:spPr>
      </p:pic>
      <p:pic>
        <p:nvPicPr>
          <p:cNvPr id="21" name="Imagem 20" descr="Interface gráfica do usuário&#10;&#10;Descrição gerada automaticamente com confiança média">
            <a:extLst>
              <a:ext uri="{FF2B5EF4-FFF2-40B4-BE49-F238E27FC236}">
                <a16:creationId xmlns:a16="http://schemas.microsoft.com/office/drawing/2014/main" id="{C8EE0E72-E0DF-DFB2-C3EF-2342360388A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218606" y="627711"/>
            <a:ext cx="1139998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17090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2D94533-CD68-BA65-1FA5-C7A328695A1F}"/>
              </a:ext>
            </a:extLst>
          </p:cNvPr>
          <p:cNvSpPr txBox="1">
            <a:spLocks/>
          </p:cNvSpPr>
          <p:nvPr/>
        </p:nvSpPr>
        <p:spPr>
          <a:xfrm>
            <a:off x="306795" y="270773"/>
            <a:ext cx="11341344" cy="113458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objetiva e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compreensível</a:t>
            </a: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3200" b="0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B8063430-9B75-9A4D-CFBC-C3A4B87B549B}"/>
              </a:ext>
            </a:extLst>
          </p:cNvPr>
          <p:cNvSpPr txBox="1"/>
          <p:nvPr/>
        </p:nvSpPr>
        <p:spPr>
          <a:xfrm>
            <a:off x="0" y="1706534"/>
            <a:ext cx="45787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Tipos de comunicação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081C0CF1-220C-988E-F2E9-A9038A587F09}"/>
              </a:ext>
            </a:extLst>
          </p:cNvPr>
          <p:cNvSpPr txBox="1"/>
          <p:nvPr/>
        </p:nvSpPr>
        <p:spPr>
          <a:xfrm>
            <a:off x="754512" y="2314367"/>
            <a:ext cx="1060843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Poder Judiciário </a:t>
            </a:r>
            <a:r>
              <a:rPr lang="pt-BR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 o cidadão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por meio de decisões compreensíveis e pela disponibilização de instalações necessárias para assistir ao processo judicial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Desde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Poder Judicial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ciudadano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 través de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decisiones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comprensibles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provisión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facilidades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necesarias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asistir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judicial.</a:t>
            </a:r>
            <a:endParaRPr lang="pt-BR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0" algn="just"/>
            <a:endParaRPr lang="pt-BR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Poder Judiciário </a:t>
            </a:r>
            <a:r>
              <a:rPr lang="pt-BR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 a imprensa </a:t>
            </a:r>
            <a:r>
              <a:rPr lang="pt-BR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permitindo o acesso à informação por profissionais que possam posteriormente informar a comunidade, auxiliando 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aproximação da justiça ao cidadão.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Desde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Poder Judicial 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medios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pt-BR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comunicación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permitiendo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información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profesionales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que posteriormente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puedan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informar a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comunidad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contribuyendo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acercar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justicia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al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ciudadano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1567F5-5F6E-F2F7-14C5-D2161988CB58}"/>
              </a:ext>
            </a:extLst>
          </p:cNvPr>
          <p:cNvSpPr txBox="1">
            <a:spLocks/>
          </p:cNvSpPr>
          <p:nvPr/>
        </p:nvSpPr>
        <p:spPr>
          <a:xfrm>
            <a:off x="754512" y="895940"/>
            <a:ext cx="9943469" cy="60287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Comunicación objetiva y comprensible</a:t>
            </a:r>
          </a:p>
        </p:txBody>
      </p:sp>
    </p:spTree>
    <p:extLst>
      <p:ext uri="{BB962C8B-B14F-4D97-AF65-F5344CB8AC3E}">
        <p14:creationId xmlns:p14="http://schemas.microsoft.com/office/powerpoint/2010/main" val="2189203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2D94533-CD68-BA65-1FA5-C7A328695A1F}"/>
              </a:ext>
            </a:extLst>
          </p:cNvPr>
          <p:cNvSpPr txBox="1">
            <a:spLocks/>
          </p:cNvSpPr>
          <p:nvPr/>
        </p:nvSpPr>
        <p:spPr>
          <a:xfrm>
            <a:off x="306795" y="270773"/>
            <a:ext cx="11341344" cy="113458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objetiva e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compreensível</a:t>
            </a: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3200" b="0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1567F5-5F6E-F2F7-14C5-D2161988CB58}"/>
              </a:ext>
            </a:extLst>
          </p:cNvPr>
          <p:cNvSpPr txBox="1">
            <a:spLocks/>
          </p:cNvSpPr>
          <p:nvPr/>
        </p:nvSpPr>
        <p:spPr>
          <a:xfrm>
            <a:off x="754512" y="895940"/>
            <a:ext cx="9943469" cy="60287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Comunicación objetiva y comprensible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06FB10A-39C7-D95F-3EF3-6C95A875C8AF}"/>
              </a:ext>
            </a:extLst>
          </p:cNvPr>
          <p:cNvSpPr txBox="1"/>
          <p:nvPr/>
        </p:nvSpPr>
        <p:spPr>
          <a:xfrm>
            <a:off x="804640" y="2452391"/>
            <a:ext cx="10345653" cy="34163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CL" dirty="0" err="1">
                <a:latin typeface="Arial"/>
                <a:ea typeface="Times New Roman" panose="02020603050405020304" pitchFamily="18" charset="0"/>
                <a:cs typeface="Arial"/>
              </a:rPr>
              <a:t>Reconhecimento</a:t>
            </a:r>
            <a:r>
              <a:rPr lang="es-CL" dirty="0">
                <a:latin typeface="Arial"/>
                <a:ea typeface="Times New Roman" panose="02020603050405020304" pitchFamily="18" charset="0"/>
                <a:cs typeface="Arial"/>
              </a:rPr>
              <a:t> do importante papel das unidades </a:t>
            </a:r>
            <a:r>
              <a:rPr lang="es-CL" dirty="0" err="1">
                <a:latin typeface="Arial"/>
                <a:ea typeface="Times New Roman" panose="02020603050405020304" pitchFamily="18" charset="0"/>
                <a:cs typeface="Arial"/>
              </a:rPr>
              <a:t>responsáveis</a:t>
            </a:r>
            <a:r>
              <a:rPr lang="es-CL" dirty="0">
                <a:latin typeface="Arial"/>
                <a:ea typeface="Times New Roman" panose="02020603050405020304" pitchFamily="18" charset="0"/>
                <a:cs typeface="Arial"/>
              </a:rPr>
              <a:t> pela </a:t>
            </a:r>
            <a:r>
              <a:rPr lang="es-CL" dirty="0" err="1">
                <a:latin typeface="Arial"/>
                <a:ea typeface="Times New Roman" panose="02020603050405020304" pitchFamily="18" charset="0"/>
                <a:cs typeface="Arial"/>
              </a:rPr>
              <a:t>comunicação</a:t>
            </a:r>
            <a:r>
              <a:rPr lang="es-CL" dirty="0">
                <a:latin typeface="Arial"/>
                <a:ea typeface="Times New Roman" panose="02020603050405020304" pitchFamily="18" charset="0"/>
                <a:cs typeface="Arial"/>
              </a:rPr>
              <a:t> institucional dos </a:t>
            </a:r>
            <a:r>
              <a:rPr lang="es-CL" dirty="0" err="1">
                <a:latin typeface="Arial"/>
                <a:ea typeface="Times New Roman" panose="02020603050405020304" pitchFamily="18" charset="0"/>
                <a:cs typeface="Arial"/>
              </a:rPr>
              <a:t>tribunais</a:t>
            </a:r>
            <a:r>
              <a:rPr lang="es-CL" dirty="0">
                <a:effectLst/>
                <a:latin typeface="Arial"/>
                <a:ea typeface="Times New Roman" panose="02020603050405020304" pitchFamily="18" charset="0"/>
                <a:cs typeface="Arial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Reconocimiento del importante papel de las unidades responsables de la comunicación institucional judicial de los tribunales.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>
                <a:latin typeface="Arial"/>
                <a:cs typeface="Arial"/>
              </a:rPr>
              <a:t>Estabelecer uma comunicação mais </a:t>
            </a:r>
            <a:r>
              <a:rPr lang="pt-BR" b="1" dirty="0">
                <a:latin typeface="Arial"/>
                <a:cs typeface="Arial"/>
              </a:rPr>
              <a:t>proativa</a:t>
            </a:r>
            <a:r>
              <a:rPr lang="pt-BR" dirty="0">
                <a:latin typeface="Arial"/>
                <a:cs typeface="Arial"/>
              </a:rPr>
              <a:t> e </a:t>
            </a:r>
            <a:r>
              <a:rPr lang="pt-BR" b="1" dirty="0">
                <a:latin typeface="Arial"/>
                <a:cs typeface="Arial"/>
              </a:rPr>
              <a:t>efetiva</a:t>
            </a:r>
            <a:r>
              <a:rPr lang="pt-BR" dirty="0">
                <a:latin typeface="Arial"/>
                <a:cs typeface="Arial"/>
              </a:rPr>
              <a:t>, facilitando o acesso às informações e a compreensão por pessoas que necessitam conhecer seus direitos e a função do Judiciário no Estado de Direito.</a:t>
            </a:r>
            <a:endParaRPr lang="es-C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CL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Establecer una comunicación más </a:t>
            </a:r>
            <a:r>
              <a:rPr lang="es-CL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proactiva</a:t>
            </a:r>
            <a:r>
              <a:rPr lang="es-CL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s-CL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efectiva</a:t>
            </a:r>
            <a:r>
              <a:rPr lang="es-CL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facilitando el acceso a la información por personas que necesitan conocer sus derechos y el papel del Poder Judicial en un Estado de Derecho.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>
              <a:latin typeface="Arial"/>
              <a:cs typeface="Arial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E879784-1531-8141-6699-BBE67F7F103E}"/>
              </a:ext>
            </a:extLst>
          </p:cNvPr>
          <p:cNvSpPr txBox="1"/>
          <p:nvPr/>
        </p:nvSpPr>
        <p:spPr>
          <a:xfrm>
            <a:off x="0" y="1830470"/>
            <a:ext cx="1025347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Comunicação institucional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pt-BR" sz="2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institucional </a:t>
            </a:r>
          </a:p>
          <a:p>
            <a:pPr marL="619125" lvl="1" indent="-342900">
              <a:buFont typeface="Arial" panose="020B0604020202020204" pitchFamily="34" charset="0"/>
              <a:buChar char="•"/>
            </a:pP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235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DD32C89-A200-5D14-412F-2E3B90832DD7}"/>
              </a:ext>
            </a:extLst>
          </p:cNvPr>
          <p:cNvSpPr txBox="1">
            <a:spLocks/>
          </p:cNvSpPr>
          <p:nvPr/>
        </p:nvSpPr>
        <p:spPr>
          <a:xfrm>
            <a:off x="115591" y="324645"/>
            <a:ext cx="11935277" cy="6676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Objetivos del proyecto / 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objetivos do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projeto</a:t>
            </a: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Texto 5">
            <a:extLst>
              <a:ext uri="{FF2B5EF4-FFF2-40B4-BE49-F238E27FC236}">
                <a16:creationId xmlns:a16="http://schemas.microsoft.com/office/drawing/2014/main" id="{1B9016F1-1102-B4B9-3D2D-9477F4907289}"/>
              </a:ext>
            </a:extLst>
          </p:cNvPr>
          <p:cNvSpPr txBox="1">
            <a:spLocks/>
          </p:cNvSpPr>
          <p:nvPr/>
        </p:nvSpPr>
        <p:spPr>
          <a:xfrm>
            <a:off x="256723" y="1354475"/>
            <a:ext cx="8143565" cy="3600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Objetivo General /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 Geral</a:t>
            </a:r>
          </a:p>
          <a:p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C6F7DC23-4D27-1AFC-798C-273B84504943}"/>
              </a:ext>
            </a:extLst>
          </p:cNvPr>
          <p:cNvSpPr txBox="1"/>
          <p:nvPr/>
        </p:nvSpPr>
        <p:spPr>
          <a:xfrm>
            <a:off x="545324" y="3449884"/>
            <a:ext cx="11101352" cy="9233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Melhorar o conhecimento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da sociedade </a:t>
            </a:r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sobre o funcionamento interno do sistema 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judicial e</a:t>
            </a:r>
            <a:r>
              <a:rPr lang="pt-BR" sz="1800" dirty="0">
                <a:solidFill>
                  <a:schemeClr val="accent1">
                    <a:lumMod val="75000"/>
                  </a:schemeClr>
                </a:solidFill>
                <a:effectLst/>
                <a:latin typeface="Arial"/>
                <a:ea typeface="Times New Roman" panose="02020603050405020304" pitchFamily="18" charset="0"/>
                <a:cs typeface="Arial"/>
              </a:rPr>
              <a:t> melhorar as formas de comunicação dos magistrados e órgãos judiciais para promover a transparência, democratizar o acesso à informação, estimular a confiança e reforçar a legitimidade do Poder Judiciário.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 </a:t>
            </a:r>
            <a:endParaRPr lang="pt-BR" sz="20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3ED408C-20E9-ED32-A8AC-14E69595EB3D}"/>
              </a:ext>
            </a:extLst>
          </p:cNvPr>
          <p:cNvSpPr txBox="1"/>
          <p:nvPr/>
        </p:nvSpPr>
        <p:spPr>
          <a:xfrm>
            <a:off x="532552" y="2192242"/>
            <a:ext cx="11101351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Mejorar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conocimiento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sociedad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sobre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funcionamiento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interno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Poder judicial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perfeccionar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las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formas de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comunicación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magistrados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órganos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judiciales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promover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transparencia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democratizar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acceso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información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estimular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confianza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reforzar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legitimidad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</a:t>
            </a:r>
            <a:r>
              <a:rPr lang="pt-BR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Poder Judicial.</a:t>
            </a:r>
          </a:p>
        </p:txBody>
      </p:sp>
    </p:spTree>
    <p:extLst>
      <p:ext uri="{BB962C8B-B14F-4D97-AF65-F5344CB8AC3E}">
        <p14:creationId xmlns:p14="http://schemas.microsoft.com/office/powerpoint/2010/main" val="1196014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build="allAtOnce"/>
      <p:bldP spid="2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DD32C89-A200-5D14-412F-2E3B90832DD7}"/>
              </a:ext>
            </a:extLst>
          </p:cNvPr>
          <p:cNvSpPr txBox="1">
            <a:spLocks/>
          </p:cNvSpPr>
          <p:nvPr/>
        </p:nvSpPr>
        <p:spPr>
          <a:xfrm>
            <a:off x="115591" y="324645"/>
            <a:ext cx="11935277" cy="66761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Objetivos del proyecto / 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objetivos do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projeto</a:t>
            </a: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Espaço Reservado para Texto 5">
            <a:extLst>
              <a:ext uri="{FF2B5EF4-FFF2-40B4-BE49-F238E27FC236}">
                <a16:creationId xmlns:a16="http://schemas.microsoft.com/office/drawing/2014/main" id="{21AA3B0F-1F02-08DA-6A0F-2ECF8E78054A}"/>
              </a:ext>
            </a:extLst>
          </p:cNvPr>
          <p:cNvSpPr txBox="1">
            <a:spLocks/>
          </p:cNvSpPr>
          <p:nvPr/>
        </p:nvSpPr>
        <p:spPr>
          <a:xfrm>
            <a:off x="333626" y="1339113"/>
            <a:ext cx="9739609" cy="48573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Objetivos Específicos /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Específicos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09B1676-FC3D-7CE0-675E-E515B228DC7D}"/>
              </a:ext>
            </a:extLst>
          </p:cNvPr>
          <p:cNvSpPr txBox="1"/>
          <p:nvPr/>
        </p:nvSpPr>
        <p:spPr>
          <a:xfrm>
            <a:off x="615890" y="2034673"/>
            <a:ext cx="109602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diagnóstico de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países de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iberoamerica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 um diagnóstico da comunicação da justiça nos países ibero-americanos.</a:t>
            </a:r>
          </a:p>
          <a:p>
            <a:pPr lvl="0"/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informe que ponga de manifesto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vías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médios utilizados.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um relatório que destaque os canais e meios utilizados.</a:t>
            </a:r>
          </a:p>
          <a:p>
            <a:pPr lvl="0"/>
            <a:endParaRPr lang="pt-BR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Divulgar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prácticas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sobre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abiertos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sistemas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judiciales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 as boas práticas no acesso à informação e de dados abertos nos sistemas judiciais.</a:t>
            </a:r>
          </a:p>
          <a:p>
            <a:pPr lvl="0"/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Decálogo de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Buenas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Prácticas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implantación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Poder Judicial.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Elaborar um Decálogo de Boas Práticas para implementar a transparência no Judiciário.</a:t>
            </a:r>
          </a:p>
          <a:p>
            <a:endParaRPr lang="pt-BR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Fomentar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uso de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lenguaje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más </a:t>
            </a:r>
            <a:r>
              <a:rPr lang="pt-BR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simple</a:t>
            </a:r>
            <a:r>
              <a:rPr lang="pt-B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inclusivo.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Estimular uso de uma linguagem mais simples e inclusiva.</a:t>
            </a:r>
          </a:p>
        </p:txBody>
      </p:sp>
    </p:spTree>
    <p:extLst>
      <p:ext uri="{BB962C8B-B14F-4D97-AF65-F5344CB8AC3E}">
        <p14:creationId xmlns:p14="http://schemas.microsoft.com/office/powerpoint/2010/main" val="39278967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DD32C89-A200-5D14-412F-2E3B90832DD7}"/>
              </a:ext>
            </a:extLst>
          </p:cNvPr>
          <p:cNvSpPr txBox="1">
            <a:spLocks/>
          </p:cNvSpPr>
          <p:nvPr/>
        </p:nvSpPr>
        <p:spPr>
          <a:xfrm>
            <a:off x="256723" y="219890"/>
            <a:ext cx="10202747" cy="113458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6. Resultados e impactos esperados</a:t>
            </a: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3200" b="0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6DD151D-7AD6-6627-2BFC-B17AB484BD72}"/>
              </a:ext>
            </a:extLst>
          </p:cNvPr>
          <p:cNvSpPr txBox="1"/>
          <p:nvPr/>
        </p:nvSpPr>
        <p:spPr>
          <a:xfrm>
            <a:off x="391647" y="1354475"/>
            <a:ext cx="1116636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creación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guía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juzgados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abiertos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Iberoamérica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para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desarrollar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relación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horizontal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humana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transparente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accesible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ciudadanos</a:t>
            </a:r>
            <a:r>
              <a:rPr lang="en-US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criação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um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 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tribunais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abertos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Ibero-américa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para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desenvolverem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relação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horizontal, 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transparente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acessível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cidadãos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85000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85000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ejorar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calidad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órganos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judiciales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la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Incrementar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qualidade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órgãos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judiciais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SzPct val="85000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85000"/>
            </a:pPr>
            <a:endParaRPr 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Promover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conocimiento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vías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distintos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conocer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diario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desarrollado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jueces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Promover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conhecimento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exaustivo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diferentes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utilizados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âmbito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Cimeira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conhecer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quotidiano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desenvolvido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juízes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583293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BDD32C89-A200-5D14-412F-2E3B90832DD7}"/>
              </a:ext>
            </a:extLst>
          </p:cNvPr>
          <p:cNvSpPr txBox="1">
            <a:spLocks/>
          </p:cNvSpPr>
          <p:nvPr/>
        </p:nvSpPr>
        <p:spPr>
          <a:xfrm>
            <a:off x="256723" y="219890"/>
            <a:ext cx="10202747" cy="113458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6. Resultados e impactos esperados</a:t>
            </a: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3200" b="0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E67FFEA-2036-5DA5-2788-D46B2855FAFD}"/>
              </a:ext>
            </a:extLst>
          </p:cNvPr>
          <p:cNvSpPr txBox="1"/>
          <p:nvPr/>
        </p:nvSpPr>
        <p:spPr>
          <a:xfrm>
            <a:off x="366161" y="1530402"/>
            <a:ext cx="1156911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Posibilitar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prensa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relacionada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procesos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las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judiciales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teniendo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simpre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cuenta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cuestiones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legales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requieren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respecto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privacidad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Possibilitar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acesso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imprensa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informação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relacionada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decisões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judiciais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levando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sempre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consideração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questões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legais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exigem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respeito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privacidade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SzPct val="85000"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Incrementar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 social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judiciales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contribuyendo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prevención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irregularidades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Incrementar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controle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atividades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judiciais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contribuindo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prevenção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irregularidades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Clr>
                <a:schemeClr val="accent1">
                  <a:lumMod val="75000"/>
                </a:schemeClr>
              </a:buClr>
              <a:buSzPct val="85000"/>
            </a:pP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SzPct val="85000"/>
            </a:pP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promoción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igualdad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la </a:t>
            </a:r>
            <a:r>
              <a:rPr lang="en-US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contribuye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garantizar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judicial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manera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imparcial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independencia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estatus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social,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económico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político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-182880"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promoção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igualdade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vez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a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transparência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ajuda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garantir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judicial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forma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imparcial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independentemente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estatuto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econômico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político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842282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F2DD055-BCD1-C9C2-A9A2-EBFCE444FB12}"/>
              </a:ext>
            </a:extLst>
          </p:cNvPr>
          <p:cNvSpPr/>
          <p:nvPr/>
        </p:nvSpPr>
        <p:spPr>
          <a:xfrm>
            <a:off x="10532125" y="6417326"/>
            <a:ext cx="1509311" cy="347032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12" name="Llamada rectangular redondeada 5">
            <a:extLst>
              <a:ext uri="{FF2B5EF4-FFF2-40B4-BE49-F238E27FC236}">
                <a16:creationId xmlns:a16="http://schemas.microsoft.com/office/drawing/2014/main" id="{745C9043-8A32-180B-802F-C20313C0E02E}"/>
              </a:ext>
            </a:extLst>
          </p:cNvPr>
          <p:cNvSpPr/>
          <p:nvPr/>
        </p:nvSpPr>
        <p:spPr>
          <a:xfrm rot="10800000">
            <a:off x="6528190" y="3663644"/>
            <a:ext cx="1495799" cy="2522001"/>
          </a:xfrm>
          <a:prstGeom prst="wedgeRoundRectCallout">
            <a:avLst>
              <a:gd name="adj1" fmla="val 24870"/>
              <a:gd name="adj2" fmla="val 63636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4" name="Rectángulo 6">
            <a:extLst>
              <a:ext uri="{FF2B5EF4-FFF2-40B4-BE49-F238E27FC236}">
                <a16:creationId xmlns:a16="http://schemas.microsoft.com/office/drawing/2014/main" id="{82DD49CE-D1FC-7910-AD9E-04DCDDEDEE7F}"/>
              </a:ext>
            </a:extLst>
          </p:cNvPr>
          <p:cNvSpPr/>
          <p:nvPr/>
        </p:nvSpPr>
        <p:spPr>
          <a:xfrm>
            <a:off x="10759202" y="2681170"/>
            <a:ext cx="1391127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5" name="Rectángulo 7">
            <a:extLst>
              <a:ext uri="{FF2B5EF4-FFF2-40B4-BE49-F238E27FC236}">
                <a16:creationId xmlns:a16="http://schemas.microsoft.com/office/drawing/2014/main" id="{3A4E8CBF-7DB6-57DF-6070-0AC9F0F78DBD}"/>
              </a:ext>
            </a:extLst>
          </p:cNvPr>
          <p:cNvSpPr/>
          <p:nvPr/>
        </p:nvSpPr>
        <p:spPr>
          <a:xfrm>
            <a:off x="1850589" y="2667069"/>
            <a:ext cx="1225014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9" name="CuadroTexto 9">
            <a:extLst>
              <a:ext uri="{FF2B5EF4-FFF2-40B4-BE49-F238E27FC236}">
                <a16:creationId xmlns:a16="http://schemas.microsoft.com/office/drawing/2014/main" id="{25A7B429-BB7F-F166-329A-544A570B12EF}"/>
              </a:ext>
            </a:extLst>
          </p:cNvPr>
          <p:cNvSpPr txBox="1"/>
          <p:nvPr/>
        </p:nvSpPr>
        <p:spPr>
          <a:xfrm>
            <a:off x="1821179" y="2679698"/>
            <a:ext cx="1244001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Abril - Jun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6" name="Rectángulo 11">
            <a:extLst>
              <a:ext uri="{FF2B5EF4-FFF2-40B4-BE49-F238E27FC236}">
                <a16:creationId xmlns:a16="http://schemas.microsoft.com/office/drawing/2014/main" id="{D80338C8-D3BC-F77E-8C60-E4C09FB29749}"/>
              </a:ext>
            </a:extLst>
          </p:cNvPr>
          <p:cNvSpPr/>
          <p:nvPr/>
        </p:nvSpPr>
        <p:spPr>
          <a:xfrm>
            <a:off x="88456" y="2667069"/>
            <a:ext cx="1762132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8 al 10 Abril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</a:rPr>
              <a:t>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7" name="Rectángulo 12">
            <a:extLst>
              <a:ext uri="{FF2B5EF4-FFF2-40B4-BE49-F238E27FC236}">
                <a16:creationId xmlns:a16="http://schemas.microsoft.com/office/drawing/2014/main" id="{738897B1-6DF4-6EB3-38E0-65B6BA7D3934}"/>
              </a:ext>
            </a:extLst>
          </p:cNvPr>
          <p:cNvSpPr/>
          <p:nvPr/>
        </p:nvSpPr>
        <p:spPr>
          <a:xfrm>
            <a:off x="3075601" y="2667069"/>
            <a:ext cx="1557320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8" name="Llamada rectangular redondeada 13">
            <a:extLst>
              <a:ext uri="{FF2B5EF4-FFF2-40B4-BE49-F238E27FC236}">
                <a16:creationId xmlns:a16="http://schemas.microsoft.com/office/drawing/2014/main" id="{5F09BC84-4F84-6F53-5469-8DA8832F764F}"/>
              </a:ext>
            </a:extLst>
          </p:cNvPr>
          <p:cNvSpPr/>
          <p:nvPr/>
        </p:nvSpPr>
        <p:spPr>
          <a:xfrm rot="10800000">
            <a:off x="88456" y="3379194"/>
            <a:ext cx="1040284" cy="990646"/>
          </a:xfrm>
          <a:prstGeom prst="wedgeRound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49" name="CuadroTexto 14">
            <a:extLst>
              <a:ext uri="{FF2B5EF4-FFF2-40B4-BE49-F238E27FC236}">
                <a16:creationId xmlns:a16="http://schemas.microsoft.com/office/drawing/2014/main" id="{742B21C2-B798-100B-54A7-3E595D6FD4AD}"/>
              </a:ext>
            </a:extLst>
          </p:cNvPr>
          <p:cNvSpPr txBox="1"/>
          <p:nvPr/>
        </p:nvSpPr>
        <p:spPr>
          <a:xfrm>
            <a:off x="6581" y="3399259"/>
            <a:ext cx="12128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Integración final del grupo</a:t>
            </a:r>
          </a:p>
        </p:txBody>
      </p:sp>
      <p:sp>
        <p:nvSpPr>
          <p:cNvPr id="50" name="Llamada rectangular redondeada 15">
            <a:extLst>
              <a:ext uri="{FF2B5EF4-FFF2-40B4-BE49-F238E27FC236}">
                <a16:creationId xmlns:a16="http://schemas.microsoft.com/office/drawing/2014/main" id="{8B574DFB-3098-2274-6E44-7F7D223043DB}"/>
              </a:ext>
            </a:extLst>
          </p:cNvPr>
          <p:cNvSpPr/>
          <p:nvPr/>
        </p:nvSpPr>
        <p:spPr>
          <a:xfrm rot="10800000">
            <a:off x="1210615" y="3554653"/>
            <a:ext cx="1791578" cy="1936335"/>
          </a:xfrm>
          <a:prstGeom prst="wedgeRoundRectCallout">
            <a:avLst>
              <a:gd name="adj1" fmla="val -20772"/>
              <a:gd name="adj2" fmla="val 58485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1" name="Llamada rectangular redondeada 16">
            <a:extLst>
              <a:ext uri="{FF2B5EF4-FFF2-40B4-BE49-F238E27FC236}">
                <a16:creationId xmlns:a16="http://schemas.microsoft.com/office/drawing/2014/main" id="{FA5D9996-B8AB-FD14-976B-B4BCCFF4C561}"/>
              </a:ext>
            </a:extLst>
          </p:cNvPr>
          <p:cNvSpPr/>
          <p:nvPr/>
        </p:nvSpPr>
        <p:spPr>
          <a:xfrm rot="10800000">
            <a:off x="4715733" y="3545808"/>
            <a:ext cx="1726402" cy="1945179"/>
          </a:xfrm>
          <a:prstGeom prst="wedgeRound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2" name="CuadroTexto 17">
            <a:extLst>
              <a:ext uri="{FF2B5EF4-FFF2-40B4-BE49-F238E27FC236}">
                <a16:creationId xmlns:a16="http://schemas.microsoft.com/office/drawing/2014/main" id="{39465C0A-818B-6860-58B5-F9CAD5A69D88}"/>
              </a:ext>
            </a:extLst>
          </p:cNvPr>
          <p:cNvSpPr txBox="1"/>
          <p:nvPr/>
        </p:nvSpPr>
        <p:spPr>
          <a:xfrm>
            <a:off x="4743059" y="3664696"/>
            <a:ext cx="16340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Recopilación de los datos.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Análisis cualitativo de los datos recopilados.</a:t>
            </a:r>
            <a:endParaRPr lang="es-CL" sz="1400" dirty="0">
              <a:solidFill>
                <a:srgbClr val="4472C4">
                  <a:lumMod val="75000"/>
                </a:srgbClr>
              </a:solidFill>
              <a:latin typeface="Calibri" panose="020F0502020204030204"/>
            </a:endParaRPr>
          </a:p>
          <a:p>
            <a:pPr defTabSz="457200">
              <a:defRPr/>
            </a:pP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3" name="CuadroTexto 18">
            <a:extLst>
              <a:ext uri="{FF2B5EF4-FFF2-40B4-BE49-F238E27FC236}">
                <a16:creationId xmlns:a16="http://schemas.microsoft.com/office/drawing/2014/main" id="{7482A4DB-7C33-55E1-CB5C-A2CC7E548591}"/>
              </a:ext>
            </a:extLst>
          </p:cNvPr>
          <p:cNvSpPr txBox="1"/>
          <p:nvPr/>
        </p:nvSpPr>
        <p:spPr>
          <a:xfrm>
            <a:off x="1131280" y="3706691"/>
            <a:ext cx="19741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 Análisis previo de experiencias en cada país</a:t>
            </a:r>
            <a:endParaRPr lang="es-CL" sz="1200" dirty="0">
              <a:solidFill>
                <a:srgbClr val="4472C4">
                  <a:lumMod val="75000"/>
                </a:srgbClr>
              </a:solidFill>
              <a:latin typeface="Calibri" panose="020F0502020204030204"/>
            </a:endParaRPr>
          </a:p>
          <a:p>
            <a:pPr algn="ctr" defTabSz="457200"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Distinguir la información:</a:t>
            </a:r>
          </a:p>
          <a:p>
            <a:pPr algn="ctr" defTabSz="457200"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Publicidad ofrecida desde el Poder Judicial al público</a:t>
            </a:r>
          </a:p>
          <a:p>
            <a:pPr algn="ctr" defTabSz="457200">
              <a:defRPr/>
            </a:pPr>
            <a:r>
              <a:rPr kumimoji="0" lang="es-CL" sz="1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Publicidad ofrecida desde el Poder Judicial a los medios de comunicación  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4" name="Rectángulo 19">
            <a:extLst>
              <a:ext uri="{FF2B5EF4-FFF2-40B4-BE49-F238E27FC236}">
                <a16:creationId xmlns:a16="http://schemas.microsoft.com/office/drawing/2014/main" id="{E836CFED-73FE-CD5A-E410-94F057EFA9F1}"/>
              </a:ext>
            </a:extLst>
          </p:cNvPr>
          <p:cNvSpPr/>
          <p:nvPr/>
        </p:nvSpPr>
        <p:spPr>
          <a:xfrm>
            <a:off x="4637211" y="2672333"/>
            <a:ext cx="1557320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5" name="Rectángulo 20">
            <a:extLst>
              <a:ext uri="{FF2B5EF4-FFF2-40B4-BE49-F238E27FC236}">
                <a16:creationId xmlns:a16="http://schemas.microsoft.com/office/drawing/2014/main" id="{6B06500B-98F2-0897-6A9E-9F0A52359CD7}"/>
              </a:ext>
            </a:extLst>
          </p:cNvPr>
          <p:cNvSpPr/>
          <p:nvPr/>
        </p:nvSpPr>
        <p:spPr>
          <a:xfrm>
            <a:off x="6131386" y="2681170"/>
            <a:ext cx="1557320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6" name="Rectángulo 21">
            <a:extLst>
              <a:ext uri="{FF2B5EF4-FFF2-40B4-BE49-F238E27FC236}">
                <a16:creationId xmlns:a16="http://schemas.microsoft.com/office/drawing/2014/main" id="{F52D5033-B6AF-EC87-2A4B-DD34E8671FFE}"/>
              </a:ext>
            </a:extLst>
          </p:cNvPr>
          <p:cNvSpPr/>
          <p:nvPr/>
        </p:nvSpPr>
        <p:spPr>
          <a:xfrm>
            <a:off x="7629851" y="2689600"/>
            <a:ext cx="1557320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7" name="CuadroTexto 22">
            <a:extLst>
              <a:ext uri="{FF2B5EF4-FFF2-40B4-BE49-F238E27FC236}">
                <a16:creationId xmlns:a16="http://schemas.microsoft.com/office/drawing/2014/main" id="{898949EC-8EDC-8F70-FD70-4EC3EB2CAB93}"/>
              </a:ext>
            </a:extLst>
          </p:cNvPr>
          <p:cNvSpPr txBox="1"/>
          <p:nvPr/>
        </p:nvSpPr>
        <p:spPr>
          <a:xfrm>
            <a:off x="6528193" y="3655215"/>
            <a:ext cx="15573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Distribución del informe  con el diagnóstico y las propuestas.</a:t>
            </a:r>
          </a:p>
          <a:p>
            <a:pPr defTabSz="457200">
              <a:defRPr/>
            </a:pPr>
            <a:r>
              <a:rPr lang="es-CL" sz="1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- Elaboración de propuestas concretas, como la guía de buenas prácticas, dentro de cada ámbito objeto de estudio. 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 </a:t>
            </a:r>
          </a:p>
          <a:p>
            <a:pPr defTabSz="457200">
              <a:defRPr/>
            </a:pP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8" name="Llamada rectangular redondeada 23">
            <a:extLst>
              <a:ext uri="{FF2B5EF4-FFF2-40B4-BE49-F238E27FC236}">
                <a16:creationId xmlns:a16="http://schemas.microsoft.com/office/drawing/2014/main" id="{2F9D2137-A528-040E-ECCA-1BF507B57B2F}"/>
              </a:ext>
            </a:extLst>
          </p:cNvPr>
          <p:cNvSpPr/>
          <p:nvPr/>
        </p:nvSpPr>
        <p:spPr>
          <a:xfrm rot="10800000">
            <a:off x="8175079" y="3605103"/>
            <a:ext cx="1209178" cy="2370314"/>
          </a:xfrm>
          <a:prstGeom prst="wedgeRoundRectCallout">
            <a:avLst>
              <a:gd name="adj1" fmla="val 26415"/>
              <a:gd name="adj2" fmla="val 62013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9" name="Rectángulo 24">
            <a:extLst>
              <a:ext uri="{FF2B5EF4-FFF2-40B4-BE49-F238E27FC236}">
                <a16:creationId xmlns:a16="http://schemas.microsoft.com/office/drawing/2014/main" id="{DF8948E2-1248-4C1C-988E-83C8A9D392F7}"/>
              </a:ext>
            </a:extLst>
          </p:cNvPr>
          <p:cNvSpPr/>
          <p:nvPr/>
        </p:nvSpPr>
        <p:spPr>
          <a:xfrm>
            <a:off x="9184147" y="2692487"/>
            <a:ext cx="1575055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0" name="Llamada rectangular redondeada 25">
            <a:extLst>
              <a:ext uri="{FF2B5EF4-FFF2-40B4-BE49-F238E27FC236}">
                <a16:creationId xmlns:a16="http://schemas.microsoft.com/office/drawing/2014/main" id="{6C0E4EF7-9EB9-C178-25D3-9D24B1C9F6F5}"/>
              </a:ext>
            </a:extLst>
          </p:cNvPr>
          <p:cNvSpPr/>
          <p:nvPr/>
        </p:nvSpPr>
        <p:spPr>
          <a:xfrm rot="10800000">
            <a:off x="9438670" y="3456957"/>
            <a:ext cx="1209177" cy="1815880"/>
          </a:xfrm>
          <a:prstGeom prst="wedgeRoundRectCallout">
            <a:avLst>
              <a:gd name="adj1" fmla="val 21109"/>
              <a:gd name="adj2" fmla="val 59235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1" name="CuadroTexto 26">
            <a:extLst>
              <a:ext uri="{FF2B5EF4-FFF2-40B4-BE49-F238E27FC236}">
                <a16:creationId xmlns:a16="http://schemas.microsoft.com/office/drawing/2014/main" id="{7C0A8CE4-6DF4-A3E9-70DA-2B5CA52D7AB5}"/>
              </a:ext>
            </a:extLst>
          </p:cNvPr>
          <p:cNvSpPr txBox="1"/>
          <p:nvPr/>
        </p:nvSpPr>
        <p:spPr>
          <a:xfrm>
            <a:off x="8110043" y="3706691"/>
            <a:ext cx="12742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Presentación de propuestas de acciones efectivas para mejorar la gestión del acervo recopilado y la comunicación. </a:t>
            </a:r>
          </a:p>
        </p:txBody>
      </p:sp>
      <p:sp>
        <p:nvSpPr>
          <p:cNvPr id="62" name="CuadroTexto 27">
            <a:extLst>
              <a:ext uri="{FF2B5EF4-FFF2-40B4-BE49-F238E27FC236}">
                <a16:creationId xmlns:a16="http://schemas.microsoft.com/office/drawing/2014/main" id="{FE7374E8-4419-CBC8-8C0B-772E0CFD5D3F}"/>
              </a:ext>
            </a:extLst>
          </p:cNvPr>
          <p:cNvSpPr txBox="1"/>
          <p:nvPr/>
        </p:nvSpPr>
        <p:spPr>
          <a:xfrm>
            <a:off x="9482983" y="3609048"/>
            <a:ext cx="11327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Aprobación de la versión final del informe por los países involucrados</a:t>
            </a:r>
          </a:p>
        </p:txBody>
      </p:sp>
      <p:sp>
        <p:nvSpPr>
          <p:cNvPr id="63" name="CuadroTexto 28">
            <a:extLst>
              <a:ext uri="{FF2B5EF4-FFF2-40B4-BE49-F238E27FC236}">
                <a16:creationId xmlns:a16="http://schemas.microsoft.com/office/drawing/2014/main" id="{EA2BFFBA-E9F5-BF17-8556-F1A8175678DA}"/>
              </a:ext>
            </a:extLst>
          </p:cNvPr>
          <p:cNvSpPr txBox="1"/>
          <p:nvPr/>
        </p:nvSpPr>
        <p:spPr>
          <a:xfrm>
            <a:off x="3316620" y="2776198"/>
            <a:ext cx="1083951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Junio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4" name="CuadroTexto 29">
            <a:extLst>
              <a:ext uri="{FF2B5EF4-FFF2-40B4-BE49-F238E27FC236}">
                <a16:creationId xmlns:a16="http://schemas.microsoft.com/office/drawing/2014/main" id="{7FED5F4C-0E08-D7D4-82AF-D0AAC9562E62}"/>
              </a:ext>
            </a:extLst>
          </p:cNvPr>
          <p:cNvSpPr txBox="1"/>
          <p:nvPr/>
        </p:nvSpPr>
        <p:spPr>
          <a:xfrm>
            <a:off x="4643342" y="2663351"/>
            <a:ext cx="1543875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Junio – Nov.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5" name="CuadroTexto 30">
            <a:extLst>
              <a:ext uri="{FF2B5EF4-FFF2-40B4-BE49-F238E27FC236}">
                <a16:creationId xmlns:a16="http://schemas.microsoft.com/office/drawing/2014/main" id="{AB1C1B94-CB40-DF65-D488-EFFA4A28B07B}"/>
              </a:ext>
            </a:extLst>
          </p:cNvPr>
          <p:cNvSpPr txBox="1"/>
          <p:nvPr/>
        </p:nvSpPr>
        <p:spPr>
          <a:xfrm>
            <a:off x="6187218" y="2689841"/>
            <a:ext cx="1407362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Noviembre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6" name="CuadroTexto 31">
            <a:extLst>
              <a:ext uri="{FF2B5EF4-FFF2-40B4-BE49-F238E27FC236}">
                <a16:creationId xmlns:a16="http://schemas.microsoft.com/office/drawing/2014/main" id="{65FC617D-6AA3-FC96-81C9-77F6F08ACAA2}"/>
              </a:ext>
            </a:extLst>
          </p:cNvPr>
          <p:cNvSpPr txBox="1"/>
          <p:nvPr/>
        </p:nvSpPr>
        <p:spPr>
          <a:xfrm>
            <a:off x="7641055" y="2679697"/>
            <a:ext cx="1499641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Diciembre 2024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Febrero 2025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7" name="CuadroTexto 32">
            <a:extLst>
              <a:ext uri="{FF2B5EF4-FFF2-40B4-BE49-F238E27FC236}">
                <a16:creationId xmlns:a16="http://schemas.microsoft.com/office/drawing/2014/main" id="{F530F32A-C621-F72C-4369-BC39D9CD26B5}"/>
              </a:ext>
            </a:extLst>
          </p:cNvPr>
          <p:cNvSpPr txBox="1"/>
          <p:nvPr/>
        </p:nvSpPr>
        <p:spPr>
          <a:xfrm>
            <a:off x="9285302" y="2760432"/>
            <a:ext cx="1299331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Febrero 2025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8" name="CuadroTexto 33">
            <a:extLst>
              <a:ext uri="{FF2B5EF4-FFF2-40B4-BE49-F238E27FC236}">
                <a16:creationId xmlns:a16="http://schemas.microsoft.com/office/drawing/2014/main" id="{CD4CDAF8-E7F8-E4FA-7E0D-4264F8DD33B1}"/>
              </a:ext>
            </a:extLst>
          </p:cNvPr>
          <p:cNvSpPr txBox="1"/>
          <p:nvPr/>
        </p:nvSpPr>
        <p:spPr>
          <a:xfrm>
            <a:off x="10967904" y="2786461"/>
            <a:ext cx="1116203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Mayo 2025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9" name="Llamada rectangular redondeada 37">
            <a:extLst>
              <a:ext uri="{FF2B5EF4-FFF2-40B4-BE49-F238E27FC236}">
                <a16:creationId xmlns:a16="http://schemas.microsoft.com/office/drawing/2014/main" id="{28F5D579-20AC-9F35-42AE-0FE5E8C8DD48}"/>
              </a:ext>
            </a:extLst>
          </p:cNvPr>
          <p:cNvSpPr/>
          <p:nvPr/>
        </p:nvSpPr>
        <p:spPr>
          <a:xfrm rot="10800000">
            <a:off x="3027827" y="3577758"/>
            <a:ext cx="1553957" cy="2476565"/>
          </a:xfrm>
          <a:prstGeom prst="wedgeRound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0" name="CuadroTexto 38">
            <a:extLst>
              <a:ext uri="{FF2B5EF4-FFF2-40B4-BE49-F238E27FC236}">
                <a16:creationId xmlns:a16="http://schemas.microsoft.com/office/drawing/2014/main" id="{B03A3B83-C0E5-F39B-B4F0-621D58DD2DBB}"/>
              </a:ext>
            </a:extLst>
          </p:cNvPr>
          <p:cNvSpPr txBox="1"/>
          <p:nvPr/>
        </p:nvSpPr>
        <p:spPr>
          <a:xfrm>
            <a:off x="3059555" y="3728648"/>
            <a:ext cx="15573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Definir, configurar y testar una herramienta de formulario electrónico.</a:t>
            </a:r>
          </a:p>
          <a:p>
            <a:pPr defTabSz="457200"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Remisión de la encuesta a los países miembros de la Cumbre </a:t>
            </a:r>
          </a:p>
          <a:p>
            <a:pPr marL="285750" marR="0" lvl="0" indent="-28575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1" name="Llamada rectangular redondeada 40">
            <a:extLst>
              <a:ext uri="{FF2B5EF4-FFF2-40B4-BE49-F238E27FC236}">
                <a16:creationId xmlns:a16="http://schemas.microsoft.com/office/drawing/2014/main" id="{5ECD2CB9-9063-0A9A-57C6-5F3AE4A8F583}"/>
              </a:ext>
            </a:extLst>
          </p:cNvPr>
          <p:cNvSpPr/>
          <p:nvPr/>
        </p:nvSpPr>
        <p:spPr>
          <a:xfrm rot="10800000">
            <a:off x="10788888" y="3535216"/>
            <a:ext cx="1347947" cy="1255775"/>
          </a:xfrm>
          <a:prstGeom prst="wedgeRoundRectCallout">
            <a:avLst>
              <a:gd name="adj1" fmla="val 22131"/>
              <a:gd name="adj2" fmla="val 66040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2" name="CuadroTexto 41">
            <a:extLst>
              <a:ext uri="{FF2B5EF4-FFF2-40B4-BE49-F238E27FC236}">
                <a16:creationId xmlns:a16="http://schemas.microsoft.com/office/drawing/2014/main" id="{1086004B-6135-E8C2-BBC9-2CC85175CA44}"/>
              </a:ext>
            </a:extLst>
          </p:cNvPr>
          <p:cNvSpPr txBox="1"/>
          <p:nvPr/>
        </p:nvSpPr>
        <p:spPr>
          <a:xfrm>
            <a:off x="10823979" y="3621133"/>
            <a:ext cx="12615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Aprobación de informe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</a:rPr>
              <a:t>- Difusión y publicación de resultados </a:t>
            </a:r>
          </a:p>
        </p:txBody>
      </p:sp>
      <p:sp>
        <p:nvSpPr>
          <p:cNvPr id="73" name="Conector Fora de Página 72">
            <a:extLst>
              <a:ext uri="{FF2B5EF4-FFF2-40B4-BE49-F238E27FC236}">
                <a16:creationId xmlns:a16="http://schemas.microsoft.com/office/drawing/2014/main" id="{D1DAC8D9-F9DF-C7D4-8256-6148A0B11AEF}"/>
              </a:ext>
            </a:extLst>
          </p:cNvPr>
          <p:cNvSpPr/>
          <p:nvPr/>
        </p:nvSpPr>
        <p:spPr>
          <a:xfrm>
            <a:off x="985977" y="1641279"/>
            <a:ext cx="1370196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prstClr val="white"/>
                </a:solidFill>
                <a:latin typeface="Calibri" panose="020F0502020204030204"/>
              </a:rPr>
              <a:t>1ª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Reunión Preparatoria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4" name="Conector Fora de Página 73">
            <a:extLst>
              <a:ext uri="{FF2B5EF4-FFF2-40B4-BE49-F238E27FC236}">
                <a16:creationId xmlns:a16="http://schemas.microsoft.com/office/drawing/2014/main" id="{F1534D35-3430-FFED-E847-146956B87929}"/>
              </a:ext>
            </a:extLst>
          </p:cNvPr>
          <p:cNvSpPr/>
          <p:nvPr/>
        </p:nvSpPr>
        <p:spPr>
          <a:xfrm>
            <a:off x="3604515" y="1651755"/>
            <a:ext cx="1400383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1ª Ronda de Talleres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5" name="Conector Fora de Página 74">
            <a:extLst>
              <a:ext uri="{FF2B5EF4-FFF2-40B4-BE49-F238E27FC236}">
                <a16:creationId xmlns:a16="http://schemas.microsoft.com/office/drawing/2014/main" id="{ECA95ED0-2D1A-C06E-9713-611C4816ADEC}"/>
              </a:ext>
            </a:extLst>
          </p:cNvPr>
          <p:cNvSpPr/>
          <p:nvPr/>
        </p:nvSpPr>
        <p:spPr>
          <a:xfrm>
            <a:off x="6131386" y="1630766"/>
            <a:ext cx="1415188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prstClr val="white"/>
                </a:solidFill>
                <a:latin typeface="Calibri" panose="020F0502020204030204"/>
              </a:rPr>
              <a:t>2ª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Ronda de Talleres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6" name="Conector Fora de Página 75">
            <a:extLst>
              <a:ext uri="{FF2B5EF4-FFF2-40B4-BE49-F238E27FC236}">
                <a16:creationId xmlns:a16="http://schemas.microsoft.com/office/drawing/2014/main" id="{6BD44D47-D5F7-9E9D-D320-D0D9BD5F0E9E}"/>
              </a:ext>
            </a:extLst>
          </p:cNvPr>
          <p:cNvSpPr/>
          <p:nvPr/>
        </p:nvSpPr>
        <p:spPr>
          <a:xfrm>
            <a:off x="8673062" y="1632697"/>
            <a:ext cx="1370196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prstClr val="white"/>
                </a:solidFill>
                <a:latin typeface="Calibri" panose="020F0502020204030204"/>
              </a:rPr>
              <a:t>2ª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Reunión Preparatoria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7" name="Conector Fora de Página 76">
            <a:extLst>
              <a:ext uri="{FF2B5EF4-FFF2-40B4-BE49-F238E27FC236}">
                <a16:creationId xmlns:a16="http://schemas.microsoft.com/office/drawing/2014/main" id="{3ED2B9DD-D25B-326D-415E-439B537D6914}"/>
              </a:ext>
            </a:extLst>
          </p:cNvPr>
          <p:cNvSpPr/>
          <p:nvPr/>
        </p:nvSpPr>
        <p:spPr>
          <a:xfrm>
            <a:off x="10647847" y="1638519"/>
            <a:ext cx="1419331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>
                <a:solidFill>
                  <a:prstClr val="white"/>
                </a:solidFill>
                <a:latin typeface="Calibri" panose="020F0502020204030204"/>
              </a:rPr>
              <a:t>Asamblea Plenaria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8" name="Título 1">
            <a:extLst>
              <a:ext uri="{FF2B5EF4-FFF2-40B4-BE49-F238E27FC236}">
                <a16:creationId xmlns:a16="http://schemas.microsoft.com/office/drawing/2014/main" id="{42BABF82-B602-6FE0-DA75-921B89630BA2}"/>
              </a:ext>
            </a:extLst>
          </p:cNvPr>
          <p:cNvSpPr txBox="1">
            <a:spLocks/>
          </p:cNvSpPr>
          <p:nvPr/>
        </p:nvSpPr>
        <p:spPr>
          <a:xfrm>
            <a:off x="285390" y="295123"/>
            <a:ext cx="10980018" cy="71896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CRONOGRAMA DE ATIVIDADES  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(en español)</a:t>
            </a:r>
          </a:p>
        </p:txBody>
      </p:sp>
    </p:spTree>
    <p:extLst>
      <p:ext uri="{BB962C8B-B14F-4D97-AF65-F5344CB8AC3E}">
        <p14:creationId xmlns:p14="http://schemas.microsoft.com/office/powerpoint/2010/main" val="38132364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1">
            <a:extLst>
              <a:ext uri="{FF2B5EF4-FFF2-40B4-BE49-F238E27FC236}">
                <a16:creationId xmlns:a16="http://schemas.microsoft.com/office/drawing/2014/main" id="{51009CE6-E307-C955-399B-B9FDC89CFDC6}"/>
              </a:ext>
            </a:extLst>
          </p:cNvPr>
          <p:cNvSpPr/>
          <p:nvPr/>
        </p:nvSpPr>
        <p:spPr>
          <a:xfrm>
            <a:off x="7629851" y="2689600"/>
            <a:ext cx="1557320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Rectángulo 21">
            <a:extLst>
              <a:ext uri="{FF2B5EF4-FFF2-40B4-BE49-F238E27FC236}">
                <a16:creationId xmlns:a16="http://schemas.microsoft.com/office/drawing/2014/main" id="{FDB34851-BB86-E2B3-405C-24BE4C17A004}"/>
              </a:ext>
            </a:extLst>
          </p:cNvPr>
          <p:cNvSpPr/>
          <p:nvPr/>
        </p:nvSpPr>
        <p:spPr>
          <a:xfrm>
            <a:off x="10625795" y="2707061"/>
            <a:ext cx="1557320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Llamada rectangular redondeada 37">
            <a:extLst>
              <a:ext uri="{FF2B5EF4-FFF2-40B4-BE49-F238E27FC236}">
                <a16:creationId xmlns:a16="http://schemas.microsoft.com/office/drawing/2014/main" id="{7895D413-9AE4-5D81-D917-76A164268E1A}"/>
              </a:ext>
            </a:extLst>
          </p:cNvPr>
          <p:cNvSpPr/>
          <p:nvPr/>
        </p:nvSpPr>
        <p:spPr>
          <a:xfrm rot="10800000">
            <a:off x="3169713" y="3525739"/>
            <a:ext cx="1472493" cy="2462213"/>
          </a:xfrm>
          <a:prstGeom prst="wedgeRoundRectCallout">
            <a:avLst>
              <a:gd name="adj1" fmla="val -19512"/>
              <a:gd name="adj2" fmla="val 58549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2D94533-CD68-BA65-1FA5-C7A328695A1F}"/>
              </a:ext>
            </a:extLst>
          </p:cNvPr>
          <p:cNvSpPr txBox="1">
            <a:spLocks/>
          </p:cNvSpPr>
          <p:nvPr/>
        </p:nvSpPr>
        <p:spPr>
          <a:xfrm>
            <a:off x="285390" y="295123"/>
            <a:ext cx="11394546" cy="71896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CRONOGRAMA DE ATIVIDADES  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(em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português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3" name="Llamada rectangular redondeada 15">
            <a:extLst>
              <a:ext uri="{FF2B5EF4-FFF2-40B4-BE49-F238E27FC236}">
                <a16:creationId xmlns:a16="http://schemas.microsoft.com/office/drawing/2014/main" id="{7F99E809-5031-8529-8F20-C26490FBB0C4}"/>
              </a:ext>
            </a:extLst>
          </p:cNvPr>
          <p:cNvSpPr/>
          <p:nvPr/>
        </p:nvSpPr>
        <p:spPr>
          <a:xfrm rot="10800000">
            <a:off x="1185441" y="3515000"/>
            <a:ext cx="1932782" cy="2683555"/>
          </a:xfrm>
          <a:prstGeom prst="wedgeRoundRectCallout">
            <a:avLst>
              <a:gd name="adj1" fmla="val -20772"/>
              <a:gd name="adj2" fmla="val 58485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18">
            <a:extLst>
              <a:ext uri="{FF2B5EF4-FFF2-40B4-BE49-F238E27FC236}">
                <a16:creationId xmlns:a16="http://schemas.microsoft.com/office/drawing/2014/main" id="{8317F808-031A-9502-D1C6-BF0FECBD21E9}"/>
              </a:ext>
            </a:extLst>
          </p:cNvPr>
          <p:cNvSpPr txBox="1"/>
          <p:nvPr/>
        </p:nvSpPr>
        <p:spPr>
          <a:xfrm>
            <a:off x="1253754" y="3525740"/>
            <a:ext cx="182146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Análise preliminar das experiências em cada país</a:t>
            </a:r>
          </a:p>
          <a:p>
            <a:pPr defTabSz="457200"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Distinguir a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informação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</a:p>
          <a:p>
            <a:pPr defTabSz="457200"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Publicidade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oferecida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pelo Poder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Judiciário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ao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público </a:t>
            </a:r>
          </a:p>
          <a:p>
            <a:pPr defTabSz="457200"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A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publicidade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oferecida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pelo Poder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Judiciário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aos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meios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comunicação</a:t>
            </a:r>
            <a:r>
              <a:rPr lang="es-CL" sz="1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.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6" name="CuadroTexto 38">
            <a:extLst>
              <a:ext uri="{FF2B5EF4-FFF2-40B4-BE49-F238E27FC236}">
                <a16:creationId xmlns:a16="http://schemas.microsoft.com/office/drawing/2014/main" id="{EC573173-1CDA-7AF7-0907-B98018C5099B}"/>
              </a:ext>
            </a:extLst>
          </p:cNvPr>
          <p:cNvSpPr txBox="1"/>
          <p:nvPr/>
        </p:nvSpPr>
        <p:spPr>
          <a:xfrm>
            <a:off x="3112225" y="3568891"/>
            <a:ext cx="155732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Definir, configurar e testar uma ferramenta de formulário eletrônico. </a:t>
            </a:r>
          </a:p>
          <a:p>
            <a:pPr defTabSz="457200"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Enviar a pesquisa aos países membros da Cúpula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Llamada rectangular redondeada 5">
            <a:extLst>
              <a:ext uri="{FF2B5EF4-FFF2-40B4-BE49-F238E27FC236}">
                <a16:creationId xmlns:a16="http://schemas.microsoft.com/office/drawing/2014/main" id="{A7FFB588-C443-8322-DA30-3E5D468088DB}"/>
              </a:ext>
            </a:extLst>
          </p:cNvPr>
          <p:cNvSpPr/>
          <p:nvPr/>
        </p:nvSpPr>
        <p:spPr>
          <a:xfrm rot="10800000">
            <a:off x="6528194" y="3491185"/>
            <a:ext cx="1495799" cy="2707370"/>
          </a:xfrm>
          <a:prstGeom prst="wedgeRoundRectCallout">
            <a:avLst>
              <a:gd name="adj1" fmla="val 26170"/>
              <a:gd name="adj2" fmla="val 57887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ángulo 7">
            <a:extLst>
              <a:ext uri="{FF2B5EF4-FFF2-40B4-BE49-F238E27FC236}">
                <a16:creationId xmlns:a16="http://schemas.microsoft.com/office/drawing/2014/main" id="{80F6DBC6-E054-295F-7C2C-2DDEAA3DAB19}"/>
              </a:ext>
            </a:extLst>
          </p:cNvPr>
          <p:cNvSpPr/>
          <p:nvPr/>
        </p:nvSpPr>
        <p:spPr>
          <a:xfrm>
            <a:off x="1850589" y="2667069"/>
            <a:ext cx="1225014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CuadroTexto 9">
            <a:extLst>
              <a:ext uri="{FF2B5EF4-FFF2-40B4-BE49-F238E27FC236}">
                <a16:creationId xmlns:a16="http://schemas.microsoft.com/office/drawing/2014/main" id="{5FAB9EE3-0A1E-8087-1DE6-66F65FFE57EB}"/>
              </a:ext>
            </a:extLst>
          </p:cNvPr>
          <p:cNvSpPr txBox="1"/>
          <p:nvPr/>
        </p:nvSpPr>
        <p:spPr>
          <a:xfrm>
            <a:off x="1860029" y="2656593"/>
            <a:ext cx="1228221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Abril - </a:t>
            </a:r>
            <a:r>
              <a:rPr kumimoji="0" lang="es-ES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Junho</a:t>
            </a:r>
            <a:endParaRPr kumimoji="0" lang="es-E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ángulo 11">
            <a:extLst>
              <a:ext uri="{FF2B5EF4-FFF2-40B4-BE49-F238E27FC236}">
                <a16:creationId xmlns:a16="http://schemas.microsoft.com/office/drawing/2014/main" id="{B8BB280E-EF77-C9F4-AA32-AAD980C5D22E}"/>
              </a:ext>
            </a:extLst>
          </p:cNvPr>
          <p:cNvSpPr/>
          <p:nvPr/>
        </p:nvSpPr>
        <p:spPr>
          <a:xfrm>
            <a:off x="131569" y="2667069"/>
            <a:ext cx="1719019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8 - 10 Abril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ángulo 12">
            <a:extLst>
              <a:ext uri="{FF2B5EF4-FFF2-40B4-BE49-F238E27FC236}">
                <a16:creationId xmlns:a16="http://schemas.microsoft.com/office/drawing/2014/main" id="{C0648C9E-3FC4-14AF-451E-46047EB42647}"/>
              </a:ext>
            </a:extLst>
          </p:cNvPr>
          <p:cNvSpPr/>
          <p:nvPr/>
        </p:nvSpPr>
        <p:spPr>
          <a:xfrm>
            <a:off x="3075601" y="2667069"/>
            <a:ext cx="1557320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Llamada rectangular redondeada 13">
            <a:extLst>
              <a:ext uri="{FF2B5EF4-FFF2-40B4-BE49-F238E27FC236}">
                <a16:creationId xmlns:a16="http://schemas.microsoft.com/office/drawing/2014/main" id="{BC7503D2-148C-F778-48F5-75DD4262A857}"/>
              </a:ext>
            </a:extLst>
          </p:cNvPr>
          <p:cNvSpPr/>
          <p:nvPr/>
        </p:nvSpPr>
        <p:spPr>
          <a:xfrm rot="10800000">
            <a:off x="36220" y="3484401"/>
            <a:ext cx="1092891" cy="1002676"/>
          </a:xfrm>
          <a:prstGeom prst="wedgeRound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CuadroTexto 14">
            <a:extLst>
              <a:ext uri="{FF2B5EF4-FFF2-40B4-BE49-F238E27FC236}">
                <a16:creationId xmlns:a16="http://schemas.microsoft.com/office/drawing/2014/main" id="{DE1AEDC3-7525-7025-850A-FA12C6F36D6C}"/>
              </a:ext>
            </a:extLst>
          </p:cNvPr>
          <p:cNvSpPr txBox="1"/>
          <p:nvPr/>
        </p:nvSpPr>
        <p:spPr>
          <a:xfrm>
            <a:off x="-10571" y="3531393"/>
            <a:ext cx="10881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Integração final do grupo</a:t>
            </a:r>
          </a:p>
        </p:txBody>
      </p:sp>
      <p:sp>
        <p:nvSpPr>
          <p:cNvPr id="17" name="Llamada rectangular redondeada 16">
            <a:extLst>
              <a:ext uri="{FF2B5EF4-FFF2-40B4-BE49-F238E27FC236}">
                <a16:creationId xmlns:a16="http://schemas.microsoft.com/office/drawing/2014/main" id="{319CCA52-590E-A4A9-29F8-D81B4D31F360}"/>
              </a:ext>
            </a:extLst>
          </p:cNvPr>
          <p:cNvSpPr/>
          <p:nvPr/>
        </p:nvSpPr>
        <p:spPr>
          <a:xfrm rot="10800000">
            <a:off x="4715733" y="3545808"/>
            <a:ext cx="1726402" cy="1945179"/>
          </a:xfrm>
          <a:prstGeom prst="wedgeRound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193041F-0B1F-FC30-4506-156E16FC8501}"/>
              </a:ext>
            </a:extLst>
          </p:cNvPr>
          <p:cNvSpPr txBox="1"/>
          <p:nvPr/>
        </p:nvSpPr>
        <p:spPr>
          <a:xfrm>
            <a:off x="4743069" y="3611316"/>
            <a:ext cx="1634040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Recolhimento dos dad</a:t>
            </a:r>
            <a:r>
              <a:rPr lang="pt-BR" sz="1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os. </a:t>
            </a:r>
          </a:p>
          <a:p>
            <a:pPr defTabSz="457200">
              <a:defRPr/>
            </a:pPr>
            <a:r>
              <a:rPr lang="pt-BR" sz="1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- Análise qualitativa dos dados coletados.</a:t>
            </a:r>
          </a:p>
          <a:p>
            <a:pPr defTabSz="457200">
              <a:defRPr/>
            </a:pPr>
            <a:endParaRPr kumimoji="0" lang="pt-BR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ángulo 19">
            <a:extLst>
              <a:ext uri="{FF2B5EF4-FFF2-40B4-BE49-F238E27FC236}">
                <a16:creationId xmlns:a16="http://schemas.microsoft.com/office/drawing/2014/main" id="{131979A3-9F1F-BE60-A652-97864485F982}"/>
              </a:ext>
            </a:extLst>
          </p:cNvPr>
          <p:cNvSpPr/>
          <p:nvPr/>
        </p:nvSpPr>
        <p:spPr>
          <a:xfrm>
            <a:off x="4637211" y="2672333"/>
            <a:ext cx="1557320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ángulo 20">
            <a:extLst>
              <a:ext uri="{FF2B5EF4-FFF2-40B4-BE49-F238E27FC236}">
                <a16:creationId xmlns:a16="http://schemas.microsoft.com/office/drawing/2014/main" id="{635FD0BD-2488-46D0-BCD9-70F8E0D86379}"/>
              </a:ext>
            </a:extLst>
          </p:cNvPr>
          <p:cNvSpPr/>
          <p:nvPr/>
        </p:nvSpPr>
        <p:spPr>
          <a:xfrm>
            <a:off x="6131386" y="2681170"/>
            <a:ext cx="1557320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CuadroTexto 22">
            <a:extLst>
              <a:ext uri="{FF2B5EF4-FFF2-40B4-BE49-F238E27FC236}">
                <a16:creationId xmlns:a16="http://schemas.microsoft.com/office/drawing/2014/main" id="{B64D0F8F-DA70-E4E5-279E-5CA8B1CC9021}"/>
              </a:ext>
            </a:extLst>
          </p:cNvPr>
          <p:cNvSpPr txBox="1"/>
          <p:nvPr/>
        </p:nvSpPr>
        <p:spPr>
          <a:xfrm>
            <a:off x="6528194" y="3531393"/>
            <a:ext cx="146335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Distribuição do relatório com o diagnóstico e as propostas.</a:t>
            </a:r>
          </a:p>
          <a:p>
            <a:pPr defTabSz="457200">
              <a:defRPr/>
            </a:pP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Elaboração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propostas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específicas, como o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guia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 boas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práticas</a:t>
            </a: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dentro de cada área em </a:t>
            </a:r>
            <a:r>
              <a:rPr kumimoji="0" lang="es-CL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estudo</a:t>
            </a:r>
            <a:r>
              <a:rPr lang="es-CL" sz="1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.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Llamada rectangular redondeada 23">
            <a:extLst>
              <a:ext uri="{FF2B5EF4-FFF2-40B4-BE49-F238E27FC236}">
                <a16:creationId xmlns:a16="http://schemas.microsoft.com/office/drawing/2014/main" id="{A40CB81A-F710-9EF9-B855-C366D455C763}"/>
              </a:ext>
            </a:extLst>
          </p:cNvPr>
          <p:cNvSpPr/>
          <p:nvPr/>
        </p:nvSpPr>
        <p:spPr>
          <a:xfrm rot="10800000">
            <a:off x="8078405" y="3605100"/>
            <a:ext cx="1305851" cy="2426003"/>
          </a:xfrm>
          <a:prstGeom prst="wedgeRoundRectCallout">
            <a:avLst>
              <a:gd name="adj1" fmla="val 24925"/>
              <a:gd name="adj2" fmla="val 61995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ángulo 24">
            <a:extLst>
              <a:ext uri="{FF2B5EF4-FFF2-40B4-BE49-F238E27FC236}">
                <a16:creationId xmlns:a16="http://schemas.microsoft.com/office/drawing/2014/main" id="{7C9D0566-ADEE-6223-B837-F7482081E392}"/>
              </a:ext>
            </a:extLst>
          </p:cNvPr>
          <p:cNvSpPr/>
          <p:nvPr/>
        </p:nvSpPr>
        <p:spPr>
          <a:xfrm>
            <a:off x="9184147" y="2692487"/>
            <a:ext cx="1575055" cy="58501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Llamada rectangular redondeada 25">
            <a:extLst>
              <a:ext uri="{FF2B5EF4-FFF2-40B4-BE49-F238E27FC236}">
                <a16:creationId xmlns:a16="http://schemas.microsoft.com/office/drawing/2014/main" id="{BB57DA10-596F-3C5B-520D-98A699F83FCB}"/>
              </a:ext>
            </a:extLst>
          </p:cNvPr>
          <p:cNvSpPr/>
          <p:nvPr/>
        </p:nvSpPr>
        <p:spPr>
          <a:xfrm rot="10800000">
            <a:off x="9438670" y="3456957"/>
            <a:ext cx="1209177" cy="1815880"/>
          </a:xfrm>
          <a:prstGeom prst="wedgeRoundRectCallout">
            <a:avLst>
              <a:gd name="adj1" fmla="val 21109"/>
              <a:gd name="adj2" fmla="val 59235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CuadroTexto 26">
            <a:extLst>
              <a:ext uri="{FF2B5EF4-FFF2-40B4-BE49-F238E27FC236}">
                <a16:creationId xmlns:a16="http://schemas.microsoft.com/office/drawing/2014/main" id="{8444EA86-D707-4E02-70DB-02F74ABD7360}"/>
              </a:ext>
            </a:extLst>
          </p:cNvPr>
          <p:cNvSpPr txBox="1"/>
          <p:nvPr/>
        </p:nvSpPr>
        <p:spPr>
          <a:xfrm>
            <a:off x="8059084" y="3706691"/>
            <a:ext cx="132517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Apresentação de propostas de ações eficazes para melhorar a gestão do acervo coletado e a comunicação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CuadroTexto 27">
            <a:extLst>
              <a:ext uri="{FF2B5EF4-FFF2-40B4-BE49-F238E27FC236}">
                <a16:creationId xmlns:a16="http://schemas.microsoft.com/office/drawing/2014/main" id="{CFDBBDB8-1BAF-BDF4-C7F8-8C53515F8D1A}"/>
              </a:ext>
            </a:extLst>
          </p:cNvPr>
          <p:cNvSpPr txBox="1"/>
          <p:nvPr/>
        </p:nvSpPr>
        <p:spPr>
          <a:xfrm>
            <a:off x="9482983" y="3609048"/>
            <a:ext cx="113277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Aprovação da versão final do relatório pelos países envolvidos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CuadroTexto 28">
            <a:extLst>
              <a:ext uri="{FF2B5EF4-FFF2-40B4-BE49-F238E27FC236}">
                <a16:creationId xmlns:a16="http://schemas.microsoft.com/office/drawing/2014/main" id="{49629442-E153-3A4B-8D62-3994AF32E3EA}"/>
              </a:ext>
            </a:extLst>
          </p:cNvPr>
          <p:cNvSpPr txBox="1"/>
          <p:nvPr/>
        </p:nvSpPr>
        <p:spPr>
          <a:xfrm>
            <a:off x="3316620" y="2776198"/>
            <a:ext cx="1144865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Junho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CuadroTexto 29">
            <a:extLst>
              <a:ext uri="{FF2B5EF4-FFF2-40B4-BE49-F238E27FC236}">
                <a16:creationId xmlns:a16="http://schemas.microsoft.com/office/drawing/2014/main" id="{F77FB536-6177-C72A-7BB6-071A75B1FEB6}"/>
              </a:ext>
            </a:extLst>
          </p:cNvPr>
          <p:cNvSpPr txBox="1"/>
          <p:nvPr/>
        </p:nvSpPr>
        <p:spPr>
          <a:xfrm>
            <a:off x="4661786" y="2694128"/>
            <a:ext cx="1525802" cy="523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Junho - Novembro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CuadroTexto 32">
            <a:extLst>
              <a:ext uri="{FF2B5EF4-FFF2-40B4-BE49-F238E27FC236}">
                <a16:creationId xmlns:a16="http://schemas.microsoft.com/office/drawing/2014/main" id="{279C997E-3E2D-8159-25B9-F4CA44EF0C0A}"/>
              </a:ext>
            </a:extLst>
          </p:cNvPr>
          <p:cNvSpPr txBox="1"/>
          <p:nvPr/>
        </p:nvSpPr>
        <p:spPr>
          <a:xfrm>
            <a:off x="9219484" y="2760432"/>
            <a:ext cx="1430969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Fevereiro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2025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CuadroTexto 33">
            <a:extLst>
              <a:ext uri="{FF2B5EF4-FFF2-40B4-BE49-F238E27FC236}">
                <a16:creationId xmlns:a16="http://schemas.microsoft.com/office/drawing/2014/main" id="{F51730E5-2F3A-728A-CB07-4C4C9678858C}"/>
              </a:ext>
            </a:extLst>
          </p:cNvPr>
          <p:cNvSpPr txBox="1"/>
          <p:nvPr/>
        </p:nvSpPr>
        <p:spPr>
          <a:xfrm>
            <a:off x="10967904" y="2786461"/>
            <a:ext cx="1075936" cy="33855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Maio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2025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Llamada rectangular redondeada 40">
            <a:extLst>
              <a:ext uri="{FF2B5EF4-FFF2-40B4-BE49-F238E27FC236}">
                <a16:creationId xmlns:a16="http://schemas.microsoft.com/office/drawing/2014/main" id="{3C76CEE3-3DF4-F75A-6141-D5357BEF6A30}"/>
              </a:ext>
            </a:extLst>
          </p:cNvPr>
          <p:cNvSpPr/>
          <p:nvPr/>
        </p:nvSpPr>
        <p:spPr>
          <a:xfrm rot="10800000">
            <a:off x="10788888" y="3535216"/>
            <a:ext cx="1347947" cy="1255775"/>
          </a:xfrm>
          <a:prstGeom prst="wedgeRoundRectCallout">
            <a:avLst>
              <a:gd name="adj1" fmla="val 22131"/>
              <a:gd name="adj2" fmla="val 66040"/>
              <a:gd name="adj3" fmla="val 16667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CuadroTexto 41">
            <a:extLst>
              <a:ext uri="{FF2B5EF4-FFF2-40B4-BE49-F238E27FC236}">
                <a16:creationId xmlns:a16="http://schemas.microsoft.com/office/drawing/2014/main" id="{AC9C1068-9724-9165-1DAB-D90836FF631F}"/>
              </a:ext>
            </a:extLst>
          </p:cNvPr>
          <p:cNvSpPr txBox="1"/>
          <p:nvPr/>
        </p:nvSpPr>
        <p:spPr>
          <a:xfrm>
            <a:off x="10823979" y="3621133"/>
            <a:ext cx="126157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Aprovação do relatório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400" dirty="0">
                <a:solidFill>
                  <a:srgbClr val="4472C4">
                    <a:lumMod val="75000"/>
                  </a:srgbClr>
                </a:solidFill>
                <a:latin typeface="Calibri" panose="020F0502020204030204"/>
              </a:rPr>
              <a:t>-</a:t>
            </a:r>
            <a:r>
              <a:rPr kumimoji="0" lang="pt-BR" sz="14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Divulgação e publicação dos resultados</a:t>
            </a:r>
            <a:endParaRPr kumimoji="0" lang="es-CL" sz="1400" b="0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Conector Fora de Página 39">
            <a:extLst>
              <a:ext uri="{FF2B5EF4-FFF2-40B4-BE49-F238E27FC236}">
                <a16:creationId xmlns:a16="http://schemas.microsoft.com/office/drawing/2014/main" id="{83FFCC24-EE6A-8360-D63E-B377A4DCDC13}"/>
              </a:ext>
            </a:extLst>
          </p:cNvPr>
          <p:cNvSpPr/>
          <p:nvPr/>
        </p:nvSpPr>
        <p:spPr>
          <a:xfrm>
            <a:off x="985977" y="1641279"/>
            <a:ext cx="1370196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prstClr val="white"/>
                </a:solidFill>
                <a:latin typeface="Calibri" panose="020F0502020204030204"/>
              </a:rPr>
              <a:t>1ª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Reunião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Preparatória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Conector Fora de Página 40">
            <a:extLst>
              <a:ext uri="{FF2B5EF4-FFF2-40B4-BE49-F238E27FC236}">
                <a16:creationId xmlns:a16="http://schemas.microsoft.com/office/drawing/2014/main" id="{4F23A693-3694-7146-6946-0187844B4548}"/>
              </a:ext>
            </a:extLst>
          </p:cNvPr>
          <p:cNvSpPr/>
          <p:nvPr/>
        </p:nvSpPr>
        <p:spPr>
          <a:xfrm>
            <a:off x="3604515" y="1651755"/>
            <a:ext cx="1400383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1ª Rodada de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Trabalhos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Conector Fora de Página 41">
            <a:extLst>
              <a:ext uri="{FF2B5EF4-FFF2-40B4-BE49-F238E27FC236}">
                <a16:creationId xmlns:a16="http://schemas.microsoft.com/office/drawing/2014/main" id="{B36C0285-EAF5-24D6-4FE3-AC01C81A3FAE}"/>
              </a:ext>
            </a:extLst>
          </p:cNvPr>
          <p:cNvSpPr/>
          <p:nvPr/>
        </p:nvSpPr>
        <p:spPr>
          <a:xfrm>
            <a:off x="6131386" y="1630766"/>
            <a:ext cx="1415188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prstClr val="white"/>
                </a:solidFill>
                <a:latin typeface="Calibri" panose="020F0502020204030204"/>
              </a:rPr>
              <a:t>2ª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Rodada de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Trabalhos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Conector Fora de Página 42">
            <a:extLst>
              <a:ext uri="{FF2B5EF4-FFF2-40B4-BE49-F238E27FC236}">
                <a16:creationId xmlns:a16="http://schemas.microsoft.com/office/drawing/2014/main" id="{382EE1A8-BA24-6C78-F9B9-6E5C36B40DBB}"/>
              </a:ext>
            </a:extLst>
          </p:cNvPr>
          <p:cNvSpPr/>
          <p:nvPr/>
        </p:nvSpPr>
        <p:spPr>
          <a:xfrm>
            <a:off x="8673062" y="1632697"/>
            <a:ext cx="1370196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dirty="0">
                <a:solidFill>
                  <a:prstClr val="white"/>
                </a:solidFill>
                <a:latin typeface="Calibri" panose="020F0502020204030204"/>
              </a:rPr>
              <a:t>2ª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Reunião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Preparatória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Conector Fora de Página 43">
            <a:extLst>
              <a:ext uri="{FF2B5EF4-FFF2-40B4-BE49-F238E27FC236}">
                <a16:creationId xmlns:a16="http://schemas.microsoft.com/office/drawing/2014/main" id="{0FA30C32-DFD1-F863-1EDD-D2BD3CCC1DEA}"/>
              </a:ext>
            </a:extLst>
          </p:cNvPr>
          <p:cNvSpPr/>
          <p:nvPr/>
        </p:nvSpPr>
        <p:spPr>
          <a:xfrm>
            <a:off x="10647847" y="1638519"/>
            <a:ext cx="1419331" cy="825405"/>
          </a:xfrm>
          <a:prstGeom prst="flowChartOffpageConnector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dirty="0" err="1">
                <a:solidFill>
                  <a:prstClr val="white"/>
                </a:solidFill>
                <a:latin typeface="Calibri" panose="020F0502020204030204"/>
              </a:rPr>
              <a:t>Assembleia</a:t>
            </a:r>
            <a:r>
              <a:rPr lang="es-CL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lang="es-CL" dirty="0" err="1">
                <a:solidFill>
                  <a:prstClr val="white"/>
                </a:solidFill>
                <a:latin typeface="Calibri" panose="020F0502020204030204"/>
              </a:rPr>
              <a:t>Plenária</a:t>
            </a: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CuadroTexto 30">
            <a:extLst>
              <a:ext uri="{FF2B5EF4-FFF2-40B4-BE49-F238E27FC236}">
                <a16:creationId xmlns:a16="http://schemas.microsoft.com/office/drawing/2014/main" id="{19F4C056-994A-4D61-F9C5-15DFE70D19C5}"/>
              </a:ext>
            </a:extLst>
          </p:cNvPr>
          <p:cNvSpPr txBox="1"/>
          <p:nvPr/>
        </p:nvSpPr>
        <p:spPr>
          <a:xfrm>
            <a:off x="6293212" y="2696639"/>
            <a:ext cx="1388551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Novembro</a:t>
            </a:r>
            <a:endParaRPr kumimoji="0" lang="es-MX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2024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CuadroTexto 31">
            <a:extLst>
              <a:ext uri="{FF2B5EF4-FFF2-40B4-BE49-F238E27FC236}">
                <a16:creationId xmlns:a16="http://schemas.microsoft.com/office/drawing/2014/main" id="{348A87A2-537F-C47C-0A2A-6C84A54A434A}"/>
              </a:ext>
            </a:extLst>
          </p:cNvPr>
          <p:cNvSpPr txBox="1"/>
          <p:nvPr/>
        </p:nvSpPr>
        <p:spPr>
          <a:xfrm>
            <a:off x="7587777" y="2687345"/>
            <a:ext cx="1612621" cy="58477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Dezembro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2024 -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Fevereiro</a:t>
            </a:r>
            <a:r>
              <a:rPr kumimoji="0" lang="es-MX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2025</a:t>
            </a:r>
            <a:endParaRPr kumimoji="0" lang="es-CL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29401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716E62F7-5068-25D6-72CB-87F63A03DD27}"/>
              </a:ext>
            </a:extLst>
          </p:cNvPr>
          <p:cNvSpPr txBox="1">
            <a:spLocks/>
          </p:cNvSpPr>
          <p:nvPr/>
        </p:nvSpPr>
        <p:spPr>
          <a:xfrm>
            <a:off x="438911" y="293031"/>
            <a:ext cx="11529869" cy="69979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linea</a:t>
            </a: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 del tiempo – transparencia  </a:t>
            </a:r>
            <a:r>
              <a:rPr lang="es-CL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español)</a:t>
            </a: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4DF7AE88-81C3-F918-4378-BA34DF069CF1}"/>
              </a:ext>
            </a:extLst>
          </p:cNvPr>
          <p:cNvSpPr txBox="1">
            <a:spLocks/>
          </p:cNvSpPr>
          <p:nvPr/>
        </p:nvSpPr>
        <p:spPr>
          <a:xfrm>
            <a:off x="5629707" y="1305807"/>
            <a:ext cx="4506457" cy="4522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b="1" u="sng" dirty="0" err="1">
                <a:solidFill>
                  <a:schemeClr val="accent1">
                    <a:lumMod val="75000"/>
                  </a:schemeClr>
                </a:solidFill>
              </a:rPr>
              <a:t>Transparencia</a:t>
            </a:r>
            <a:r>
              <a:rPr lang="pt-BR" sz="2000" b="1" u="sng" dirty="0">
                <a:solidFill>
                  <a:schemeClr val="accent1">
                    <a:lumMod val="75000"/>
                  </a:schemeClr>
                </a:solidFill>
              </a:rPr>
              <a:t> Judicial</a:t>
            </a:r>
            <a:endParaRPr lang="pt-B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A6350913-AFC0-A6D2-7764-DE207E113DF8}"/>
              </a:ext>
            </a:extLst>
          </p:cNvPr>
          <p:cNvCxnSpPr>
            <a:cxnSpLocks/>
          </p:cNvCxnSpPr>
          <p:nvPr/>
        </p:nvCxnSpPr>
        <p:spPr>
          <a:xfrm>
            <a:off x="724088" y="3844936"/>
            <a:ext cx="11143558" cy="25316"/>
          </a:xfrm>
          <a:prstGeom prst="line">
            <a:avLst/>
          </a:prstGeom>
          <a:ln w="41275"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Espaço Reservado para Conteúdo 3">
            <a:extLst>
              <a:ext uri="{FF2B5EF4-FFF2-40B4-BE49-F238E27FC236}">
                <a16:creationId xmlns:a16="http://schemas.microsoft.com/office/drawing/2014/main" id="{2A2DB5C7-8653-B44B-E2CA-7221BFBE3E82}"/>
              </a:ext>
            </a:extLst>
          </p:cNvPr>
          <p:cNvSpPr txBox="1">
            <a:spLocks/>
          </p:cNvSpPr>
          <p:nvPr/>
        </p:nvSpPr>
        <p:spPr>
          <a:xfrm>
            <a:off x="525825" y="1488447"/>
            <a:ext cx="5353234" cy="4012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400" b="1" dirty="0" err="1">
                <a:cs typeface="Arial" panose="020B0604020202020204" pitchFamily="34" charset="0"/>
              </a:rPr>
              <a:t>Cumbre</a:t>
            </a:r>
            <a:r>
              <a:rPr lang="pt-BR" sz="2400" b="1" dirty="0">
                <a:cs typeface="Arial" panose="020B0604020202020204" pitchFamily="34" charset="0"/>
              </a:rPr>
              <a:t> Judicial </a:t>
            </a:r>
            <a:r>
              <a:rPr lang="pt-BR" sz="2400" b="1" dirty="0" err="1">
                <a:cs typeface="Arial" panose="020B0604020202020204" pitchFamily="34" charset="0"/>
              </a:rPr>
              <a:t>Iberoamericana</a:t>
            </a:r>
            <a:endParaRPr lang="pt-BR" sz="2400" b="1" dirty="0"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E739B379-FFCD-078E-48E3-B75957BC3056}"/>
              </a:ext>
            </a:extLst>
          </p:cNvPr>
          <p:cNvSpPr txBox="1"/>
          <p:nvPr/>
        </p:nvSpPr>
        <p:spPr>
          <a:xfrm>
            <a:off x="0" y="3370013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16ª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Edición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E1E3340-1ADE-E8B3-EBDD-6BADA045D774}"/>
              </a:ext>
            </a:extLst>
          </p:cNvPr>
          <p:cNvSpPr txBox="1"/>
          <p:nvPr/>
        </p:nvSpPr>
        <p:spPr>
          <a:xfrm>
            <a:off x="2174655" y="3858768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17ª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Edición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7B390B2-7C3A-CFD5-2676-7677827A66ED}"/>
              </a:ext>
            </a:extLst>
          </p:cNvPr>
          <p:cNvSpPr txBox="1"/>
          <p:nvPr/>
        </p:nvSpPr>
        <p:spPr>
          <a:xfrm>
            <a:off x="4904926" y="3370013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18ª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Edición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7789DDD-1E68-EA4F-7C15-66979AD0987E}"/>
              </a:ext>
            </a:extLst>
          </p:cNvPr>
          <p:cNvSpPr txBox="1"/>
          <p:nvPr/>
        </p:nvSpPr>
        <p:spPr>
          <a:xfrm>
            <a:off x="7103976" y="3853943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19ª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Edición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CAB18BD-B395-ABF8-1129-E056A3C1EBD1}"/>
              </a:ext>
            </a:extLst>
          </p:cNvPr>
          <p:cNvSpPr txBox="1"/>
          <p:nvPr/>
        </p:nvSpPr>
        <p:spPr>
          <a:xfrm>
            <a:off x="10622752" y="3409542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22ª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Edición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B3EE23F-A9EE-916D-3B58-C319E3FC349D}"/>
              </a:ext>
            </a:extLst>
          </p:cNvPr>
          <p:cNvSpPr txBox="1"/>
          <p:nvPr/>
        </p:nvSpPr>
        <p:spPr>
          <a:xfrm>
            <a:off x="90149" y="3877301"/>
            <a:ext cx="168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2010   2012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0D2F9CC2-DEE9-DD42-FB24-21867A0AD8CC}"/>
              </a:ext>
            </a:extLst>
          </p:cNvPr>
          <p:cNvSpPr txBox="1"/>
          <p:nvPr/>
        </p:nvSpPr>
        <p:spPr>
          <a:xfrm>
            <a:off x="2360708" y="3451601"/>
            <a:ext cx="168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2012   2014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0C11343-32D2-E76F-0BD3-3BFF7A0FD9BC}"/>
              </a:ext>
            </a:extLst>
          </p:cNvPr>
          <p:cNvSpPr txBox="1"/>
          <p:nvPr/>
        </p:nvSpPr>
        <p:spPr>
          <a:xfrm>
            <a:off x="4987188" y="3879780"/>
            <a:ext cx="168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2014    2016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5E823DA7-0F60-9E13-7F72-2BB4A5B1EED8}"/>
              </a:ext>
            </a:extLst>
          </p:cNvPr>
          <p:cNvSpPr txBox="1"/>
          <p:nvPr/>
        </p:nvSpPr>
        <p:spPr>
          <a:xfrm>
            <a:off x="7209088" y="3435813"/>
            <a:ext cx="168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2016   2018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8AB162BA-6670-6277-B0EA-26A29F57137D}"/>
              </a:ext>
            </a:extLst>
          </p:cNvPr>
          <p:cNvSpPr txBox="1"/>
          <p:nvPr/>
        </p:nvSpPr>
        <p:spPr>
          <a:xfrm>
            <a:off x="10592312" y="3872194"/>
            <a:ext cx="1092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8BE92463-2E19-A100-CBAC-79BA87F9760D}"/>
              </a:ext>
            </a:extLst>
          </p:cNvPr>
          <p:cNvSpPr txBox="1"/>
          <p:nvPr/>
        </p:nvSpPr>
        <p:spPr>
          <a:xfrm>
            <a:off x="11339864" y="3877301"/>
            <a:ext cx="1092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6B1BA89E-B219-BE7D-F590-973535556CC8}"/>
              </a:ext>
            </a:extLst>
          </p:cNvPr>
          <p:cNvSpPr txBox="1"/>
          <p:nvPr/>
        </p:nvSpPr>
        <p:spPr>
          <a:xfrm>
            <a:off x="103133" y="4841415"/>
            <a:ext cx="3499553" cy="738664"/>
          </a:xfrm>
          <a:prstGeom prst="rect">
            <a:avLst/>
          </a:prstGeom>
          <a:noFill/>
          <a:ln>
            <a:solidFill>
              <a:schemeClr val="dk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Recomendaciones en materia de </a:t>
            </a:r>
            <a:r>
              <a:rPr lang="es-CL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Transparencia</a:t>
            </a:r>
            <a:r>
              <a:rPr lang="es-CL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Rendición de Cuentas e Integridad de los Sistemas de Justicia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5B7B8D0E-42EF-676A-1691-25372DDD8700}"/>
              </a:ext>
            </a:extLst>
          </p:cNvPr>
          <p:cNvCxnSpPr>
            <a:cxnSpLocks/>
          </p:cNvCxnSpPr>
          <p:nvPr/>
        </p:nvCxnSpPr>
        <p:spPr>
          <a:xfrm flipV="1">
            <a:off x="694391" y="3844933"/>
            <a:ext cx="11313" cy="968380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13D5383C-2CE2-EFD2-88CF-B4EDF686E1F2}"/>
              </a:ext>
            </a:extLst>
          </p:cNvPr>
          <p:cNvCxnSpPr>
            <a:cxnSpLocks/>
          </p:cNvCxnSpPr>
          <p:nvPr/>
        </p:nvCxnSpPr>
        <p:spPr>
          <a:xfrm>
            <a:off x="2997737" y="3026693"/>
            <a:ext cx="0" cy="81824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6EF3BE4C-52A8-E246-BF23-5D5CC72C6514}"/>
              </a:ext>
            </a:extLst>
          </p:cNvPr>
          <p:cNvCxnSpPr>
            <a:cxnSpLocks/>
          </p:cNvCxnSpPr>
          <p:nvPr/>
        </p:nvCxnSpPr>
        <p:spPr>
          <a:xfrm flipV="1">
            <a:off x="5646790" y="3844933"/>
            <a:ext cx="0" cy="8947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5E70D05B-565A-E01F-37AF-B1C8F39C0970}"/>
              </a:ext>
            </a:extLst>
          </p:cNvPr>
          <p:cNvCxnSpPr>
            <a:cxnSpLocks/>
          </p:cNvCxnSpPr>
          <p:nvPr/>
        </p:nvCxnSpPr>
        <p:spPr>
          <a:xfrm flipV="1">
            <a:off x="11298945" y="3870252"/>
            <a:ext cx="2941" cy="855623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25E4F54A-4131-3CAB-5339-8147DD98ACCA}"/>
              </a:ext>
            </a:extLst>
          </p:cNvPr>
          <p:cNvSpPr txBox="1"/>
          <p:nvPr/>
        </p:nvSpPr>
        <p:spPr>
          <a:xfrm>
            <a:off x="1360425" y="2153280"/>
            <a:ext cx="3499553" cy="73866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Propuesta de Reglas e Indicadores: presenta 11 reglas específicas sobre </a:t>
            </a:r>
            <a:r>
              <a:rPr lang="es-CL" sz="14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transparencia</a:t>
            </a:r>
            <a:r>
              <a:rPr lang="pt-BR" sz="14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5341C713-66FD-9C52-F8A9-7FC9A03C3F70}"/>
              </a:ext>
            </a:extLst>
          </p:cNvPr>
          <p:cNvSpPr txBox="1"/>
          <p:nvPr/>
        </p:nvSpPr>
        <p:spPr>
          <a:xfrm>
            <a:off x="3897015" y="4835437"/>
            <a:ext cx="3499552" cy="738664"/>
          </a:xfrm>
          <a:prstGeom prst="rect">
            <a:avLst/>
          </a:prstGeom>
          <a:noFill/>
          <a:ln>
            <a:solidFill>
              <a:schemeClr val="dk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Herramienta de autoevaluación online de la </a:t>
            </a:r>
            <a:r>
              <a:rPr lang="es-CL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Transparencia</a:t>
            </a:r>
            <a:r>
              <a:rPr lang="es-CL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Rendición de Cuentas e Integridad Judicial Iberoamericana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3FCC38AE-C4BC-8410-958F-54C2E7CBD204}"/>
              </a:ext>
            </a:extLst>
          </p:cNvPr>
          <p:cNvSpPr txBox="1"/>
          <p:nvPr/>
        </p:nvSpPr>
        <p:spPr>
          <a:xfrm>
            <a:off x="6217547" y="2354764"/>
            <a:ext cx="3330779" cy="52322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L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Principios y recomendaciones para la Promoción de la </a:t>
            </a:r>
            <a:r>
              <a:rPr lang="es-CL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Justicia Abierta</a:t>
            </a:r>
            <a:endParaRPr lang="pt-BR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CA3DF5E1-0151-E701-E983-3FCA3C5FFDFF}"/>
              </a:ext>
            </a:extLst>
          </p:cNvPr>
          <p:cNvSpPr txBox="1"/>
          <p:nvPr/>
        </p:nvSpPr>
        <p:spPr>
          <a:xfrm>
            <a:off x="8572786" y="4813313"/>
            <a:ext cx="3499553" cy="523220"/>
          </a:xfrm>
          <a:prstGeom prst="rect">
            <a:avLst/>
          </a:prstGeom>
          <a:noFill/>
          <a:ln>
            <a:solidFill>
              <a:schemeClr val="dk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pt-B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GRUPO 3  </a:t>
            </a:r>
            <a:r>
              <a:rPr lang="pt-B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pt-B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JUSTICIA CONFIABLE </a:t>
            </a: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transparente</a:t>
            </a:r>
          </a:p>
        </p:txBody>
      </p:sp>
      <p:sp>
        <p:nvSpPr>
          <p:cNvPr id="29" name="Espaço Reservado para Conteúdo 3">
            <a:extLst>
              <a:ext uri="{FF2B5EF4-FFF2-40B4-BE49-F238E27FC236}">
                <a16:creationId xmlns:a16="http://schemas.microsoft.com/office/drawing/2014/main" id="{0F51FC16-5971-6A2D-02F7-3305C8658938}"/>
              </a:ext>
            </a:extLst>
          </p:cNvPr>
          <p:cNvSpPr txBox="1">
            <a:spLocks/>
          </p:cNvSpPr>
          <p:nvPr/>
        </p:nvSpPr>
        <p:spPr>
          <a:xfrm>
            <a:off x="5629707" y="1724370"/>
            <a:ext cx="4506457" cy="4522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b="1" u="sng" dirty="0" err="1">
                <a:solidFill>
                  <a:schemeClr val="accent1">
                    <a:lumMod val="75000"/>
                  </a:schemeClr>
                </a:solidFill>
              </a:rPr>
              <a:t>Justicia</a:t>
            </a:r>
            <a:r>
              <a:rPr lang="pt-BR" sz="2000" b="1" u="sng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2000" b="1" u="sng" dirty="0" err="1">
                <a:solidFill>
                  <a:schemeClr val="accent1">
                    <a:lumMod val="75000"/>
                  </a:schemeClr>
                </a:solidFill>
              </a:rPr>
              <a:t>Abierta</a:t>
            </a:r>
            <a:endParaRPr lang="pt-B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0" name="Conector Reto 29">
            <a:extLst>
              <a:ext uri="{FF2B5EF4-FFF2-40B4-BE49-F238E27FC236}">
                <a16:creationId xmlns:a16="http://schemas.microsoft.com/office/drawing/2014/main" id="{10DF9562-2287-4334-5B91-D4117DD315A7}"/>
              </a:ext>
            </a:extLst>
          </p:cNvPr>
          <p:cNvCxnSpPr>
            <a:cxnSpLocks/>
          </p:cNvCxnSpPr>
          <p:nvPr/>
        </p:nvCxnSpPr>
        <p:spPr>
          <a:xfrm>
            <a:off x="7818095" y="3035703"/>
            <a:ext cx="0" cy="81824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9409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2D94533-CD68-BA65-1FA5-C7A328695A1F}"/>
              </a:ext>
            </a:extLst>
          </p:cNvPr>
          <p:cNvSpPr txBox="1">
            <a:spLocks/>
          </p:cNvSpPr>
          <p:nvPr/>
        </p:nvSpPr>
        <p:spPr>
          <a:xfrm>
            <a:off x="438911" y="293031"/>
            <a:ext cx="11529869" cy="69979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linha</a:t>
            </a: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 do tempo – </a:t>
            </a:r>
            <a:r>
              <a:rPr lang="es-C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transparÊncia</a:t>
            </a: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CL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(em </a:t>
            </a:r>
            <a:r>
              <a:rPr lang="es-CL" sz="32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português</a:t>
            </a:r>
            <a:r>
              <a:rPr lang="es-CL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2" name="Espaço Reservado para Conteúdo 3">
            <a:extLst>
              <a:ext uri="{FF2B5EF4-FFF2-40B4-BE49-F238E27FC236}">
                <a16:creationId xmlns:a16="http://schemas.microsoft.com/office/drawing/2014/main" id="{EB5D3CBC-2CAB-00B8-CF5C-BBC16028057C}"/>
              </a:ext>
            </a:extLst>
          </p:cNvPr>
          <p:cNvSpPr txBox="1">
            <a:spLocks/>
          </p:cNvSpPr>
          <p:nvPr/>
        </p:nvSpPr>
        <p:spPr>
          <a:xfrm>
            <a:off x="5629707" y="1305807"/>
            <a:ext cx="4506457" cy="4522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b="1" u="sng" dirty="0">
                <a:solidFill>
                  <a:schemeClr val="accent1">
                    <a:lumMod val="75000"/>
                  </a:schemeClr>
                </a:solidFill>
              </a:rPr>
              <a:t>Transparência Judicial</a:t>
            </a:r>
            <a:endParaRPr lang="pt-B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1768979E-088D-E752-3348-0B10AEE055C0}"/>
              </a:ext>
            </a:extLst>
          </p:cNvPr>
          <p:cNvCxnSpPr>
            <a:cxnSpLocks/>
          </p:cNvCxnSpPr>
          <p:nvPr/>
        </p:nvCxnSpPr>
        <p:spPr>
          <a:xfrm>
            <a:off x="724088" y="3844936"/>
            <a:ext cx="11143558" cy="25316"/>
          </a:xfrm>
          <a:prstGeom prst="line">
            <a:avLst/>
          </a:prstGeom>
          <a:ln w="41275">
            <a:tailEnd type="stealt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Espaço Reservado para Conteúdo 3">
            <a:extLst>
              <a:ext uri="{FF2B5EF4-FFF2-40B4-BE49-F238E27FC236}">
                <a16:creationId xmlns:a16="http://schemas.microsoft.com/office/drawing/2014/main" id="{F8D14F73-2330-0D34-B008-0D8D889D80E5}"/>
              </a:ext>
            </a:extLst>
          </p:cNvPr>
          <p:cNvSpPr txBox="1">
            <a:spLocks/>
          </p:cNvSpPr>
          <p:nvPr/>
        </p:nvSpPr>
        <p:spPr>
          <a:xfrm>
            <a:off x="525825" y="1488447"/>
            <a:ext cx="5353234" cy="4012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pt-BR" sz="2400" b="1" dirty="0" err="1">
                <a:cs typeface="Arial" panose="020B0604020202020204" pitchFamily="34" charset="0"/>
              </a:rPr>
              <a:t>Cumbre</a:t>
            </a:r>
            <a:r>
              <a:rPr lang="pt-BR" sz="2400" b="1" dirty="0">
                <a:cs typeface="Arial" panose="020B0604020202020204" pitchFamily="34" charset="0"/>
              </a:rPr>
              <a:t> Judicial </a:t>
            </a:r>
            <a:r>
              <a:rPr lang="pt-BR" sz="2400" b="1" dirty="0" err="1">
                <a:cs typeface="Arial" panose="020B0604020202020204" pitchFamily="34" charset="0"/>
              </a:rPr>
              <a:t>Iberoamericana</a:t>
            </a:r>
            <a:endParaRPr lang="pt-BR" sz="2400" b="1" dirty="0">
              <a:cs typeface="Arial" panose="020B0604020202020204" pitchFamily="34" charset="0"/>
            </a:endParaRP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2F5690A5-B633-1DC5-567A-17CB86F51F89}"/>
              </a:ext>
            </a:extLst>
          </p:cNvPr>
          <p:cNvSpPr txBox="1"/>
          <p:nvPr/>
        </p:nvSpPr>
        <p:spPr>
          <a:xfrm>
            <a:off x="0" y="3370013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16ª Edição</a:t>
            </a:r>
          </a:p>
        </p:txBody>
      </p:sp>
      <p:sp>
        <p:nvSpPr>
          <p:cNvPr id="43" name="CaixaDeTexto 42">
            <a:extLst>
              <a:ext uri="{FF2B5EF4-FFF2-40B4-BE49-F238E27FC236}">
                <a16:creationId xmlns:a16="http://schemas.microsoft.com/office/drawing/2014/main" id="{3CFF3BF0-9AA7-2CB4-5A26-26E6DF77B943}"/>
              </a:ext>
            </a:extLst>
          </p:cNvPr>
          <p:cNvSpPr txBox="1"/>
          <p:nvPr/>
        </p:nvSpPr>
        <p:spPr>
          <a:xfrm>
            <a:off x="2174655" y="3858768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17ª Edição</a:t>
            </a:r>
          </a:p>
        </p:txBody>
      </p: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9B4C0106-F810-EB23-20AF-AC0A8406813E}"/>
              </a:ext>
            </a:extLst>
          </p:cNvPr>
          <p:cNvSpPr txBox="1"/>
          <p:nvPr/>
        </p:nvSpPr>
        <p:spPr>
          <a:xfrm>
            <a:off x="4904926" y="3370013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18ª Edição</a:t>
            </a:r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4687111B-3946-6D6D-5C65-9CDBB6B87CAC}"/>
              </a:ext>
            </a:extLst>
          </p:cNvPr>
          <p:cNvSpPr txBox="1"/>
          <p:nvPr/>
        </p:nvSpPr>
        <p:spPr>
          <a:xfrm>
            <a:off x="7103976" y="3853943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19ª Edição</a:t>
            </a:r>
          </a:p>
        </p:txBody>
      </p:sp>
      <p:sp>
        <p:nvSpPr>
          <p:cNvPr id="46" name="CaixaDeTexto 45">
            <a:extLst>
              <a:ext uri="{FF2B5EF4-FFF2-40B4-BE49-F238E27FC236}">
                <a16:creationId xmlns:a16="http://schemas.microsoft.com/office/drawing/2014/main" id="{C2735FB7-02AE-5B7F-66E5-ABA558C5D16D}"/>
              </a:ext>
            </a:extLst>
          </p:cNvPr>
          <p:cNvSpPr txBox="1"/>
          <p:nvPr/>
        </p:nvSpPr>
        <p:spPr>
          <a:xfrm>
            <a:off x="10622752" y="3409542"/>
            <a:ext cx="16834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22ª Edição</a:t>
            </a:r>
          </a:p>
        </p:txBody>
      </p:sp>
      <p:sp>
        <p:nvSpPr>
          <p:cNvPr id="47" name="CaixaDeTexto 46">
            <a:extLst>
              <a:ext uri="{FF2B5EF4-FFF2-40B4-BE49-F238E27FC236}">
                <a16:creationId xmlns:a16="http://schemas.microsoft.com/office/drawing/2014/main" id="{746E0630-B2C4-0E02-BD69-F86CBB3D9D6C}"/>
              </a:ext>
            </a:extLst>
          </p:cNvPr>
          <p:cNvSpPr txBox="1"/>
          <p:nvPr/>
        </p:nvSpPr>
        <p:spPr>
          <a:xfrm>
            <a:off x="90149" y="3877301"/>
            <a:ext cx="168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2010   2012</a:t>
            </a: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7BFEBAC8-1AA0-CA78-DD47-17D7530F05AA}"/>
              </a:ext>
            </a:extLst>
          </p:cNvPr>
          <p:cNvSpPr txBox="1"/>
          <p:nvPr/>
        </p:nvSpPr>
        <p:spPr>
          <a:xfrm>
            <a:off x="2360708" y="3451601"/>
            <a:ext cx="168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2012   2014</a:t>
            </a:r>
          </a:p>
        </p:txBody>
      </p:sp>
      <p:sp>
        <p:nvSpPr>
          <p:cNvPr id="49" name="CaixaDeTexto 48">
            <a:extLst>
              <a:ext uri="{FF2B5EF4-FFF2-40B4-BE49-F238E27FC236}">
                <a16:creationId xmlns:a16="http://schemas.microsoft.com/office/drawing/2014/main" id="{FC785FD4-CD7E-F4B9-F639-C7C4E03D8A32}"/>
              </a:ext>
            </a:extLst>
          </p:cNvPr>
          <p:cNvSpPr txBox="1"/>
          <p:nvPr/>
        </p:nvSpPr>
        <p:spPr>
          <a:xfrm>
            <a:off x="4987188" y="3879780"/>
            <a:ext cx="168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2014    2016</a:t>
            </a:r>
          </a:p>
        </p:txBody>
      </p:sp>
      <p:sp>
        <p:nvSpPr>
          <p:cNvPr id="50" name="CaixaDeTexto 49">
            <a:extLst>
              <a:ext uri="{FF2B5EF4-FFF2-40B4-BE49-F238E27FC236}">
                <a16:creationId xmlns:a16="http://schemas.microsoft.com/office/drawing/2014/main" id="{707CFCF5-1E9F-793B-87A3-6A380DBEDED4}"/>
              </a:ext>
            </a:extLst>
          </p:cNvPr>
          <p:cNvSpPr txBox="1"/>
          <p:nvPr/>
        </p:nvSpPr>
        <p:spPr>
          <a:xfrm>
            <a:off x="7209088" y="3435813"/>
            <a:ext cx="16834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2016   2018</a:t>
            </a:r>
          </a:p>
        </p:txBody>
      </p:sp>
      <p:sp>
        <p:nvSpPr>
          <p:cNvPr id="51" name="CaixaDeTexto 50">
            <a:extLst>
              <a:ext uri="{FF2B5EF4-FFF2-40B4-BE49-F238E27FC236}">
                <a16:creationId xmlns:a16="http://schemas.microsoft.com/office/drawing/2014/main" id="{33863B1F-F812-F2DA-49E4-51A741C4F155}"/>
              </a:ext>
            </a:extLst>
          </p:cNvPr>
          <p:cNvSpPr txBox="1"/>
          <p:nvPr/>
        </p:nvSpPr>
        <p:spPr>
          <a:xfrm>
            <a:off x="10592312" y="3872194"/>
            <a:ext cx="1092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sp>
        <p:nvSpPr>
          <p:cNvPr id="52" name="CaixaDeTexto 51">
            <a:extLst>
              <a:ext uri="{FF2B5EF4-FFF2-40B4-BE49-F238E27FC236}">
                <a16:creationId xmlns:a16="http://schemas.microsoft.com/office/drawing/2014/main" id="{FFF951BA-9692-D0F8-32CF-F67B38D8AB06}"/>
              </a:ext>
            </a:extLst>
          </p:cNvPr>
          <p:cNvSpPr txBox="1"/>
          <p:nvPr/>
        </p:nvSpPr>
        <p:spPr>
          <a:xfrm>
            <a:off x="11339864" y="3877301"/>
            <a:ext cx="1092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EE20E4F1-A1F2-7ADF-C931-1F28CA103726}"/>
              </a:ext>
            </a:extLst>
          </p:cNvPr>
          <p:cNvCxnSpPr>
            <a:cxnSpLocks/>
          </p:cNvCxnSpPr>
          <p:nvPr/>
        </p:nvCxnSpPr>
        <p:spPr>
          <a:xfrm flipV="1">
            <a:off x="694391" y="3844933"/>
            <a:ext cx="11313" cy="96838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>
            <a:extLst>
              <a:ext uri="{FF2B5EF4-FFF2-40B4-BE49-F238E27FC236}">
                <a16:creationId xmlns:a16="http://schemas.microsoft.com/office/drawing/2014/main" id="{3B128443-724A-4971-DCAA-F7F920C64012}"/>
              </a:ext>
            </a:extLst>
          </p:cNvPr>
          <p:cNvCxnSpPr>
            <a:cxnSpLocks/>
          </p:cNvCxnSpPr>
          <p:nvPr/>
        </p:nvCxnSpPr>
        <p:spPr>
          <a:xfrm>
            <a:off x="2997737" y="3026693"/>
            <a:ext cx="0" cy="81824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63D87C6F-9B7F-2BEB-DF4B-37E4FC1A2A10}"/>
              </a:ext>
            </a:extLst>
          </p:cNvPr>
          <p:cNvCxnSpPr>
            <a:cxnSpLocks/>
          </p:cNvCxnSpPr>
          <p:nvPr/>
        </p:nvCxnSpPr>
        <p:spPr>
          <a:xfrm flipV="1">
            <a:off x="5646790" y="3844933"/>
            <a:ext cx="0" cy="894774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Reto 56">
            <a:extLst>
              <a:ext uri="{FF2B5EF4-FFF2-40B4-BE49-F238E27FC236}">
                <a16:creationId xmlns:a16="http://schemas.microsoft.com/office/drawing/2014/main" id="{32B83320-3270-B1F7-0207-2BC91B1E1DDB}"/>
              </a:ext>
            </a:extLst>
          </p:cNvPr>
          <p:cNvCxnSpPr>
            <a:cxnSpLocks/>
          </p:cNvCxnSpPr>
          <p:nvPr/>
        </p:nvCxnSpPr>
        <p:spPr>
          <a:xfrm flipV="1">
            <a:off x="11298945" y="3870252"/>
            <a:ext cx="2941" cy="855623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spaço Reservado para Conteúdo 3">
            <a:extLst>
              <a:ext uri="{FF2B5EF4-FFF2-40B4-BE49-F238E27FC236}">
                <a16:creationId xmlns:a16="http://schemas.microsoft.com/office/drawing/2014/main" id="{7ACE17DD-B093-BBA2-04C7-C9EB82E51D25}"/>
              </a:ext>
            </a:extLst>
          </p:cNvPr>
          <p:cNvSpPr txBox="1">
            <a:spLocks/>
          </p:cNvSpPr>
          <p:nvPr/>
        </p:nvSpPr>
        <p:spPr>
          <a:xfrm>
            <a:off x="5629707" y="1724370"/>
            <a:ext cx="4506457" cy="45227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000" b="1" u="sng" dirty="0">
                <a:solidFill>
                  <a:schemeClr val="accent1">
                    <a:lumMod val="75000"/>
                  </a:schemeClr>
                </a:solidFill>
              </a:rPr>
              <a:t>Justiça Aberta</a:t>
            </a:r>
            <a:endParaRPr lang="pt-B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63" name="Conector Reto 62">
            <a:extLst>
              <a:ext uri="{FF2B5EF4-FFF2-40B4-BE49-F238E27FC236}">
                <a16:creationId xmlns:a16="http://schemas.microsoft.com/office/drawing/2014/main" id="{89758485-93D9-5301-83B7-E1824105DA88}"/>
              </a:ext>
            </a:extLst>
          </p:cNvPr>
          <p:cNvCxnSpPr>
            <a:cxnSpLocks/>
          </p:cNvCxnSpPr>
          <p:nvPr/>
        </p:nvCxnSpPr>
        <p:spPr>
          <a:xfrm>
            <a:off x="7818095" y="3035703"/>
            <a:ext cx="0" cy="818240"/>
          </a:xfrm>
          <a:prstGeom prst="line">
            <a:avLst/>
          </a:prstGeom>
          <a:ln w="38100">
            <a:solidFill>
              <a:schemeClr val="accent2">
                <a:lumMod val="50000"/>
              </a:schemeClr>
            </a:solidFill>
            <a:prstDash val="solid"/>
            <a:miter lim="800000"/>
            <a:headEnd type="stealth" w="lg" len="lg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ixaDeTexto 78">
            <a:extLst>
              <a:ext uri="{FF2B5EF4-FFF2-40B4-BE49-F238E27FC236}">
                <a16:creationId xmlns:a16="http://schemas.microsoft.com/office/drawing/2014/main" id="{9D8BE2F3-05E9-D78B-BD65-70F9BDBBEA25}"/>
              </a:ext>
            </a:extLst>
          </p:cNvPr>
          <p:cNvSpPr txBox="1"/>
          <p:nvPr/>
        </p:nvSpPr>
        <p:spPr>
          <a:xfrm>
            <a:off x="103133" y="4820362"/>
            <a:ext cx="3499553" cy="738664"/>
          </a:xfrm>
          <a:prstGeom prst="rect">
            <a:avLst/>
          </a:prstGeom>
          <a:noFill/>
          <a:ln>
            <a:solidFill>
              <a:schemeClr val="dk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Recomendações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sobre </a:t>
            </a:r>
            <a:r>
              <a:rPr lang="es-CL" sz="1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Transparência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Responsabilidade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Integridade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dos Sistemas de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Justiça</a:t>
            </a:r>
            <a:r>
              <a:rPr lang="pt-BR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CaixaDeTexto 83">
            <a:extLst>
              <a:ext uri="{FF2B5EF4-FFF2-40B4-BE49-F238E27FC236}">
                <a16:creationId xmlns:a16="http://schemas.microsoft.com/office/drawing/2014/main" id="{EB988DD4-984D-714C-50ED-94F6733DD1B1}"/>
              </a:ext>
            </a:extLst>
          </p:cNvPr>
          <p:cNvSpPr txBox="1"/>
          <p:nvPr/>
        </p:nvSpPr>
        <p:spPr>
          <a:xfrm>
            <a:off x="1327990" y="2135728"/>
            <a:ext cx="3499553" cy="738664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Proposta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Regras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Indicadores: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apresenta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11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regras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específicas sobre </a:t>
            </a:r>
            <a:r>
              <a:rPr lang="es-CL" sz="1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transparência</a:t>
            </a:r>
            <a:r>
              <a:rPr lang="pt-BR" sz="14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CaixaDeTexto 84">
            <a:extLst>
              <a:ext uri="{FF2B5EF4-FFF2-40B4-BE49-F238E27FC236}">
                <a16:creationId xmlns:a16="http://schemas.microsoft.com/office/drawing/2014/main" id="{13E40A28-28B3-095B-8987-E7BD459E2FB9}"/>
              </a:ext>
            </a:extLst>
          </p:cNvPr>
          <p:cNvSpPr txBox="1"/>
          <p:nvPr/>
        </p:nvSpPr>
        <p:spPr>
          <a:xfrm>
            <a:off x="3898607" y="4828886"/>
            <a:ext cx="3499553" cy="738664"/>
          </a:xfrm>
          <a:prstGeom prst="rect">
            <a:avLst/>
          </a:prstGeom>
          <a:noFill/>
          <a:ln>
            <a:solidFill>
              <a:schemeClr val="dk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Ferramenta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Autoavaliação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Online da </a:t>
            </a:r>
            <a:r>
              <a:rPr lang="es-CL" sz="1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Transparência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Responsabilidade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Integridade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Judicial Ibero-Americana</a:t>
            </a:r>
            <a:r>
              <a:rPr lang="pt-BR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CaixaDeTexto 85">
            <a:extLst>
              <a:ext uri="{FF2B5EF4-FFF2-40B4-BE49-F238E27FC236}">
                <a16:creationId xmlns:a16="http://schemas.microsoft.com/office/drawing/2014/main" id="{196954E5-E47C-8EBB-8752-6C55B22DF1F5}"/>
              </a:ext>
            </a:extLst>
          </p:cNvPr>
          <p:cNvSpPr txBox="1"/>
          <p:nvPr/>
        </p:nvSpPr>
        <p:spPr>
          <a:xfrm>
            <a:off x="6217548" y="2371606"/>
            <a:ext cx="2985444" cy="52322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Princípios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Recomendações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a </a:t>
            </a:r>
            <a:r>
              <a:rPr lang="es-CL" sz="14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Promoção</a:t>
            </a:r>
            <a:r>
              <a:rPr lang="es-CL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da </a:t>
            </a:r>
            <a:r>
              <a:rPr lang="es-CL" sz="1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Justiça</a:t>
            </a:r>
            <a:r>
              <a:rPr lang="es-CL" sz="14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L" sz="1400" b="1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Aberta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1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CaixaDeTexto 86">
            <a:extLst>
              <a:ext uri="{FF2B5EF4-FFF2-40B4-BE49-F238E27FC236}">
                <a16:creationId xmlns:a16="http://schemas.microsoft.com/office/drawing/2014/main" id="{001185ED-73A4-880C-0122-AE494A19E06A}"/>
              </a:ext>
            </a:extLst>
          </p:cNvPr>
          <p:cNvSpPr txBox="1"/>
          <p:nvPr/>
        </p:nvSpPr>
        <p:spPr>
          <a:xfrm>
            <a:off x="8589314" y="4804255"/>
            <a:ext cx="3499553" cy="523220"/>
          </a:xfrm>
          <a:prstGeom prst="rect">
            <a:avLst/>
          </a:prstGeom>
          <a:noFill/>
          <a:ln>
            <a:solidFill>
              <a:schemeClr val="dk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pt-B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GRUPO 3  </a:t>
            </a:r>
            <a:r>
              <a:rPr lang="pt-BR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pt-BR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JUSTIÇA CONFIÁVEL </a:t>
            </a:r>
          </a:p>
          <a:p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transparente</a:t>
            </a:r>
          </a:p>
        </p:txBody>
      </p:sp>
    </p:spTree>
    <p:extLst>
      <p:ext uri="{BB962C8B-B14F-4D97-AF65-F5344CB8AC3E}">
        <p14:creationId xmlns:p14="http://schemas.microsoft.com/office/powerpoint/2010/main" val="2716430174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2A798870-E1B5-D6ED-DC95-F90882F9E69F}"/>
              </a:ext>
            </a:extLst>
          </p:cNvPr>
          <p:cNvSpPr txBox="1">
            <a:spLocks/>
          </p:cNvSpPr>
          <p:nvPr/>
        </p:nvSpPr>
        <p:spPr>
          <a:xfrm>
            <a:off x="477719" y="545715"/>
            <a:ext cx="11378484" cy="113458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grupo 3: JUSTIÇA 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CONFIÁVEL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s-CL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CONFIable</a:t>
            </a: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3200" b="0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49304A2-5EEA-A538-D3CC-B0D2F32D006C}"/>
              </a:ext>
            </a:extLst>
          </p:cNvPr>
          <p:cNvSpPr txBox="1"/>
          <p:nvPr/>
        </p:nvSpPr>
        <p:spPr>
          <a:xfrm>
            <a:off x="892247" y="2152038"/>
            <a:ext cx="5366124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defTabSz="457200">
              <a:spcBef>
                <a:spcPts val="1200"/>
              </a:spcBef>
              <a:buClr>
                <a:srgbClr val="002060"/>
              </a:buClr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Projetos originais.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Descrição do projeto</a:t>
            </a:r>
            <a:r>
              <a:rPr kumimoji="0" lang="pt-BR" b="0" i="0" u="none" strike="noStrike" kern="1200" cap="none" spc="0" normalizeH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>
                <a:solidFill>
                  <a:prstClr val="black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unificado.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Transparência.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Comunicação objetiva e compreensível.</a:t>
            </a:r>
          </a:p>
          <a:p>
            <a:pPr marL="342900" indent="-342900" defTabSz="457200">
              <a:spcBef>
                <a:spcPts val="1200"/>
              </a:spcBef>
              <a:buClr>
                <a:srgbClr val="002060"/>
              </a:buClr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do projeto.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</a:prst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Resultados e impactos esperados.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2060"/>
              </a:buClr>
              <a:buSzTx/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>
                <a:solidFill>
                  <a:prstClr val="black">
                    <a:lumMod val="50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Cronograma de atividades.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</a:prst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58640F10-6261-47A5-93CC-8877A2DCE277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00C4F20-BF66-B3C3-F832-1B8BA1FA8520}"/>
              </a:ext>
            </a:extLst>
          </p:cNvPr>
          <p:cNvSpPr txBox="1"/>
          <p:nvPr/>
        </p:nvSpPr>
        <p:spPr>
          <a:xfrm>
            <a:off x="6490079" y="2152038"/>
            <a:ext cx="5366124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ts val="1200"/>
              </a:spcBef>
              <a:buClr>
                <a:srgbClr val="002060"/>
              </a:buClr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originales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defTabSz="457200">
              <a:spcBef>
                <a:spcPts val="1200"/>
              </a:spcBef>
              <a:buClr>
                <a:srgbClr val="002060"/>
              </a:buClr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Descripción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unificado.</a:t>
            </a:r>
          </a:p>
          <a:p>
            <a:pPr marL="342900" lvl="0" indent="-342900" defTabSz="457200">
              <a:spcBef>
                <a:spcPts val="1200"/>
              </a:spcBef>
              <a:buClr>
                <a:srgbClr val="002060"/>
              </a:buClr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defTabSz="457200">
              <a:spcBef>
                <a:spcPts val="1200"/>
              </a:spcBef>
              <a:buClr>
                <a:srgbClr val="002060"/>
              </a:buClr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objetiva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comprensible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 defTabSz="457200">
              <a:spcBef>
                <a:spcPts val="1200"/>
              </a:spcBef>
              <a:buClr>
                <a:srgbClr val="002060"/>
              </a:buClr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lvl="0" indent="-342900" defTabSz="457200">
              <a:spcBef>
                <a:spcPts val="1200"/>
              </a:spcBef>
              <a:buClr>
                <a:srgbClr val="002060"/>
              </a:buClr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impactos esperados.</a:t>
            </a:r>
          </a:p>
          <a:p>
            <a:pPr marL="342900" lvl="0" indent="-342900" defTabSz="457200">
              <a:spcBef>
                <a:spcPts val="1200"/>
              </a:spcBef>
              <a:buClr>
                <a:srgbClr val="002060"/>
              </a:buClr>
              <a:buFont typeface="+mj-lt"/>
              <a:buAutoNum type="arabicPeriod"/>
              <a:tabLst>
                <a:tab pos="712788" algn="l"/>
              </a:tabLst>
              <a:defRPr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Cronograma de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actividades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4786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1DB89D-318F-DFF7-10D6-6DA68073DB0A}"/>
              </a:ext>
            </a:extLst>
          </p:cNvPr>
          <p:cNvSpPr txBox="1">
            <a:spLocks/>
          </p:cNvSpPr>
          <p:nvPr/>
        </p:nvSpPr>
        <p:spPr>
          <a:xfrm>
            <a:off x="1201105" y="192220"/>
            <a:ext cx="10246055" cy="127095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es-CL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cronologia</a:t>
            </a: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 – comunicación objetiva</a:t>
            </a:r>
            <a:r>
              <a:rPr lang="es-CL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s-CL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(en español)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2443627-21D1-46A4-2E87-5F71D62F58C5}"/>
              </a:ext>
            </a:extLst>
          </p:cNvPr>
          <p:cNvSpPr txBox="1"/>
          <p:nvPr/>
        </p:nvSpPr>
        <p:spPr>
          <a:xfrm>
            <a:off x="121138" y="1778349"/>
            <a:ext cx="1457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2005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85688CD5-E896-B319-BCC0-08078028D0D2}"/>
              </a:ext>
            </a:extLst>
          </p:cNvPr>
          <p:cNvSpPr txBox="1"/>
          <p:nvPr/>
        </p:nvSpPr>
        <p:spPr>
          <a:xfrm>
            <a:off x="0" y="3233911"/>
            <a:ext cx="2505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2008 - 2010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3EF9B69-3749-7D94-C1B5-EF907DF86D84}"/>
              </a:ext>
            </a:extLst>
          </p:cNvPr>
          <p:cNvSpPr txBox="1"/>
          <p:nvPr/>
        </p:nvSpPr>
        <p:spPr>
          <a:xfrm>
            <a:off x="1774902" y="2128395"/>
            <a:ext cx="3787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Opinion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7, </a:t>
            </a:r>
            <a:r>
              <a:rPr lang="pt-BR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CCJE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pt-BR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Justice </a:t>
            </a:r>
            <a:r>
              <a:rPr lang="pt-BR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Society”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B0918F2-9C7D-C01F-B4A7-50418C04A69B}"/>
              </a:ext>
            </a:extLst>
          </p:cNvPr>
          <p:cNvSpPr txBox="1"/>
          <p:nvPr/>
        </p:nvSpPr>
        <p:spPr>
          <a:xfrm>
            <a:off x="1252713" y="1789841"/>
            <a:ext cx="5532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Consejo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Consultivo de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Jueces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Europeos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CCJE 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E91C6F3-0A1B-82F0-B2C5-3D0C3D9624BC}"/>
              </a:ext>
            </a:extLst>
          </p:cNvPr>
          <p:cNvSpPr txBox="1"/>
          <p:nvPr/>
        </p:nvSpPr>
        <p:spPr>
          <a:xfrm>
            <a:off x="1252712" y="4739537"/>
            <a:ext cx="6164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Comisión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Eficacia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CEPEJ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45499D20-32A6-FBCE-3E52-7AA34914D403}"/>
              </a:ext>
            </a:extLst>
          </p:cNvPr>
          <p:cNvSpPr txBox="1"/>
          <p:nvPr/>
        </p:nvSpPr>
        <p:spPr>
          <a:xfrm>
            <a:off x="6728598" y="5215350"/>
            <a:ext cx="5112245" cy="830997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Destacó la necesidad de fortalecer la visibilidad del Poder Judicial, mejorando el conocimiento y la comprensión de la impartición de justicia por la sociedad. La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Guía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llamado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al principio de</a:t>
            </a:r>
            <a:r>
              <a:rPr lang="pt-BR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u="sng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pt-BR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para implementar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estrategias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1200" i="1" u="sng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pt-BR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200" i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B9DFC153-EA57-3CFB-CE70-8EBD3F7AD908}"/>
              </a:ext>
            </a:extLst>
          </p:cNvPr>
          <p:cNvSpPr txBox="1"/>
          <p:nvPr/>
        </p:nvSpPr>
        <p:spPr>
          <a:xfrm>
            <a:off x="1815862" y="5127446"/>
            <a:ext cx="45744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Guide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Communication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media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pt-BR" sz="14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courts</a:t>
            </a:r>
            <a:r>
              <a:rPr lang="pt-BR" sz="14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pt-BR" sz="14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prossecution</a:t>
            </a:r>
            <a:r>
              <a:rPr lang="pt-BR" sz="14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authorities</a:t>
            </a:r>
            <a:r>
              <a:rPr lang="pt-BR" sz="14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2908BA47-E9FF-487D-69B9-E02115BA98BE}"/>
              </a:ext>
            </a:extLst>
          </p:cNvPr>
          <p:cNvSpPr txBox="1"/>
          <p:nvPr/>
        </p:nvSpPr>
        <p:spPr>
          <a:xfrm>
            <a:off x="50162" y="4690182"/>
            <a:ext cx="159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1B6A459-CF2C-0D8E-4FF7-4B43C0C967F7}"/>
              </a:ext>
            </a:extLst>
          </p:cNvPr>
          <p:cNvSpPr txBox="1"/>
          <p:nvPr/>
        </p:nvSpPr>
        <p:spPr>
          <a:xfrm>
            <a:off x="2008104" y="3276704"/>
            <a:ext cx="5312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15ª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Edición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Cumbre</a:t>
            </a:r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Judicial </a:t>
            </a:r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Iberoamericana</a:t>
            </a:r>
            <a:endParaRPr lang="pt-BR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F07C2A8-A355-46C4-EDAE-E6EDF76B9822}"/>
              </a:ext>
            </a:extLst>
          </p:cNvPr>
          <p:cNvSpPr txBox="1"/>
          <p:nvPr/>
        </p:nvSpPr>
        <p:spPr>
          <a:xfrm>
            <a:off x="2319266" y="3663559"/>
            <a:ext cx="4409332" cy="73866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Principios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Reglas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Buenas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Prácticas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sobre </a:t>
            </a:r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las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Relaciones entre </a:t>
            </a:r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Poderes </a:t>
            </a:r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Judiciales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</a:t>
            </a:r>
            <a:r>
              <a:rPr lang="pt-BR" sz="14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Medios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Comunicación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sz="1400" i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CDF621B8-7CE0-8170-142D-EDB832898396}"/>
              </a:ext>
            </a:extLst>
          </p:cNvPr>
          <p:cNvSpPr txBox="1"/>
          <p:nvPr/>
        </p:nvSpPr>
        <p:spPr>
          <a:xfrm>
            <a:off x="7028274" y="3752517"/>
            <a:ext cx="4812569" cy="646331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Estabelece as </a:t>
            </a:r>
            <a:r>
              <a:rPr lang="pt-BR" sz="1200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diretrizes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a respeito das quais as relações entre a justiça e os meios de comunicação devem fluir em um Estado Democrático de Direito.</a:t>
            </a:r>
            <a:endParaRPr lang="pt-BR" sz="1200" i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EA6089C-CCD9-A096-479A-A91F731CA9A4}"/>
              </a:ext>
            </a:extLst>
          </p:cNvPr>
          <p:cNvSpPr txBox="1"/>
          <p:nvPr/>
        </p:nvSpPr>
        <p:spPr>
          <a:xfrm>
            <a:off x="5690298" y="2190969"/>
            <a:ext cx="6150545" cy="830997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El papel educativo de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tribunales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democracia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relación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público;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Relación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con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todos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participantes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cortes;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Accesibilidad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1200" i="1" u="sng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simplificación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u="sng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claridad</a:t>
            </a:r>
            <a:r>
              <a:rPr lang="pt-BR" sz="1200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u="sng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sz="1200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u="sng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lenguaje</a:t>
            </a:r>
            <a:r>
              <a:rPr lang="pt-BR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utilizado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tribunales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, tanto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diligencias como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 err="1">
                <a:latin typeface="Arial" panose="020B0604020202020204" pitchFamily="34" charset="0"/>
                <a:cs typeface="Arial" panose="020B0604020202020204" pitchFamily="34" charset="0"/>
              </a:rPr>
              <a:t>decisiones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2CC0ACE7-6EFC-7E47-EB15-039BC4B727A4}"/>
              </a:ext>
            </a:extLst>
          </p:cNvPr>
          <p:cNvSpPr txBox="1"/>
          <p:nvPr/>
        </p:nvSpPr>
        <p:spPr>
          <a:xfrm>
            <a:off x="2783741" y="2401200"/>
            <a:ext cx="33903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pt-BR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 personas </a:t>
            </a:r>
            <a:r>
              <a:rPr lang="pt-BR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juzgadoras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deben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 considerar </a:t>
            </a:r>
            <a:r>
              <a:rPr lang="pt-BR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siguientes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latin typeface="Arial" panose="020B0604020202020204" pitchFamily="34" charset="0"/>
                <a:cs typeface="Arial" panose="020B0604020202020204" pitchFamily="34" charset="0"/>
              </a:rPr>
              <a:t>puntos</a:t>
            </a:r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5844584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DC178F1-B796-CF49-C4FF-DA7FAF2DBCDB}"/>
              </a:ext>
            </a:extLst>
          </p:cNvPr>
          <p:cNvSpPr txBox="1"/>
          <p:nvPr/>
        </p:nvSpPr>
        <p:spPr>
          <a:xfrm>
            <a:off x="472294" y="1762307"/>
            <a:ext cx="14576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2005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93B01F8F-F947-630C-8266-D2B716B8D3B2}"/>
              </a:ext>
            </a:extLst>
          </p:cNvPr>
          <p:cNvSpPr txBox="1"/>
          <p:nvPr/>
        </p:nvSpPr>
        <p:spPr>
          <a:xfrm>
            <a:off x="351156" y="3217869"/>
            <a:ext cx="25054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2008 - 2010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1C24334-DF8C-3920-0039-06F527516B78}"/>
              </a:ext>
            </a:extLst>
          </p:cNvPr>
          <p:cNvSpPr txBox="1"/>
          <p:nvPr/>
        </p:nvSpPr>
        <p:spPr>
          <a:xfrm>
            <a:off x="2126058" y="2112353"/>
            <a:ext cx="3787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Opinion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7, </a:t>
            </a:r>
            <a:r>
              <a:rPr lang="pt-BR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CCJE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pt-BR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Justice </a:t>
            </a:r>
            <a:r>
              <a:rPr lang="pt-BR" sz="14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pt-BR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Society”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4B2D8D90-58A6-EDB6-98DF-719BB18E719E}"/>
              </a:ext>
            </a:extLst>
          </p:cNvPr>
          <p:cNvSpPr txBox="1"/>
          <p:nvPr/>
        </p:nvSpPr>
        <p:spPr>
          <a:xfrm>
            <a:off x="1603869" y="1773799"/>
            <a:ext cx="5532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Conselho Consultivo de Juízes Europeus – CCJE 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79263991-8ACE-C53D-D3B1-45AE9CC54E28}"/>
              </a:ext>
            </a:extLst>
          </p:cNvPr>
          <p:cNvSpPr txBox="1"/>
          <p:nvPr/>
        </p:nvSpPr>
        <p:spPr>
          <a:xfrm>
            <a:off x="1603868" y="4723495"/>
            <a:ext cx="6164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Comissão Europeia para a Eficiência da Justiça – CEPEJ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BD5D8733-BE49-70E7-7BE5-CA595D6F10C6}"/>
              </a:ext>
            </a:extLst>
          </p:cNvPr>
          <p:cNvSpPr txBox="1"/>
          <p:nvPr/>
        </p:nvSpPr>
        <p:spPr>
          <a:xfrm>
            <a:off x="7079754" y="5199308"/>
            <a:ext cx="4939611" cy="830997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Destacou a necessidade de fortalecer a visibilidade do Judiciário, melhorando o conhecimento e a compreensão da distribuição da justiça pela sociedade. O Guia apela ao princípio da </a:t>
            </a:r>
            <a:r>
              <a:rPr lang="pt-BR" sz="1200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transparência</a:t>
            </a:r>
            <a:r>
              <a:rPr lang="pt-BR" sz="1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para implementar estratégias de </a:t>
            </a:r>
            <a:r>
              <a:rPr lang="pt-BR" sz="1200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200" i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0CEBDCC1-11E3-2305-CE85-45D9EF870CB5}"/>
              </a:ext>
            </a:extLst>
          </p:cNvPr>
          <p:cNvSpPr txBox="1"/>
          <p:nvPr/>
        </p:nvSpPr>
        <p:spPr>
          <a:xfrm>
            <a:off x="2167018" y="5111404"/>
            <a:ext cx="45744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Guide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Communication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media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u="sng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public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</a:t>
            </a:r>
            <a:r>
              <a:rPr lang="pt-BR" sz="14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courts</a:t>
            </a:r>
            <a:r>
              <a:rPr lang="pt-BR" sz="14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</a:t>
            </a:r>
            <a:r>
              <a:rPr lang="pt-BR" sz="14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prossecution</a:t>
            </a:r>
            <a:r>
              <a:rPr lang="pt-BR" sz="14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authorities</a:t>
            </a:r>
            <a:r>
              <a:rPr lang="pt-BR" sz="1400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BCED22EA-365C-A3CB-18CE-D556B65EAA1E}"/>
              </a:ext>
            </a:extLst>
          </p:cNvPr>
          <p:cNvSpPr txBox="1"/>
          <p:nvPr/>
        </p:nvSpPr>
        <p:spPr>
          <a:xfrm>
            <a:off x="401318" y="4674140"/>
            <a:ext cx="1599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2018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0EF145AB-5163-E446-5809-54FF6586F304}"/>
              </a:ext>
            </a:extLst>
          </p:cNvPr>
          <p:cNvSpPr txBox="1"/>
          <p:nvPr/>
        </p:nvSpPr>
        <p:spPr>
          <a:xfrm>
            <a:off x="2359260" y="3260662"/>
            <a:ext cx="51827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15ª Edição da Cúpula Judicial Ibero-americana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0C31595-30B0-7F1E-FA62-D25FBB1EB55D}"/>
              </a:ext>
            </a:extLst>
          </p:cNvPr>
          <p:cNvSpPr txBox="1"/>
          <p:nvPr/>
        </p:nvSpPr>
        <p:spPr>
          <a:xfrm>
            <a:off x="2670422" y="3647517"/>
            <a:ext cx="4560454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pt-BR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Princípios, Regras e Boas Práticas nas Relações entre o Poder Judiciário e os </a:t>
            </a:r>
            <a:r>
              <a:rPr lang="pt-BR" sz="1400" i="1" u="sng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Meios de Comunicação</a:t>
            </a:r>
            <a:r>
              <a:rPr lang="pt-BR" sz="14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i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Social</a:t>
            </a:r>
            <a:endParaRPr lang="pt-BR" sz="1400" i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D54E9F4B-F1B3-6D84-4C96-69BA42D1C80A}"/>
              </a:ext>
            </a:extLst>
          </p:cNvPr>
          <p:cNvSpPr txBox="1"/>
          <p:nvPr/>
        </p:nvSpPr>
        <p:spPr>
          <a:xfrm>
            <a:off x="7379430" y="3524406"/>
            <a:ext cx="4639935" cy="646331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Estabelece as </a:t>
            </a:r>
            <a:r>
              <a:rPr lang="pt-BR" sz="1200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diretrizes</a:t>
            </a:r>
            <a:r>
              <a:rPr lang="pt-BR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a respeito das quais as relações entre a justiça e os meios de comunicação devem fluir em um Estado Democrático de Direito.</a:t>
            </a:r>
            <a:endParaRPr lang="pt-BR" sz="1200" i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928428-B4BD-7F26-8BF3-95817874804B}"/>
              </a:ext>
            </a:extLst>
          </p:cNvPr>
          <p:cNvSpPr txBox="1"/>
          <p:nvPr/>
        </p:nvSpPr>
        <p:spPr>
          <a:xfrm>
            <a:off x="6041455" y="2137295"/>
            <a:ext cx="5977910" cy="830997"/>
          </a:xfrm>
          <a:prstGeom prst="rect">
            <a:avLst/>
          </a:prstGeom>
          <a:noFill/>
          <a:ln>
            <a:solidFill>
              <a:srgbClr val="002060"/>
            </a:solidFill>
            <a:prstDash val="dash"/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O papel educacional dos tribunais na democracia e a sua relação com o público;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Relação com todos os intervenientes nos procedimentos do tribunal;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Acessibilidade, </a:t>
            </a:r>
            <a:r>
              <a:rPr lang="pt-BR" sz="1200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simplificação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1200" i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clareza da linguagem</a:t>
            </a:r>
            <a:r>
              <a:rPr lang="pt-BR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i="1" dirty="0">
                <a:latin typeface="Arial" panose="020B0604020202020204" pitchFamily="34" charset="0"/>
                <a:cs typeface="Arial" panose="020B0604020202020204" pitchFamily="34" charset="0"/>
              </a:rPr>
              <a:t>usada nos tribunais tanto nas diligências como nas decisões.</a:t>
            </a:r>
          </a:p>
        </p:txBody>
      </p: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989E8760-D882-CD6F-F702-1762FB4B19F0}"/>
              </a:ext>
            </a:extLst>
          </p:cNvPr>
          <p:cNvSpPr txBox="1"/>
          <p:nvPr/>
        </p:nvSpPr>
        <p:spPr>
          <a:xfrm>
            <a:off x="3081561" y="2403501"/>
            <a:ext cx="289608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i="1" dirty="0">
                <a:latin typeface="Arial" panose="020B0604020202020204" pitchFamily="34" charset="0"/>
                <a:cs typeface="Arial" panose="020B0604020202020204" pitchFamily="34" charset="0"/>
              </a:rPr>
              <a:t>Os magistrados devem considerar os seguintes pontos:</a:t>
            </a:r>
            <a:endParaRPr lang="pt-BR" sz="1400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61DB89D-318F-DFF7-10D6-6DA68073DB0A}"/>
              </a:ext>
            </a:extLst>
          </p:cNvPr>
          <p:cNvSpPr txBox="1">
            <a:spLocks/>
          </p:cNvSpPr>
          <p:nvPr/>
        </p:nvSpPr>
        <p:spPr>
          <a:xfrm>
            <a:off x="1201105" y="192220"/>
            <a:ext cx="10246055" cy="127095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es-CL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cronologia</a:t>
            </a: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s-CL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 objetiva</a:t>
            </a:r>
            <a:r>
              <a:rPr lang="es-CL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defRPr/>
            </a:pPr>
            <a:r>
              <a:rPr lang="es-CL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(em </a:t>
            </a:r>
            <a:r>
              <a:rPr lang="es-CL" sz="32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português</a:t>
            </a:r>
            <a:r>
              <a:rPr lang="es-CL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48251991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66CC2F7B-BB23-9502-DAA9-6E049254D542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7309220-75C1-82DA-8E98-877E5F499C72}"/>
              </a:ext>
            </a:extLst>
          </p:cNvPr>
          <p:cNvSpPr txBox="1"/>
          <p:nvPr/>
        </p:nvSpPr>
        <p:spPr>
          <a:xfrm>
            <a:off x="82533" y="414919"/>
            <a:ext cx="396262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pt-BR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España</a:t>
            </a:r>
            <a:endParaRPr lang="pt-BR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Dra. Maria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Mar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Cabrejas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Guijarro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D0FA640-D383-25F0-D17E-F0B3A6FABB21}"/>
              </a:ext>
            </a:extLst>
          </p:cNvPr>
          <p:cNvSpPr txBox="1"/>
          <p:nvPr/>
        </p:nvSpPr>
        <p:spPr>
          <a:xfrm>
            <a:off x="8797197" y="414919"/>
            <a:ext cx="32442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pt-BR" sz="1600" b="1" dirty="0">
                <a:solidFill>
                  <a:srgbClr val="002060"/>
                </a:solidFill>
              </a:rPr>
              <a:t>Portugal</a:t>
            </a:r>
            <a:endParaRPr lang="pt-BR" sz="1600" dirty="0">
              <a:solidFill>
                <a:srgbClr val="002060"/>
              </a:solidFill>
            </a:endParaRPr>
          </a:p>
          <a:p>
            <a:pPr algn="ctr" rtl="0"/>
            <a:r>
              <a:rPr lang="pt-BR" sz="1600" dirty="0"/>
              <a:t>Dra. Rosa Lima </a:t>
            </a:r>
          </a:p>
          <a:p>
            <a:pPr algn="ctr" rtl="0"/>
            <a:r>
              <a:rPr lang="pt-BR" sz="1600" dirty="0"/>
              <a:t>Dra. Sandra dos Reis Luís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C7293CE-3F6D-D9F0-AB86-65CB2A7620AA}"/>
              </a:ext>
            </a:extLst>
          </p:cNvPr>
          <p:cNvSpPr txBox="1"/>
          <p:nvPr/>
        </p:nvSpPr>
        <p:spPr>
          <a:xfrm>
            <a:off x="3379867" y="379271"/>
            <a:ext cx="609971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pt-BR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endParaRPr lang="pt-BR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Ministra Maria Thereza Rocha de Assis Moura</a:t>
            </a:r>
          </a:p>
          <a:p>
            <a:pPr algn="ctr" rtl="0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Dr. Carl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Olav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Smith</a:t>
            </a:r>
          </a:p>
          <a:p>
            <a:pPr algn="ctr" rtl="0"/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Dra. Natália de Mattos Lambert Soares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30B58A9-E63C-B7E0-F5CA-8627F147E53B}"/>
              </a:ext>
            </a:extLst>
          </p:cNvPr>
          <p:cNvSpPr txBox="1"/>
          <p:nvPr/>
        </p:nvSpPr>
        <p:spPr>
          <a:xfrm>
            <a:off x="437107" y="2104016"/>
            <a:ext cx="3423411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/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Países involucrados / </a:t>
            </a:r>
            <a:r>
              <a:rPr lang="pt-BR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participantes</a:t>
            </a:r>
          </a:p>
          <a:p>
            <a:pPr algn="ctr" rtl="0"/>
            <a:endParaRPr lang="pt-BR" sz="1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Costa Rica</a:t>
            </a:r>
          </a:p>
          <a:p>
            <a:pPr algn="ctr" rtl="0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Dr. Luis Guillermo Rivas Loáiciga</a:t>
            </a:r>
          </a:p>
          <a:p>
            <a:pPr algn="ctr" rtl="0"/>
            <a:endParaRPr lang="pt-BR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Panamá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Dr. Etéreo Armando Medina Marín</a:t>
            </a:r>
          </a:p>
          <a:p>
            <a:pPr algn="ctr" rtl="0"/>
            <a:endParaRPr lang="pt-BR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México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Dra. Denise Caridad Lara Zapata</a:t>
            </a:r>
          </a:p>
          <a:p>
            <a:pPr algn="ctr" rtl="0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Dr. Ernesto Velázquez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Briseño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rtl="0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Dra. Rosa Linda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Amezcua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Hernández</a:t>
            </a:r>
          </a:p>
          <a:p>
            <a:pPr algn="ctr" rtl="0"/>
            <a:endParaRPr lang="pt-BR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República Dominicana</a:t>
            </a:r>
            <a:endParaRPr 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0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Dra.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Gervasia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 Valenzuela </a:t>
            </a:r>
            <a:r>
              <a:rPr lang="pt-BR" sz="1400" dirty="0" err="1">
                <a:latin typeface="Arial" panose="020B0604020202020204" pitchFamily="34" charset="0"/>
                <a:cs typeface="Arial" panose="020B0604020202020204" pitchFamily="34" charset="0"/>
              </a:rPr>
              <a:t>Sosa</a:t>
            </a:r>
            <a:endParaRPr lang="pt-BR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E460DFD3-1F4A-2C10-3442-C187C0B954C8}"/>
              </a:ext>
            </a:extLst>
          </p:cNvPr>
          <p:cNvCxnSpPr>
            <a:cxnSpLocks/>
          </p:cNvCxnSpPr>
          <p:nvPr/>
        </p:nvCxnSpPr>
        <p:spPr>
          <a:xfrm>
            <a:off x="606754" y="1725378"/>
            <a:ext cx="11318374" cy="35648"/>
          </a:xfrm>
          <a:prstGeom prst="line">
            <a:avLst/>
          </a:prstGeom>
          <a:ln w="41275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8" name="Picture 32">
            <a:extLst>
              <a:ext uri="{FF2B5EF4-FFF2-40B4-BE49-F238E27FC236}">
                <a16:creationId xmlns:a16="http://schemas.microsoft.com/office/drawing/2014/main" id="{EAA4767F-9107-F80F-2563-D072B7CA67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421" y="2661725"/>
            <a:ext cx="3315034" cy="142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AF9B09B5-7F07-660B-C310-6776B2E47440}"/>
              </a:ext>
            </a:extLst>
          </p:cNvPr>
          <p:cNvSpPr txBox="1"/>
          <p:nvPr/>
        </p:nvSpPr>
        <p:spPr>
          <a:xfrm>
            <a:off x="4132789" y="2555546"/>
            <a:ext cx="409636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Muchas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600" dirty="0" err="1"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37246557-CD3C-62C2-A742-7928F8CD4B74}"/>
              </a:ext>
            </a:extLst>
          </p:cNvPr>
          <p:cNvSpPr txBox="1"/>
          <p:nvPr/>
        </p:nvSpPr>
        <p:spPr>
          <a:xfrm>
            <a:off x="4320086" y="3442844"/>
            <a:ext cx="37217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3600" dirty="0">
                <a:latin typeface="Arial" panose="020B0604020202020204" pitchFamily="34" charset="0"/>
                <a:cs typeface="Arial" panose="020B0604020202020204" pitchFamily="34" charset="0"/>
              </a:rPr>
              <a:t>Muito obrigado.</a:t>
            </a:r>
          </a:p>
        </p:txBody>
      </p:sp>
    </p:spTree>
    <p:extLst>
      <p:ext uri="{BB962C8B-B14F-4D97-AF65-F5344CB8AC3E}">
        <p14:creationId xmlns:p14="http://schemas.microsoft.com/office/powerpoint/2010/main" val="3308257931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D112C229-E91A-AB2E-AED2-B6AB5F3F7D44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2D94533-CD68-BA65-1FA5-C7A328695A1F}"/>
              </a:ext>
            </a:extLst>
          </p:cNvPr>
          <p:cNvSpPr txBox="1">
            <a:spLocks/>
          </p:cNvSpPr>
          <p:nvPr/>
        </p:nvSpPr>
        <p:spPr>
          <a:xfrm>
            <a:off x="337948" y="375733"/>
            <a:ext cx="11270283" cy="113458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1. PROJETOS ORIGINAIS / 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proyectos originales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3200" b="0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3">
            <a:extLst>
              <a:ext uri="{FF2B5EF4-FFF2-40B4-BE49-F238E27FC236}">
                <a16:creationId xmlns:a16="http://schemas.microsoft.com/office/drawing/2014/main" id="{0EB38D12-15B6-536E-93F0-2E41D66E3446}"/>
              </a:ext>
            </a:extLst>
          </p:cNvPr>
          <p:cNvSpPr txBox="1">
            <a:spLocks/>
          </p:cNvSpPr>
          <p:nvPr/>
        </p:nvSpPr>
        <p:spPr>
          <a:xfrm>
            <a:off x="223219" y="1246846"/>
            <a:ext cx="11630833" cy="499186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Espanha</a:t>
            </a:r>
            <a:r>
              <a:rPr lang="es-CL" sz="16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República Dominicana 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A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transparência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judicial e o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exercício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aberto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poder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jurisdicional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 a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relação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os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meios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comunicação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España y República Dominicana </a:t>
            </a:r>
            <a:r>
              <a:rPr lang="es-CL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La transparencia judicial y el ejercicio en abierto de la potestad jurisdiccional y la relación con los medios de comunicación</a:t>
            </a:r>
          </a:p>
          <a:p>
            <a:pPr algn="just"/>
            <a:endParaRPr lang="es-CL" sz="14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Brasil e Portugal</a:t>
            </a:r>
            <a:r>
              <a:rPr lang="pt-BR" sz="16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Confiança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no poder judicial e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proximidade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cidadão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Brasil y Portugal </a:t>
            </a:r>
            <a:r>
              <a:rPr lang="es-CL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Confianza en el Poder Judicial y cercanía con el ciudadano.</a:t>
            </a:r>
          </a:p>
          <a:p>
            <a:pPr algn="just"/>
            <a:endParaRPr lang="pt-BR" sz="14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México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Guia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boas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práticas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sobre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acesso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à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informação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judicial e dados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abertos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México</a:t>
            </a:r>
            <a:r>
              <a:rPr lang="es-CL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Guía de buenas prácticas sobre acceso a la información judicial y datos abiertos.</a:t>
            </a:r>
          </a:p>
          <a:p>
            <a:pPr algn="just"/>
            <a:endParaRPr lang="pt-BR" sz="1400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Costa Rica 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Guia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para a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implementação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Tribunais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Abertos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Ibero-América.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Costa Rica </a:t>
            </a:r>
            <a:r>
              <a:rPr lang="es-CL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Guía para la implementación de Juzgados Abiertos en Iberoamérica</a:t>
            </a:r>
          </a:p>
          <a:p>
            <a:pPr algn="just"/>
            <a:endParaRPr lang="es-CL" sz="1400" dirty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Panamá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Modelo de Políticas, Objetivos e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Ações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Estratégicas para a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Justiça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CL" sz="1400" dirty="0" err="1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Aberta</a:t>
            </a:r>
            <a:r>
              <a:rPr lang="es-CL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CL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Panamá</a:t>
            </a:r>
            <a:r>
              <a:rPr lang="es-CL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 Modelo de Políticas, Objetivos y Acciones Estratégicas de Justicia Abierta</a:t>
            </a:r>
            <a:endParaRPr lang="pt-BR" sz="14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8196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1C3F8003-703F-C944-32D8-280110D8C305}"/>
              </a:ext>
            </a:extLst>
          </p:cNvPr>
          <p:cNvSpPr txBox="1"/>
          <p:nvPr/>
        </p:nvSpPr>
        <p:spPr>
          <a:xfrm>
            <a:off x="528204" y="1954866"/>
            <a:ext cx="11135591" cy="406265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defTabSz="457200">
              <a:defRPr/>
            </a:pPr>
            <a:r>
              <a:rPr lang="es-ES" sz="2000" b="1" noProof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NOME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PROJETO / </a:t>
            </a:r>
            <a:r>
              <a:rPr lang="es-ES" sz="2000" b="1" noProof="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NOMBRE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DEL PROYECTO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 defTabSz="457200">
              <a:defRPr/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transparência judicial, a confiança e a proximidade com as pessoas e os meios de comunicação</a:t>
            </a: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lvl="1" algn="just" defTabSz="457200">
              <a:defRPr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transparencia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judicial,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confianza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proximidad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personas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medios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pt-BR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comunicación</a:t>
            </a: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kumimoji="0" lang="es-MX" sz="18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 defTabSz="457200"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Times New Roman" panose="02020603050405020304" pitchFamily="18" charset="0"/>
                <a:cs typeface="Arial"/>
              </a:rPr>
              <a:t>PAÍSES </a:t>
            </a:r>
            <a:r>
              <a:rPr lang="es-MX" sz="2000" b="1" dirty="0">
                <a:latin typeface="Arial"/>
                <a:ea typeface="Times New Roman" panose="02020603050405020304" pitchFamily="18" charset="0"/>
                <a:cs typeface="Arial"/>
              </a:rPr>
              <a:t>PARTICIPANTES /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PAÍSES INVOLUCRADOS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 defTabSz="457200"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Brasil, Costa Rica, Espanha, México, Panamá, Portugal e República Dominicana.</a:t>
            </a:r>
          </a:p>
          <a:p>
            <a:pPr lvl="1" algn="just" defTabSz="457200">
              <a:defRPr/>
            </a:pPr>
            <a:r>
              <a:rPr lang="pt-BR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Brasil, Costa Rica, España, México, Panamá, Portugal y República Dominicana.</a:t>
            </a:r>
            <a:endParaRPr lang="es-MX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457200">
              <a:defRPr/>
            </a:pPr>
            <a:endParaRPr kumimoji="0" lang="es-MX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457200">
              <a:defRPr/>
            </a:pP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PAÍSES COORDINADORES / </a:t>
            </a:r>
            <a: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PAÍSES COORDINADORES</a:t>
            </a:r>
          </a:p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 defTabSz="457200"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Brasil, Espanha</a:t>
            </a:r>
            <a:r>
              <a:rPr lang="es-MX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</a:t>
            </a: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Portugal.</a:t>
            </a:r>
          </a:p>
          <a:p>
            <a:pPr lvl="1" algn="just" defTabSz="457200">
              <a:defRPr/>
            </a:pPr>
            <a:r>
              <a:rPr kumimoji="0" lang="es-MX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Brasil, España y Portugal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82D94533-CD68-BA65-1FA5-C7A328695A1F}"/>
              </a:ext>
            </a:extLst>
          </p:cNvPr>
          <p:cNvSpPr txBox="1">
            <a:spLocks/>
          </p:cNvSpPr>
          <p:nvPr/>
        </p:nvSpPr>
        <p:spPr>
          <a:xfrm>
            <a:off x="578903" y="495300"/>
            <a:ext cx="9439015" cy="1450777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DESCRIÇÃO DO PROJETO UNIFICADO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DESCRIPCIÓN DEL PROYECTO unificado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3200" b="0" i="0" u="none" strike="noStrike" kern="1200" cap="all" spc="0" normalizeH="0" baseline="0" noProof="0" dirty="0">
              <a:ln w="3175" cmpd="sng"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2628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Aspectos legais do atendimento ao cliente – SENAC-RO">
            <a:extLst>
              <a:ext uri="{FF2B5EF4-FFF2-40B4-BE49-F238E27FC236}">
                <a16:creationId xmlns:a16="http://schemas.microsoft.com/office/drawing/2014/main" id="{D37F9E93-39E5-67B0-9B28-100DF9E442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03"/>
            <a:ext cx="12433302" cy="6880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Espaço Reservado para Conteúdo 3">
            <a:extLst>
              <a:ext uri="{FF2B5EF4-FFF2-40B4-BE49-F238E27FC236}">
                <a16:creationId xmlns:a16="http://schemas.microsoft.com/office/drawing/2014/main" id="{3899621F-6991-2500-6E05-8028CB6922C1}"/>
              </a:ext>
            </a:extLst>
          </p:cNvPr>
          <p:cNvSpPr txBox="1">
            <a:spLocks/>
          </p:cNvSpPr>
          <p:nvPr/>
        </p:nvSpPr>
        <p:spPr>
          <a:xfrm>
            <a:off x="2903482" y="2029546"/>
            <a:ext cx="6385034" cy="4581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66700" indent="-2667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pt-BR" sz="2000" dirty="0">
              <a:solidFill>
                <a:srgbClr val="C00000"/>
              </a:solidFill>
            </a:endParaRPr>
          </a:p>
        </p:txBody>
      </p:sp>
      <p:sp>
        <p:nvSpPr>
          <p:cNvPr id="7" name="Título 2">
            <a:extLst>
              <a:ext uri="{FF2B5EF4-FFF2-40B4-BE49-F238E27FC236}">
                <a16:creationId xmlns:a16="http://schemas.microsoft.com/office/drawing/2014/main" id="{D3189734-8B7E-3281-BE3E-EA9A0CCD4E6A}"/>
              </a:ext>
            </a:extLst>
          </p:cNvPr>
          <p:cNvSpPr txBox="1">
            <a:spLocks/>
          </p:cNvSpPr>
          <p:nvPr/>
        </p:nvSpPr>
        <p:spPr>
          <a:xfrm>
            <a:off x="4139543" y="3112110"/>
            <a:ext cx="4003344" cy="11476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180000" tIns="0" rIns="180000" bIns="18000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dirty="0" err="1"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Confiable</a:t>
            </a:r>
            <a:endParaRPr lang="pt-BR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ítulo 2">
            <a:extLst>
              <a:ext uri="{FF2B5EF4-FFF2-40B4-BE49-F238E27FC236}">
                <a16:creationId xmlns:a16="http://schemas.microsoft.com/office/drawing/2014/main" id="{EA1E5BDC-C645-FE23-F192-21CA2E2917A8}"/>
              </a:ext>
            </a:extLst>
          </p:cNvPr>
          <p:cNvSpPr txBox="1">
            <a:spLocks/>
          </p:cNvSpPr>
          <p:nvPr/>
        </p:nvSpPr>
        <p:spPr>
          <a:xfrm>
            <a:off x="9469381" y="3102370"/>
            <a:ext cx="2519417" cy="33944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180000" tIns="0" rIns="180000" bIns="18000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Objetiva </a:t>
            </a:r>
            <a:r>
              <a:rPr lang="pt-BR" sz="28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Comprensible</a:t>
            </a:r>
            <a:endParaRPr lang="pt-BR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213BC40-07BC-36BB-7AC4-448DE97BD887}"/>
              </a:ext>
            </a:extLst>
          </p:cNvPr>
          <p:cNvSpPr txBox="1"/>
          <p:nvPr/>
        </p:nvSpPr>
        <p:spPr>
          <a:xfrm>
            <a:off x="4605282" y="3629123"/>
            <a:ext cx="31622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800" b="1" noProof="0" dirty="0" err="1">
                <a:solidFill>
                  <a:srgbClr val="518EF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Justiça</a:t>
            </a:r>
            <a:r>
              <a:rPr lang="es-ES" sz="2800" b="1" noProof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sz="2800" b="1" noProof="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Confiável</a:t>
            </a:r>
            <a:endParaRPr lang="pt-BR" sz="28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34AE760-0A92-9A66-1F26-15D2C5289168}"/>
              </a:ext>
            </a:extLst>
          </p:cNvPr>
          <p:cNvSpPr txBox="1"/>
          <p:nvPr/>
        </p:nvSpPr>
        <p:spPr>
          <a:xfrm>
            <a:off x="9378948" y="5293231"/>
            <a:ext cx="270028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lang="es-ES" sz="2200" b="1" dirty="0">
                <a:latin typeface="Arial" panose="020B0604020202020204" pitchFamily="34" charset="0"/>
                <a:cs typeface="Arial" panose="020B0604020202020204" pitchFamily="34" charset="0"/>
              </a:rPr>
              <a:t> Objetiva e </a:t>
            </a:r>
            <a:r>
              <a:rPr lang="es-E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Compreensível</a:t>
            </a:r>
            <a:endParaRPr lang="pt-BR" sz="2200" b="1" dirty="0"/>
          </a:p>
        </p:txBody>
      </p:sp>
      <p:sp>
        <p:nvSpPr>
          <p:cNvPr id="8" name="Título 2">
            <a:extLst>
              <a:ext uri="{FF2B5EF4-FFF2-40B4-BE49-F238E27FC236}">
                <a16:creationId xmlns:a16="http://schemas.microsoft.com/office/drawing/2014/main" id="{3E7B0ECB-54B8-1037-7558-F80A93D220EE}"/>
              </a:ext>
            </a:extLst>
          </p:cNvPr>
          <p:cNvSpPr txBox="1">
            <a:spLocks/>
          </p:cNvSpPr>
          <p:nvPr/>
        </p:nvSpPr>
        <p:spPr>
          <a:xfrm>
            <a:off x="384065" y="3112110"/>
            <a:ext cx="2519417" cy="339446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180000" tIns="0" rIns="180000" bIns="18000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200" b="1" kern="1200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Transparência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FC37A2B-ABBF-3E3F-83B7-E121A9BFAC74}"/>
              </a:ext>
            </a:extLst>
          </p:cNvPr>
          <p:cNvSpPr txBox="1"/>
          <p:nvPr/>
        </p:nvSpPr>
        <p:spPr>
          <a:xfrm>
            <a:off x="668669" y="4862344"/>
            <a:ext cx="261887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200" b="1" noProof="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Transparência</a:t>
            </a:r>
            <a:endParaRPr lang="pt-BR" sz="2200" dirty="0"/>
          </a:p>
        </p:txBody>
      </p:sp>
      <p:sp>
        <p:nvSpPr>
          <p:cNvPr id="9" name="Retângulo: Cantos Diagonais Arredondados 8">
            <a:extLst>
              <a:ext uri="{FF2B5EF4-FFF2-40B4-BE49-F238E27FC236}">
                <a16:creationId xmlns:a16="http://schemas.microsoft.com/office/drawing/2014/main" id="{7211B0B2-6EC5-4750-AE62-E086E4DE9577}"/>
              </a:ext>
            </a:extLst>
          </p:cNvPr>
          <p:cNvSpPr/>
          <p:nvPr/>
        </p:nvSpPr>
        <p:spPr>
          <a:xfrm>
            <a:off x="2903482" y="564760"/>
            <a:ext cx="6565900" cy="1464786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TRANSPARÊNCIA JUDICIAL, A CONFIANÇA E A PROXIMIDADE COM AS PESSOAS E OS MEIOS DE COMUNICAÇÃO</a:t>
            </a:r>
          </a:p>
          <a:p>
            <a:pPr algn="ctr"/>
            <a:r>
              <a:rPr lang="es-ES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TRANSPARENCIA JUDICIAL, LA CONFIANZA Y LA PROXIMIDAD</a:t>
            </a:r>
          </a:p>
          <a:p>
            <a:pPr algn="ctr"/>
            <a:r>
              <a:rPr lang="es-ES" b="1" i="0" u="none" strike="noStrike" baseline="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 LAS PERSONAS Y LOS MEDIOS DE COMUNICACIÓN</a:t>
            </a:r>
            <a:endParaRPr lang="pt-PT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76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  <p:bldP spid="3" grpId="0"/>
      <p:bldP spid="4" grpId="0"/>
      <p:bldP spid="8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0C100E7-E1F5-C6B2-77E0-2729D537D8D2}"/>
              </a:ext>
            </a:extLst>
          </p:cNvPr>
          <p:cNvSpPr txBox="1"/>
          <p:nvPr/>
        </p:nvSpPr>
        <p:spPr>
          <a:xfrm>
            <a:off x="43729" y="3077549"/>
            <a:ext cx="459917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60093D-2417-2A58-1AD7-8E16C1242983}"/>
              </a:ext>
            </a:extLst>
          </p:cNvPr>
          <p:cNvSpPr txBox="1">
            <a:spLocks/>
          </p:cNvSpPr>
          <p:nvPr/>
        </p:nvSpPr>
        <p:spPr>
          <a:xfrm>
            <a:off x="279912" y="329237"/>
            <a:ext cx="10080146" cy="651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TRANSPARENCIA /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TRANSPARêNCIA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4D7F199-0E5B-6D7A-2F16-DC4D86FC4AEC}"/>
              </a:ext>
            </a:extLst>
          </p:cNvPr>
          <p:cNvSpPr txBox="1"/>
          <p:nvPr/>
        </p:nvSpPr>
        <p:spPr>
          <a:xfrm>
            <a:off x="0" y="1382928"/>
            <a:ext cx="1031632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Publicidad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procesos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Publicidade dos processos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124471C-EB8F-BE55-2FE8-AE861EA64DBF}"/>
              </a:ext>
            </a:extLst>
          </p:cNvPr>
          <p:cNvSpPr txBox="1"/>
          <p:nvPr/>
        </p:nvSpPr>
        <p:spPr>
          <a:xfrm>
            <a:off x="543861" y="3569722"/>
            <a:ext cx="1041036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Reforzar la legitimidad del Poder Judicial, recuperar y fortalecer la confianza de los ciudadanos.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Reforçar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a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legitimidade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do Poder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Judiciário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, recuperar e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reforçar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a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confiança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dos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cidadãos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.</a:t>
            </a:r>
          </a:p>
          <a:p>
            <a:pPr algn="just"/>
            <a:endParaRPr lang="es-CL" sz="1600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Abrir la administración de justicia al conocimiento del público.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Abrir a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administração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da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Justiça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ao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conhecimento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do público.</a:t>
            </a:r>
          </a:p>
          <a:p>
            <a:pPr algn="just"/>
            <a:endParaRPr lang="pt-BR" sz="16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es-C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Obtener una vía de reivindicación de las mejoras en la administración de justicia.</a:t>
            </a:r>
            <a:r>
              <a:rPr lang="pt-BR" sz="16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Contruir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um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meio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 para a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população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reivindicar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melhorias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na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administração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da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Justiça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.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 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FF70D4D0-9AF4-4480-6150-A54892F1E14D}"/>
              </a:ext>
            </a:extLst>
          </p:cNvPr>
          <p:cNvSpPr txBox="1"/>
          <p:nvPr/>
        </p:nvSpPr>
        <p:spPr>
          <a:xfrm>
            <a:off x="543861" y="1859713"/>
            <a:ext cx="114249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Garantía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carácter fundamental. 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Garantia de natureza fundamental.</a:t>
            </a:r>
            <a:endParaRPr lang="pt-BR" sz="16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Princípio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esencial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derecho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juicio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justo. 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Princípio essencial do direito a um processo justo.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Protección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justiciables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una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justicia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secreta. 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/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Proteção das partes em juízo de uma justiça secreta</a:t>
            </a:r>
            <a:r>
              <a:rPr lang="pt-BR" sz="1600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61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260093D-2417-2A58-1AD7-8E16C1242983}"/>
              </a:ext>
            </a:extLst>
          </p:cNvPr>
          <p:cNvSpPr txBox="1">
            <a:spLocks/>
          </p:cNvSpPr>
          <p:nvPr/>
        </p:nvSpPr>
        <p:spPr>
          <a:xfrm>
            <a:off x="279912" y="329237"/>
            <a:ext cx="10080146" cy="651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TRANSPARENCIA /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TRANSPARêNCIA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2456F25-1DB5-73BF-D9FA-8E9A6E17240E}"/>
              </a:ext>
            </a:extLst>
          </p:cNvPr>
          <p:cNvSpPr txBox="1"/>
          <p:nvPr/>
        </p:nvSpPr>
        <p:spPr>
          <a:xfrm>
            <a:off x="0" y="1372060"/>
            <a:ext cx="1171786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Necesidad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claridad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comprensibilidad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lenguaje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utilizado por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tribunales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Necessidade de clareza e de compreensão da linguagem utilizada pelos tribunais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BCB499B-82F7-EF5E-686A-C636E7D108D2}"/>
              </a:ext>
            </a:extLst>
          </p:cNvPr>
          <p:cNvSpPr txBox="1"/>
          <p:nvPr/>
        </p:nvSpPr>
        <p:spPr>
          <a:xfrm>
            <a:off x="250913" y="2471305"/>
            <a:ext cx="1171786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relación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democrática entre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ciudadanos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tribunales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exige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comprensión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lenguaje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relação democrática entre os cidadãos e os tribunais exige compreensão da linguagem.</a:t>
            </a:r>
          </a:p>
          <a:p>
            <a:pPr marL="276225" lvl="1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incomprensible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deslegitima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servicio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público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esencial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Estado.</a:t>
            </a: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informação incompreensível deslegitima um serviço público essencial do Estado.</a:t>
            </a:r>
          </a:p>
          <a:p>
            <a:pPr marL="276225" lvl="1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necesidad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de evitar términos técnicos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excesiva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erudición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, bajo pena de comprometer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comprensión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cs typeface="Arial" panose="020B0604020202020204" pitchFamily="34" charset="0"/>
              </a:rPr>
              <a:t>mensaje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Necessidade de evitar termos técnicos e excesso de erudição, sob pena de prejudicar o entendimento da mensagem.</a:t>
            </a:r>
          </a:p>
          <a:p>
            <a:pPr marL="619125" lvl="1" indent="-342900">
              <a:buFont typeface="Arial" panose="020B0604020202020204" pitchFamily="34" charset="0"/>
              <a:buChar char="•"/>
            </a:pPr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809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E3D88189-648B-8C0B-EB63-D63A91FC11D2}"/>
              </a:ext>
            </a:extLst>
          </p:cNvPr>
          <p:cNvSpPr txBox="1">
            <a:spLocks/>
          </p:cNvSpPr>
          <p:nvPr/>
        </p:nvSpPr>
        <p:spPr>
          <a:xfrm>
            <a:off x="279912" y="329237"/>
            <a:ext cx="10080146" cy="65146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32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 TRANSPARENCIA /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TRANSPARêNCIA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1404D56-CF7D-080E-600A-0D9A385F05FE}"/>
              </a:ext>
            </a:extLst>
          </p:cNvPr>
          <p:cNvSpPr txBox="1"/>
          <p:nvPr/>
        </p:nvSpPr>
        <p:spPr>
          <a:xfrm>
            <a:off x="-125654" y="1481856"/>
            <a:ext cx="1081700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Límites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Limites à transparência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8AF128F-679F-4E5F-B3BE-6A5A3F41D165}"/>
              </a:ext>
            </a:extLst>
          </p:cNvPr>
          <p:cNvSpPr txBox="1"/>
          <p:nvPr/>
        </p:nvSpPr>
        <p:spPr>
          <a:xfrm>
            <a:off x="361174" y="4228551"/>
            <a:ext cx="1160760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Acceso a los procesos judiciales. /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Acesso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aos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processos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</a:t>
            </a:r>
            <a:r>
              <a:rPr lang="es-CL" sz="1600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judiciais</a:t>
            </a:r>
            <a:r>
              <a:rPr lang="es-CL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.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Protección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del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honor,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privacidad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propia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imagen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/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Proteção à honra, à privacidade e à autoimagem.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Derecho de criticar el funcionamiento del Poder Judicial. /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Direito de criticar o funcionamento do Poder Judiciário.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3367523B-5440-8775-6A75-CF2D5ABAE65D}"/>
              </a:ext>
            </a:extLst>
          </p:cNvPr>
          <p:cNvSpPr txBox="1"/>
          <p:nvPr/>
        </p:nvSpPr>
        <p:spPr>
          <a:xfrm>
            <a:off x="279912" y="2038559"/>
            <a:ext cx="1178348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Cuándo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afectar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otros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derechos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fundamentales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juicio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justo). /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Quando afetar outros direitos fundamentais (processo justo).</a:t>
            </a:r>
            <a:endParaRPr lang="pt-BR" sz="16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Cuándo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afectar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imparcialidade</a:t>
            </a: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presunción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de </a:t>
            </a:r>
            <a:r>
              <a:rPr lang="pt-BR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inocencia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/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Quando afetar a imparcialidade e a presunção de inocência.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Cuá</a:t>
            </a:r>
            <a:r>
              <a:rPr lang="pt-BR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ndo afectar derechos de quienes participan en el proceso. / 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Quando afetar direitos de quem participa no processo.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2303287-3690-1B59-EB0F-45536F7263A5}"/>
              </a:ext>
            </a:extLst>
          </p:cNvPr>
          <p:cNvSpPr txBox="1"/>
          <p:nvPr/>
        </p:nvSpPr>
        <p:spPr>
          <a:xfrm>
            <a:off x="-125654" y="3274330"/>
            <a:ext cx="1223317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Objetivos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proyecto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sobre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do projeto quanto à transparência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2DC54880-E830-F4AC-7B29-2A0F88031E54}"/>
              </a:ext>
            </a:extLst>
          </p:cNvPr>
          <p:cNvSpPr txBox="1"/>
          <p:nvPr/>
        </p:nvSpPr>
        <p:spPr>
          <a:xfrm>
            <a:off x="535785" y="3766829"/>
            <a:ext cx="11527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CL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Valorar las limitaciones impuestas en cada país sobre</a:t>
            </a:r>
            <a:r>
              <a:rPr lang="es-C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/ </a:t>
            </a:r>
            <a:r>
              <a:rPr lang="es-CL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Avaliar as </a:t>
            </a:r>
            <a:r>
              <a:rPr lang="es-CL" dirty="0" err="1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limitações</a:t>
            </a:r>
            <a:r>
              <a:rPr lang="es-CL" dirty="0">
                <a:solidFill>
                  <a:schemeClr val="accent1">
                    <a:lumMod val="75000"/>
                  </a:schemeClr>
                </a:solidFill>
                <a:latin typeface="Arial"/>
                <a:ea typeface="Times New Roman" panose="02020603050405020304" pitchFamily="18" charset="0"/>
                <a:cs typeface="Arial"/>
              </a:rPr>
              <a:t> impostas em cada país sobre:</a:t>
            </a:r>
          </a:p>
        </p:txBody>
      </p:sp>
    </p:spTree>
    <p:extLst>
      <p:ext uri="{BB962C8B-B14F-4D97-AF65-F5344CB8AC3E}">
        <p14:creationId xmlns:p14="http://schemas.microsoft.com/office/powerpoint/2010/main" val="34484946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82D94533-CD68-BA65-1FA5-C7A328695A1F}"/>
              </a:ext>
            </a:extLst>
          </p:cNvPr>
          <p:cNvSpPr txBox="1">
            <a:spLocks/>
          </p:cNvSpPr>
          <p:nvPr/>
        </p:nvSpPr>
        <p:spPr>
          <a:xfrm>
            <a:off x="306795" y="270773"/>
            <a:ext cx="11341344" cy="712633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objetiva e </a:t>
            </a:r>
            <a:r>
              <a:rPr kumimoji="0" lang="es-CL" sz="3200" b="1" i="0" u="none" strike="noStrike" kern="1200" cap="all" spc="0" normalizeH="0" baseline="0" noProof="0" dirty="0" err="1">
                <a:ln w="3175" cmpd="sng"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compreensível</a:t>
            </a:r>
            <a:endParaRPr kumimoji="0" lang="es-CL" sz="3200" b="1" i="0" u="none" strike="noStrike" kern="1200" cap="all" spc="0" normalizeH="0" baseline="0" noProof="0" dirty="0">
              <a:ln w="3175" cmpd="sng"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4372FA33-484F-E0F5-E0BE-240EEA32668C}"/>
              </a:ext>
            </a:extLst>
          </p:cNvPr>
          <p:cNvSpPr/>
          <p:nvPr/>
        </p:nvSpPr>
        <p:spPr>
          <a:xfrm>
            <a:off x="10459470" y="6362700"/>
            <a:ext cx="1509311" cy="467835"/>
          </a:xfrm>
          <a:prstGeom prst="rect">
            <a:avLst/>
          </a:prstGeom>
          <a:solidFill>
            <a:srgbClr val="2D3F49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ysClr val="windowText" lastClr="000000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0D9CFC8A-F3AC-373F-2DB1-EDFAE0952BBF}"/>
              </a:ext>
            </a:extLst>
          </p:cNvPr>
          <p:cNvSpPr txBox="1"/>
          <p:nvPr/>
        </p:nvSpPr>
        <p:spPr>
          <a:xfrm>
            <a:off x="-97824" y="1654578"/>
            <a:ext cx="1164813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Objetivos da comunicação objetiva e compreensível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D95BC882-3EA6-FF97-4DD3-1A749EF90250}"/>
              </a:ext>
            </a:extLst>
          </p:cNvPr>
          <p:cNvSpPr txBox="1"/>
          <p:nvPr/>
        </p:nvSpPr>
        <p:spPr>
          <a:xfrm>
            <a:off x="214137" y="2668851"/>
            <a:ext cx="11763725" cy="32932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latin typeface="Arial"/>
                <a:cs typeface="Arial"/>
              </a:rPr>
              <a:t>Reformular a forma como são redigidas e transmitidas as decisões judiciais ao público externo.</a:t>
            </a: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Cambiar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manera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se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redactan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transmiten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decisiones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judiciales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público.</a:t>
            </a:r>
            <a:endParaRPr lang="pt-BR" sz="16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marL="276225" lvl="1"/>
            <a:endParaRPr lang="pt-BR" sz="16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Oferecer um conteúdo mais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acessível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por meio de uma comunicação que apresente uma justiça mais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confiável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Ofrecer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contenido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más </a:t>
            </a:r>
            <a:r>
              <a:rPr lang="pt-BR" sz="1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accesible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vías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una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más </a:t>
            </a:r>
            <a:r>
              <a:rPr lang="pt-BR" sz="1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confiable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76225" lvl="1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Suprimir as barreiras de compreensão entre o cidadão e o sistema de justiça, evitando o uso de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linguagem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complexa e hermética na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comunicação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 das decisões.</a:t>
            </a: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Suprimir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barreras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comprensión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ciudadano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sistema de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justicia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evitando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uso de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lenguaje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complejo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hermético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sentencias.</a:t>
            </a:r>
          </a:p>
          <a:p>
            <a:pPr marL="276225" lvl="1"/>
            <a:endParaRPr lang="pt-BR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Estabelecer uma comunicação honesta, clara, útil,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objetiva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, eficaz e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compreensível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19125" lvl="1" indent="-342900">
              <a:buFont typeface="Arial" panose="020B0604020202020204" pitchFamily="34" charset="0"/>
              <a:buChar char="•"/>
            </a:pP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Establecer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una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honesta, clara, útil, </a:t>
            </a: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objetiva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eficaz </a:t>
            </a:r>
            <a:r>
              <a:rPr lang="pt-BR" sz="16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6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comprensible</a:t>
            </a:r>
            <a:r>
              <a:rPr lang="pt-BR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20327DA-1B5D-0186-7F88-2E47F2E1A488}"/>
              </a:ext>
            </a:extLst>
          </p:cNvPr>
          <p:cNvSpPr txBox="1"/>
          <p:nvPr/>
        </p:nvSpPr>
        <p:spPr>
          <a:xfrm>
            <a:off x="306795" y="2022926"/>
            <a:ext cx="81089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/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 de una </a:t>
            </a:r>
            <a:r>
              <a:rPr lang="pt-BR" sz="2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objetiva </a:t>
            </a:r>
            <a:r>
              <a:rPr lang="pt-BR" sz="2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pt-BR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comprensible</a:t>
            </a:r>
            <a:endParaRPr lang="pt-BR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16D2A310-C954-3EDA-0880-41E6B4E57E99}"/>
              </a:ext>
            </a:extLst>
          </p:cNvPr>
          <p:cNvSpPr txBox="1">
            <a:spLocks/>
          </p:cNvSpPr>
          <p:nvPr/>
        </p:nvSpPr>
        <p:spPr>
          <a:xfrm>
            <a:off x="754512" y="895940"/>
            <a:ext cx="9943469" cy="602871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48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3200" b="1" i="0" u="none" strike="noStrike" kern="1200" cap="all" spc="0" normalizeH="0" baseline="0" noProof="0" dirty="0">
                <a:ln w="3175" cmpd="sng"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Comunicación objetiva y comprensible</a:t>
            </a:r>
          </a:p>
        </p:txBody>
      </p:sp>
    </p:spTree>
    <p:extLst>
      <p:ext uri="{BB962C8B-B14F-4D97-AF65-F5344CB8AC3E}">
        <p14:creationId xmlns:p14="http://schemas.microsoft.com/office/powerpoint/2010/main" val="2923666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</p:bldLst>
  </p:timing>
</p:sld>
</file>

<file path=ppt/theme/theme1.xml><?xml version="1.0" encoding="utf-8"?>
<a:theme xmlns:a="http://schemas.openxmlformats.org/drawingml/2006/main" name="Temaexteri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exterior" id="{FD780FBE-47C0-45F3-A8E2-29972248D884}" vid="{6551C67F-BD9D-478B-AC18-6A197D60313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0920269-575c-44b2-9a92-3d67ff7821e2">
      <UserInfo>
        <DisplayName>Carl Olav Smith</DisplayName>
        <AccountId>13</AccountId>
        <AccountType/>
      </UserInfo>
      <UserInfo>
        <DisplayName>Pedro Hezequiel Gama Alves Caldas</DisplayName>
        <AccountId>21</AccountId>
        <AccountType/>
      </UserInfo>
    </SharedWithUsers>
    <TaxCatchAll xmlns="90920269-575c-44b2-9a92-3d67ff7821e2" xsi:nil="true"/>
    <lcf76f155ced4ddcb4097134ff3c332f xmlns="d5fdfebe-e266-4822-af78-1374afa9395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80636FF90FFCB419C83AD056ECD7827" ma:contentTypeVersion="15" ma:contentTypeDescription="Crie um novo documento." ma:contentTypeScope="" ma:versionID="b7efaced82d83f5a63b7f3d9a9310d38">
  <xsd:schema xmlns:xsd="http://www.w3.org/2001/XMLSchema" xmlns:xs="http://www.w3.org/2001/XMLSchema" xmlns:p="http://schemas.microsoft.com/office/2006/metadata/properties" xmlns:ns2="d5fdfebe-e266-4822-af78-1374afa9395f" xmlns:ns3="90920269-575c-44b2-9a92-3d67ff7821e2" targetNamespace="http://schemas.microsoft.com/office/2006/metadata/properties" ma:root="true" ma:fieldsID="5e6c0837b69843a3096312aa821db257" ns2:_="" ns3:_="">
    <xsd:import namespace="d5fdfebe-e266-4822-af78-1374afa9395f"/>
    <xsd:import namespace="90920269-575c-44b2-9a92-3d67ff7821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fdfebe-e266-4822-af78-1374afa939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Marcações de imagem" ma:readOnly="false" ma:fieldId="{5cf76f15-5ced-4ddc-b409-7134ff3c332f}" ma:taxonomyMulti="true" ma:sspId="405ff79a-73c5-41bb-9549-77db097022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920269-575c-44b2-9a92-3d67ff7821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0c907d3b-e8e6-4756-a9cc-f06ffd43b9b7}" ma:internalName="TaxCatchAll" ma:showField="CatchAllData" ma:web="90920269-575c-44b2-9a92-3d67ff7821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E018A5-C9D0-4EAA-A657-51E87C759152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bea73abd-fda8-4d65-bcbd-a263429db0ec"/>
    <ds:schemaRef ds:uri="9f3a57eb-489a-4edc-8127-7ce1066baf71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DC61DB3-E7B5-400F-BE5B-B353613A7E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4333E5-FD3D-4E83-B43E-9236AA56200B}"/>
</file>

<file path=docProps/app.xml><?xml version="1.0" encoding="utf-8"?>
<Properties xmlns="http://schemas.openxmlformats.org/officeDocument/2006/extended-properties" xmlns:vt="http://schemas.openxmlformats.org/officeDocument/2006/docPropsVTypes">
  <Template>Temaexterior</Template>
  <TotalTime>2031</TotalTime>
  <Words>2919</Words>
  <Application>Microsoft Office PowerPoint</Application>
  <PresentationFormat>Ecrã Panorâmico</PresentationFormat>
  <Paragraphs>360</Paragraphs>
  <Slides>22</Slides>
  <Notes>21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Wingdings</vt:lpstr>
      <vt:lpstr>Temaexterior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Superior Tribunal de Justiça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vernile@stj.jus.br</dc:creator>
  <cp:lastModifiedBy>Laura Perdigao</cp:lastModifiedBy>
  <cp:revision>119</cp:revision>
  <dcterms:created xsi:type="dcterms:W3CDTF">2023-11-03T16:20:26Z</dcterms:created>
  <dcterms:modified xsi:type="dcterms:W3CDTF">2024-04-08T11:52:58Z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0x010100B80636FF90FFCB419C83AD056ECD7827</vt:lpwstr>
  </property>
</Properties>
</file>