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60" r:id="rId4"/>
    <p:sldId id="257" r:id="rId5"/>
    <p:sldId id="262" r:id="rId6"/>
    <p:sldId id="264" r:id="rId7"/>
    <p:sldId id="279" r:id="rId8"/>
    <p:sldId id="271" r:id="rId9"/>
    <p:sldId id="272" r:id="rId10"/>
    <p:sldId id="277" r:id="rId11"/>
    <p:sldId id="278" r:id="rId12"/>
    <p:sldId id="270" r:id="rId13"/>
  </p:sldIdLst>
  <p:sldSz cx="18288000" cy="10287000"/>
  <p:notesSz cx="7010400" cy="11125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</p:embeddedFont>
    <p:embeddedFont>
      <p:font typeface="Roboto Bold" panose="020B0604020202020204" charset="0"/>
      <p:regular r:id="rId20"/>
    </p:embeddedFont>
    <p:embeddedFont>
      <p:font typeface="Montserrat" panose="020B0604020202020204" charset="0"/>
      <p:regular r:id="rId21"/>
    </p:embeddedFont>
    <p:embeddedFont>
      <p:font typeface="HK Grotesk Medium" panose="020B0604020202020204" charset="0"/>
      <p:regular r:id="rId22"/>
    </p:embeddedFont>
    <p:embeddedFont>
      <p:font typeface="Roboto Condense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91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818D0-324D-4FEC-85DE-E6B76E7D9E7A}" type="datetimeFigureOut">
              <a:rPr lang="es-CL" smtClean="0"/>
              <a:t>09-04-2024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5354638"/>
            <a:ext cx="5607050" cy="437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4B53-9A69-4AE1-A92E-85655022DF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15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43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8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8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805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91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873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B53-9A69-4AE1-A92E-85655022DF3C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23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5400000">
            <a:off x="2461263" y="-6027176"/>
            <a:ext cx="5393048" cy="11172826"/>
            <a:chOff x="0" y="0"/>
            <a:chExt cx="3165983" cy="6282055"/>
          </a:xfrm>
        </p:grpSpPr>
        <p:sp>
          <p:nvSpPr>
            <p:cNvPr id="3" name="Freeform 3"/>
            <p:cNvSpPr/>
            <p:nvPr/>
          </p:nvSpPr>
          <p:spPr>
            <a:xfrm>
              <a:off x="4318" y="4318"/>
              <a:ext cx="3157347" cy="6273419"/>
            </a:xfrm>
            <a:custGeom>
              <a:avLst/>
              <a:gdLst/>
              <a:ahLst/>
              <a:cxnLst/>
              <a:rect l="l" t="t" r="r" b="b"/>
              <a:pathLst>
                <a:path w="3157347" h="6273419">
                  <a:moveTo>
                    <a:pt x="3049651" y="6273419"/>
                  </a:moveTo>
                  <a:lnTo>
                    <a:pt x="107696" y="6273419"/>
                  </a:lnTo>
                  <a:cubicBezTo>
                    <a:pt x="48260" y="6273419"/>
                    <a:pt x="0" y="6225286"/>
                    <a:pt x="0" y="6165723"/>
                  </a:cubicBezTo>
                  <a:lnTo>
                    <a:pt x="0" y="1578737"/>
                  </a:lnTo>
                  <a:cubicBezTo>
                    <a:pt x="0" y="706882"/>
                    <a:pt x="706882" y="0"/>
                    <a:pt x="1578737" y="0"/>
                  </a:cubicBezTo>
                  <a:lnTo>
                    <a:pt x="1578737" y="0"/>
                  </a:lnTo>
                  <a:cubicBezTo>
                    <a:pt x="2450592" y="0"/>
                    <a:pt x="3157347" y="706755"/>
                    <a:pt x="3157347" y="1578610"/>
                  </a:cubicBezTo>
                  <a:lnTo>
                    <a:pt x="3157347" y="6165723"/>
                  </a:lnTo>
                  <a:cubicBezTo>
                    <a:pt x="3157347" y="6225286"/>
                    <a:pt x="3109087" y="6273419"/>
                    <a:pt x="3049651" y="6273419"/>
                  </a:cubicBezTo>
                  <a:close/>
                </a:path>
              </a:pathLst>
            </a:custGeom>
            <a:solidFill>
              <a:srgbClr val="ADC7EA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166110" cy="6282055"/>
            </a:xfrm>
            <a:custGeom>
              <a:avLst/>
              <a:gdLst/>
              <a:ahLst/>
              <a:cxnLst/>
              <a:rect l="l" t="t" r="r" b="b"/>
              <a:pathLst>
                <a:path w="3166110" h="6282055">
                  <a:moveTo>
                    <a:pt x="3053969" y="6282055"/>
                  </a:moveTo>
                  <a:lnTo>
                    <a:pt x="112014" y="6282055"/>
                  </a:lnTo>
                  <a:cubicBezTo>
                    <a:pt x="50292" y="6282055"/>
                    <a:pt x="0" y="6231763"/>
                    <a:pt x="0" y="6170041"/>
                  </a:cubicBezTo>
                  <a:lnTo>
                    <a:pt x="0" y="1583055"/>
                  </a:lnTo>
                  <a:cubicBezTo>
                    <a:pt x="0" y="1369314"/>
                    <a:pt x="41910" y="1162050"/>
                    <a:pt x="124460" y="966851"/>
                  </a:cubicBezTo>
                  <a:cubicBezTo>
                    <a:pt x="204216" y="778383"/>
                    <a:pt x="318389" y="609092"/>
                    <a:pt x="463677" y="463677"/>
                  </a:cubicBezTo>
                  <a:cubicBezTo>
                    <a:pt x="608965" y="318262"/>
                    <a:pt x="778256" y="204089"/>
                    <a:pt x="966851" y="124460"/>
                  </a:cubicBezTo>
                  <a:cubicBezTo>
                    <a:pt x="1161923" y="41910"/>
                    <a:pt x="1369314" y="0"/>
                    <a:pt x="1583055" y="0"/>
                  </a:cubicBezTo>
                  <a:cubicBezTo>
                    <a:pt x="1796796" y="0"/>
                    <a:pt x="2004060" y="41910"/>
                    <a:pt x="2199259" y="124460"/>
                  </a:cubicBezTo>
                  <a:cubicBezTo>
                    <a:pt x="2387727" y="204216"/>
                    <a:pt x="2557018" y="318389"/>
                    <a:pt x="2702433" y="463677"/>
                  </a:cubicBezTo>
                  <a:cubicBezTo>
                    <a:pt x="2847848" y="609092"/>
                    <a:pt x="2961894" y="778383"/>
                    <a:pt x="3041650" y="966851"/>
                  </a:cubicBezTo>
                  <a:cubicBezTo>
                    <a:pt x="3124200" y="1162050"/>
                    <a:pt x="3166110" y="1369314"/>
                    <a:pt x="3166110" y="1583055"/>
                  </a:cubicBezTo>
                  <a:lnTo>
                    <a:pt x="3166110" y="6170168"/>
                  </a:lnTo>
                  <a:cubicBezTo>
                    <a:pt x="3165983" y="6231890"/>
                    <a:pt x="3115818" y="6282055"/>
                    <a:pt x="3053969" y="6282055"/>
                  </a:cubicBezTo>
                  <a:close/>
                  <a:moveTo>
                    <a:pt x="1583055" y="8763"/>
                  </a:moveTo>
                  <a:cubicBezTo>
                    <a:pt x="1370584" y="8763"/>
                    <a:pt x="1164336" y="50419"/>
                    <a:pt x="970280" y="132461"/>
                  </a:cubicBezTo>
                  <a:cubicBezTo>
                    <a:pt x="782828" y="211709"/>
                    <a:pt x="614426" y="325247"/>
                    <a:pt x="469900" y="469900"/>
                  </a:cubicBezTo>
                  <a:cubicBezTo>
                    <a:pt x="325374" y="614553"/>
                    <a:pt x="211709" y="782701"/>
                    <a:pt x="132461" y="970280"/>
                  </a:cubicBezTo>
                  <a:cubicBezTo>
                    <a:pt x="50419" y="1164336"/>
                    <a:pt x="8763" y="1370584"/>
                    <a:pt x="8763" y="1583055"/>
                  </a:cubicBezTo>
                  <a:lnTo>
                    <a:pt x="8763" y="6170168"/>
                  </a:lnTo>
                  <a:cubicBezTo>
                    <a:pt x="8763" y="6227064"/>
                    <a:pt x="55118" y="6273419"/>
                    <a:pt x="112014" y="6273419"/>
                  </a:cubicBezTo>
                  <a:lnTo>
                    <a:pt x="3053969" y="6273419"/>
                  </a:lnTo>
                  <a:cubicBezTo>
                    <a:pt x="3110865" y="6273419"/>
                    <a:pt x="3157220" y="6227064"/>
                    <a:pt x="3157220" y="6170168"/>
                  </a:cubicBezTo>
                  <a:lnTo>
                    <a:pt x="3157220" y="1583055"/>
                  </a:lnTo>
                  <a:cubicBezTo>
                    <a:pt x="3157220" y="1370584"/>
                    <a:pt x="3115564" y="1164336"/>
                    <a:pt x="3033522" y="970280"/>
                  </a:cubicBezTo>
                  <a:cubicBezTo>
                    <a:pt x="2954274" y="782828"/>
                    <a:pt x="2840736" y="614426"/>
                    <a:pt x="2696083" y="469900"/>
                  </a:cubicBezTo>
                  <a:cubicBezTo>
                    <a:pt x="2551557" y="325374"/>
                    <a:pt x="2383155" y="211836"/>
                    <a:pt x="2195703" y="132461"/>
                  </a:cubicBezTo>
                  <a:cubicBezTo>
                    <a:pt x="2001647" y="50292"/>
                    <a:pt x="1795526" y="8763"/>
                    <a:pt x="1583055" y="8763"/>
                  </a:cubicBezTo>
                  <a:close/>
                </a:path>
              </a:pathLst>
            </a:custGeom>
            <a:solidFill>
              <a:srgbClr val="132232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5400000">
            <a:off x="9349677" y="5049978"/>
            <a:ext cx="6141721" cy="12186620"/>
            <a:chOff x="0" y="0"/>
            <a:chExt cx="3165983" cy="6282055"/>
          </a:xfrm>
        </p:grpSpPr>
        <p:sp>
          <p:nvSpPr>
            <p:cNvPr id="6" name="Freeform 6"/>
            <p:cNvSpPr/>
            <p:nvPr/>
          </p:nvSpPr>
          <p:spPr>
            <a:xfrm>
              <a:off x="4318" y="4318"/>
              <a:ext cx="3157347" cy="6273419"/>
            </a:xfrm>
            <a:custGeom>
              <a:avLst/>
              <a:gdLst/>
              <a:ahLst/>
              <a:cxnLst/>
              <a:rect l="l" t="t" r="r" b="b"/>
              <a:pathLst>
                <a:path w="3157347" h="6273419">
                  <a:moveTo>
                    <a:pt x="3049651" y="6273419"/>
                  </a:moveTo>
                  <a:lnTo>
                    <a:pt x="107696" y="6273419"/>
                  </a:lnTo>
                  <a:cubicBezTo>
                    <a:pt x="48260" y="6273419"/>
                    <a:pt x="0" y="6225286"/>
                    <a:pt x="0" y="6165723"/>
                  </a:cubicBezTo>
                  <a:lnTo>
                    <a:pt x="0" y="1578737"/>
                  </a:lnTo>
                  <a:cubicBezTo>
                    <a:pt x="0" y="706882"/>
                    <a:pt x="706882" y="0"/>
                    <a:pt x="1578737" y="0"/>
                  </a:cubicBezTo>
                  <a:lnTo>
                    <a:pt x="1578737" y="0"/>
                  </a:lnTo>
                  <a:cubicBezTo>
                    <a:pt x="2450592" y="0"/>
                    <a:pt x="3157347" y="706755"/>
                    <a:pt x="3157347" y="1578610"/>
                  </a:cubicBezTo>
                  <a:lnTo>
                    <a:pt x="3157347" y="6165723"/>
                  </a:lnTo>
                  <a:cubicBezTo>
                    <a:pt x="3157347" y="6225286"/>
                    <a:pt x="3109087" y="6273419"/>
                    <a:pt x="3049651" y="6273419"/>
                  </a:cubicBezTo>
                  <a:close/>
                </a:path>
              </a:pathLst>
            </a:custGeom>
            <a:solidFill>
              <a:srgbClr val="E0E6E9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166110" cy="6282055"/>
            </a:xfrm>
            <a:custGeom>
              <a:avLst/>
              <a:gdLst/>
              <a:ahLst/>
              <a:cxnLst/>
              <a:rect l="l" t="t" r="r" b="b"/>
              <a:pathLst>
                <a:path w="3166110" h="6282055">
                  <a:moveTo>
                    <a:pt x="3053969" y="6282055"/>
                  </a:moveTo>
                  <a:lnTo>
                    <a:pt x="112014" y="6282055"/>
                  </a:lnTo>
                  <a:cubicBezTo>
                    <a:pt x="50292" y="6282055"/>
                    <a:pt x="0" y="6231763"/>
                    <a:pt x="0" y="6170041"/>
                  </a:cubicBezTo>
                  <a:lnTo>
                    <a:pt x="0" y="1583055"/>
                  </a:lnTo>
                  <a:cubicBezTo>
                    <a:pt x="0" y="1369314"/>
                    <a:pt x="41910" y="1162050"/>
                    <a:pt x="124460" y="966851"/>
                  </a:cubicBezTo>
                  <a:cubicBezTo>
                    <a:pt x="204216" y="778383"/>
                    <a:pt x="318389" y="609092"/>
                    <a:pt x="463677" y="463677"/>
                  </a:cubicBezTo>
                  <a:cubicBezTo>
                    <a:pt x="608965" y="318262"/>
                    <a:pt x="778256" y="204089"/>
                    <a:pt x="966851" y="124460"/>
                  </a:cubicBezTo>
                  <a:cubicBezTo>
                    <a:pt x="1161923" y="41910"/>
                    <a:pt x="1369314" y="0"/>
                    <a:pt x="1583055" y="0"/>
                  </a:cubicBezTo>
                  <a:cubicBezTo>
                    <a:pt x="1796796" y="0"/>
                    <a:pt x="2004060" y="41910"/>
                    <a:pt x="2199259" y="124460"/>
                  </a:cubicBezTo>
                  <a:cubicBezTo>
                    <a:pt x="2387727" y="204216"/>
                    <a:pt x="2557018" y="318389"/>
                    <a:pt x="2702433" y="463677"/>
                  </a:cubicBezTo>
                  <a:cubicBezTo>
                    <a:pt x="2847848" y="609092"/>
                    <a:pt x="2961894" y="778383"/>
                    <a:pt x="3041650" y="966851"/>
                  </a:cubicBezTo>
                  <a:cubicBezTo>
                    <a:pt x="3124200" y="1162050"/>
                    <a:pt x="3166110" y="1369314"/>
                    <a:pt x="3166110" y="1583055"/>
                  </a:cubicBezTo>
                  <a:lnTo>
                    <a:pt x="3166110" y="6170168"/>
                  </a:lnTo>
                  <a:cubicBezTo>
                    <a:pt x="3165983" y="6231890"/>
                    <a:pt x="3115818" y="6282055"/>
                    <a:pt x="3053969" y="6282055"/>
                  </a:cubicBezTo>
                  <a:close/>
                  <a:moveTo>
                    <a:pt x="1583055" y="8763"/>
                  </a:moveTo>
                  <a:cubicBezTo>
                    <a:pt x="1370584" y="8763"/>
                    <a:pt x="1164336" y="50419"/>
                    <a:pt x="970280" y="132461"/>
                  </a:cubicBezTo>
                  <a:cubicBezTo>
                    <a:pt x="782828" y="211709"/>
                    <a:pt x="614426" y="325247"/>
                    <a:pt x="469900" y="469900"/>
                  </a:cubicBezTo>
                  <a:cubicBezTo>
                    <a:pt x="325374" y="614553"/>
                    <a:pt x="211709" y="782701"/>
                    <a:pt x="132461" y="970280"/>
                  </a:cubicBezTo>
                  <a:cubicBezTo>
                    <a:pt x="50419" y="1164336"/>
                    <a:pt x="8763" y="1370584"/>
                    <a:pt x="8763" y="1583055"/>
                  </a:cubicBezTo>
                  <a:lnTo>
                    <a:pt x="8763" y="6170168"/>
                  </a:lnTo>
                  <a:cubicBezTo>
                    <a:pt x="8763" y="6227064"/>
                    <a:pt x="55118" y="6273419"/>
                    <a:pt x="112014" y="6273419"/>
                  </a:cubicBezTo>
                  <a:lnTo>
                    <a:pt x="3053969" y="6273419"/>
                  </a:lnTo>
                  <a:cubicBezTo>
                    <a:pt x="3110865" y="6273419"/>
                    <a:pt x="3157220" y="6227064"/>
                    <a:pt x="3157220" y="6170168"/>
                  </a:cubicBezTo>
                  <a:lnTo>
                    <a:pt x="3157220" y="1583055"/>
                  </a:lnTo>
                  <a:cubicBezTo>
                    <a:pt x="3157220" y="1370584"/>
                    <a:pt x="3115564" y="1164336"/>
                    <a:pt x="3033522" y="970280"/>
                  </a:cubicBezTo>
                  <a:cubicBezTo>
                    <a:pt x="2954274" y="782828"/>
                    <a:pt x="2840736" y="614426"/>
                    <a:pt x="2696083" y="469900"/>
                  </a:cubicBezTo>
                  <a:cubicBezTo>
                    <a:pt x="2551557" y="325374"/>
                    <a:pt x="2383155" y="211836"/>
                    <a:pt x="2195703" y="132461"/>
                  </a:cubicBezTo>
                  <a:cubicBezTo>
                    <a:pt x="2001647" y="50292"/>
                    <a:pt x="1795526" y="8763"/>
                    <a:pt x="1583055" y="8763"/>
                  </a:cubicBezTo>
                  <a:close/>
                </a:path>
              </a:pathLst>
            </a:custGeom>
            <a:solidFill>
              <a:srgbClr val="E0E6E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31838" y="2857500"/>
            <a:ext cx="17247960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000" b="1" dirty="0">
                <a:solidFill>
                  <a:schemeClr val="bg1"/>
                </a:solidFill>
              </a:rPr>
              <a:t>Presentación de la Comisión Permanente de Mecanismos Alternativos, Restaurativos de Resolución de Conflictos y TTD, Período </a:t>
            </a:r>
            <a:r>
              <a:rPr lang="es-MX" sz="4000" b="1" dirty="0" smtClean="0">
                <a:solidFill>
                  <a:schemeClr val="bg1"/>
                </a:solidFill>
              </a:rPr>
              <a:t>2023-2025</a:t>
            </a:r>
            <a:endParaRPr lang="es-CL" sz="4800" b="1" dirty="0">
              <a:solidFill>
                <a:schemeClr val="bg1"/>
              </a:solidFill>
              <a:latin typeface="Roboto Condensed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-420068" y="301789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4" name="AutoShape 14"/>
          <p:cNvSpPr/>
          <p:nvPr/>
        </p:nvSpPr>
        <p:spPr>
          <a:xfrm>
            <a:off x="12471329" y="773430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-5400000">
            <a:off x="10014892" y="5642660"/>
            <a:ext cx="6108374" cy="12120451"/>
            <a:chOff x="0" y="0"/>
            <a:chExt cx="3165983" cy="6282055"/>
          </a:xfrm>
        </p:grpSpPr>
        <p:sp>
          <p:nvSpPr>
            <p:cNvPr id="16" name="Freeform 16"/>
            <p:cNvSpPr/>
            <p:nvPr/>
          </p:nvSpPr>
          <p:spPr>
            <a:xfrm>
              <a:off x="4318" y="4318"/>
              <a:ext cx="3157347" cy="6273419"/>
            </a:xfrm>
            <a:custGeom>
              <a:avLst/>
              <a:gdLst/>
              <a:ahLst/>
              <a:cxnLst/>
              <a:rect l="l" t="t" r="r" b="b"/>
              <a:pathLst>
                <a:path w="3157347" h="6273419">
                  <a:moveTo>
                    <a:pt x="3049651" y="6273419"/>
                  </a:moveTo>
                  <a:lnTo>
                    <a:pt x="107696" y="6273419"/>
                  </a:lnTo>
                  <a:cubicBezTo>
                    <a:pt x="48260" y="6273419"/>
                    <a:pt x="0" y="6225286"/>
                    <a:pt x="0" y="6165723"/>
                  </a:cubicBezTo>
                  <a:lnTo>
                    <a:pt x="0" y="1578737"/>
                  </a:lnTo>
                  <a:cubicBezTo>
                    <a:pt x="0" y="706882"/>
                    <a:pt x="706882" y="0"/>
                    <a:pt x="1578737" y="0"/>
                  </a:cubicBezTo>
                  <a:lnTo>
                    <a:pt x="1578737" y="0"/>
                  </a:lnTo>
                  <a:cubicBezTo>
                    <a:pt x="2450592" y="0"/>
                    <a:pt x="3157347" y="706755"/>
                    <a:pt x="3157347" y="1578610"/>
                  </a:cubicBezTo>
                  <a:lnTo>
                    <a:pt x="3157347" y="6165723"/>
                  </a:lnTo>
                  <a:cubicBezTo>
                    <a:pt x="3157347" y="6225286"/>
                    <a:pt x="3109087" y="6273419"/>
                    <a:pt x="3049651" y="6273419"/>
                  </a:cubicBezTo>
                  <a:close/>
                </a:path>
              </a:pathLst>
            </a:custGeom>
            <a:solidFill>
              <a:srgbClr val="9DB3C1"/>
            </a:solidFill>
            <a:ln w="12700">
              <a:solidFill>
                <a:srgbClr val="000000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166110" cy="6282055"/>
            </a:xfrm>
            <a:custGeom>
              <a:avLst/>
              <a:gdLst/>
              <a:ahLst/>
              <a:cxnLst/>
              <a:rect l="l" t="t" r="r" b="b"/>
              <a:pathLst>
                <a:path w="3166110" h="6282055">
                  <a:moveTo>
                    <a:pt x="3053969" y="6282055"/>
                  </a:moveTo>
                  <a:lnTo>
                    <a:pt x="112014" y="6282055"/>
                  </a:lnTo>
                  <a:cubicBezTo>
                    <a:pt x="50292" y="6282055"/>
                    <a:pt x="0" y="6231763"/>
                    <a:pt x="0" y="6170041"/>
                  </a:cubicBezTo>
                  <a:lnTo>
                    <a:pt x="0" y="1583055"/>
                  </a:lnTo>
                  <a:cubicBezTo>
                    <a:pt x="0" y="1369314"/>
                    <a:pt x="41910" y="1162050"/>
                    <a:pt x="124460" y="966851"/>
                  </a:cubicBezTo>
                  <a:cubicBezTo>
                    <a:pt x="204216" y="778383"/>
                    <a:pt x="318389" y="609092"/>
                    <a:pt x="463677" y="463677"/>
                  </a:cubicBezTo>
                  <a:cubicBezTo>
                    <a:pt x="608965" y="318262"/>
                    <a:pt x="778256" y="204089"/>
                    <a:pt x="966851" y="124460"/>
                  </a:cubicBezTo>
                  <a:cubicBezTo>
                    <a:pt x="1161923" y="41910"/>
                    <a:pt x="1369314" y="0"/>
                    <a:pt x="1583055" y="0"/>
                  </a:cubicBezTo>
                  <a:cubicBezTo>
                    <a:pt x="1796796" y="0"/>
                    <a:pt x="2004060" y="41910"/>
                    <a:pt x="2199259" y="124460"/>
                  </a:cubicBezTo>
                  <a:cubicBezTo>
                    <a:pt x="2387727" y="204216"/>
                    <a:pt x="2557018" y="318389"/>
                    <a:pt x="2702433" y="463677"/>
                  </a:cubicBezTo>
                  <a:cubicBezTo>
                    <a:pt x="2847848" y="609092"/>
                    <a:pt x="2961894" y="778383"/>
                    <a:pt x="3041650" y="966851"/>
                  </a:cubicBezTo>
                  <a:cubicBezTo>
                    <a:pt x="3124200" y="1162050"/>
                    <a:pt x="3166110" y="1369314"/>
                    <a:pt x="3166110" y="1583055"/>
                  </a:cubicBezTo>
                  <a:lnTo>
                    <a:pt x="3166110" y="6170168"/>
                  </a:lnTo>
                  <a:cubicBezTo>
                    <a:pt x="3165983" y="6231890"/>
                    <a:pt x="3115818" y="6282055"/>
                    <a:pt x="3053969" y="6282055"/>
                  </a:cubicBezTo>
                  <a:close/>
                  <a:moveTo>
                    <a:pt x="1583055" y="8763"/>
                  </a:moveTo>
                  <a:cubicBezTo>
                    <a:pt x="1370584" y="8763"/>
                    <a:pt x="1164336" y="50419"/>
                    <a:pt x="970280" y="132461"/>
                  </a:cubicBezTo>
                  <a:cubicBezTo>
                    <a:pt x="782828" y="211709"/>
                    <a:pt x="614426" y="325247"/>
                    <a:pt x="469900" y="469900"/>
                  </a:cubicBezTo>
                  <a:cubicBezTo>
                    <a:pt x="325374" y="614553"/>
                    <a:pt x="211709" y="782701"/>
                    <a:pt x="132461" y="970280"/>
                  </a:cubicBezTo>
                  <a:cubicBezTo>
                    <a:pt x="50419" y="1164336"/>
                    <a:pt x="8763" y="1370584"/>
                    <a:pt x="8763" y="1583055"/>
                  </a:cubicBezTo>
                  <a:lnTo>
                    <a:pt x="8763" y="6170168"/>
                  </a:lnTo>
                  <a:cubicBezTo>
                    <a:pt x="8763" y="6227064"/>
                    <a:pt x="55118" y="6273419"/>
                    <a:pt x="112014" y="6273419"/>
                  </a:cubicBezTo>
                  <a:lnTo>
                    <a:pt x="3053969" y="6273419"/>
                  </a:lnTo>
                  <a:cubicBezTo>
                    <a:pt x="3110865" y="6273419"/>
                    <a:pt x="3157220" y="6227064"/>
                    <a:pt x="3157220" y="6170168"/>
                  </a:cubicBezTo>
                  <a:lnTo>
                    <a:pt x="3157220" y="1583055"/>
                  </a:lnTo>
                  <a:cubicBezTo>
                    <a:pt x="3157220" y="1370584"/>
                    <a:pt x="3115564" y="1164336"/>
                    <a:pt x="3033522" y="970280"/>
                  </a:cubicBezTo>
                  <a:cubicBezTo>
                    <a:pt x="2954274" y="782828"/>
                    <a:pt x="2840736" y="614426"/>
                    <a:pt x="2696083" y="469900"/>
                  </a:cubicBezTo>
                  <a:cubicBezTo>
                    <a:pt x="2551557" y="325374"/>
                    <a:pt x="2383155" y="211836"/>
                    <a:pt x="2195703" y="132461"/>
                  </a:cubicBezTo>
                  <a:cubicBezTo>
                    <a:pt x="2001647" y="50292"/>
                    <a:pt x="1795526" y="8763"/>
                    <a:pt x="1583055" y="8763"/>
                  </a:cubicBezTo>
                  <a:close/>
                </a:path>
              </a:pathLst>
            </a:custGeom>
            <a:solidFill>
              <a:srgbClr val="9DB3C1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5400000">
            <a:off x="2175520" y="-6891207"/>
            <a:ext cx="5840712" cy="12058652"/>
            <a:chOff x="0" y="0"/>
            <a:chExt cx="3166110" cy="6282055"/>
          </a:xfrm>
        </p:grpSpPr>
        <p:sp>
          <p:nvSpPr>
            <p:cNvPr id="19" name="Freeform 19"/>
            <p:cNvSpPr/>
            <p:nvPr/>
          </p:nvSpPr>
          <p:spPr>
            <a:xfrm>
              <a:off x="4318" y="198487"/>
              <a:ext cx="2851412" cy="6079251"/>
            </a:xfrm>
            <a:custGeom>
              <a:avLst/>
              <a:gdLst/>
              <a:ahLst/>
              <a:cxnLst/>
              <a:rect l="l" t="t" r="r" b="b"/>
              <a:pathLst>
                <a:path w="3157347" h="6273419">
                  <a:moveTo>
                    <a:pt x="3049651" y="6273419"/>
                  </a:moveTo>
                  <a:lnTo>
                    <a:pt x="107696" y="6273419"/>
                  </a:lnTo>
                  <a:cubicBezTo>
                    <a:pt x="48260" y="6273419"/>
                    <a:pt x="0" y="6225286"/>
                    <a:pt x="0" y="6165723"/>
                  </a:cubicBezTo>
                  <a:lnTo>
                    <a:pt x="0" y="1578737"/>
                  </a:lnTo>
                  <a:cubicBezTo>
                    <a:pt x="0" y="706882"/>
                    <a:pt x="706882" y="0"/>
                    <a:pt x="1578737" y="0"/>
                  </a:cubicBezTo>
                  <a:lnTo>
                    <a:pt x="1578737" y="0"/>
                  </a:lnTo>
                  <a:cubicBezTo>
                    <a:pt x="2450592" y="0"/>
                    <a:pt x="3157347" y="706755"/>
                    <a:pt x="3157347" y="1578610"/>
                  </a:cubicBezTo>
                  <a:lnTo>
                    <a:pt x="3157347" y="6165723"/>
                  </a:lnTo>
                  <a:cubicBezTo>
                    <a:pt x="3157347" y="6225286"/>
                    <a:pt x="3109087" y="6273419"/>
                    <a:pt x="3049651" y="6273419"/>
                  </a:cubicBezTo>
                  <a:close/>
                </a:path>
              </a:pathLst>
            </a:custGeom>
            <a:solidFill>
              <a:srgbClr val="5B696F"/>
            </a:solidFill>
            <a:ln w="12700">
              <a:solidFill>
                <a:srgbClr val="000000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3166110" cy="6282055"/>
            </a:xfrm>
            <a:custGeom>
              <a:avLst/>
              <a:gdLst/>
              <a:ahLst/>
              <a:cxnLst/>
              <a:rect l="l" t="t" r="r" b="b"/>
              <a:pathLst>
                <a:path w="3166110" h="6282055">
                  <a:moveTo>
                    <a:pt x="3053969" y="6282055"/>
                  </a:moveTo>
                  <a:lnTo>
                    <a:pt x="112014" y="6282055"/>
                  </a:lnTo>
                  <a:cubicBezTo>
                    <a:pt x="50292" y="6282055"/>
                    <a:pt x="0" y="6231763"/>
                    <a:pt x="0" y="6170041"/>
                  </a:cubicBezTo>
                  <a:lnTo>
                    <a:pt x="0" y="1583055"/>
                  </a:lnTo>
                  <a:cubicBezTo>
                    <a:pt x="0" y="1369314"/>
                    <a:pt x="41910" y="1162050"/>
                    <a:pt x="124460" y="966851"/>
                  </a:cubicBezTo>
                  <a:cubicBezTo>
                    <a:pt x="204216" y="778383"/>
                    <a:pt x="318389" y="609092"/>
                    <a:pt x="463677" y="463677"/>
                  </a:cubicBezTo>
                  <a:cubicBezTo>
                    <a:pt x="608965" y="318262"/>
                    <a:pt x="778256" y="204089"/>
                    <a:pt x="966851" y="124460"/>
                  </a:cubicBezTo>
                  <a:cubicBezTo>
                    <a:pt x="1161923" y="41910"/>
                    <a:pt x="1369314" y="0"/>
                    <a:pt x="1583055" y="0"/>
                  </a:cubicBezTo>
                  <a:cubicBezTo>
                    <a:pt x="1796796" y="0"/>
                    <a:pt x="2004060" y="41910"/>
                    <a:pt x="2199259" y="124460"/>
                  </a:cubicBezTo>
                  <a:cubicBezTo>
                    <a:pt x="2387727" y="204216"/>
                    <a:pt x="2557018" y="318389"/>
                    <a:pt x="2702433" y="463677"/>
                  </a:cubicBezTo>
                  <a:cubicBezTo>
                    <a:pt x="2847848" y="609092"/>
                    <a:pt x="2961894" y="778383"/>
                    <a:pt x="3041650" y="966851"/>
                  </a:cubicBezTo>
                  <a:cubicBezTo>
                    <a:pt x="3124200" y="1162050"/>
                    <a:pt x="3166110" y="1369314"/>
                    <a:pt x="3166110" y="1583055"/>
                  </a:cubicBezTo>
                  <a:lnTo>
                    <a:pt x="3166110" y="6170168"/>
                  </a:lnTo>
                  <a:cubicBezTo>
                    <a:pt x="3165983" y="6231890"/>
                    <a:pt x="3115818" y="6282055"/>
                    <a:pt x="3053969" y="6282055"/>
                  </a:cubicBezTo>
                  <a:close/>
                  <a:moveTo>
                    <a:pt x="1583055" y="8763"/>
                  </a:moveTo>
                  <a:cubicBezTo>
                    <a:pt x="1370584" y="8763"/>
                    <a:pt x="1164336" y="50419"/>
                    <a:pt x="970280" y="132461"/>
                  </a:cubicBezTo>
                  <a:cubicBezTo>
                    <a:pt x="782828" y="211709"/>
                    <a:pt x="614426" y="325247"/>
                    <a:pt x="469900" y="469900"/>
                  </a:cubicBezTo>
                  <a:cubicBezTo>
                    <a:pt x="325374" y="614553"/>
                    <a:pt x="211709" y="782701"/>
                    <a:pt x="132461" y="970280"/>
                  </a:cubicBezTo>
                  <a:cubicBezTo>
                    <a:pt x="50419" y="1164336"/>
                    <a:pt x="8763" y="1370584"/>
                    <a:pt x="8763" y="1583055"/>
                  </a:cubicBezTo>
                  <a:lnTo>
                    <a:pt x="8763" y="6170168"/>
                  </a:lnTo>
                  <a:cubicBezTo>
                    <a:pt x="8763" y="6227064"/>
                    <a:pt x="55118" y="6273419"/>
                    <a:pt x="112014" y="6273419"/>
                  </a:cubicBezTo>
                  <a:lnTo>
                    <a:pt x="3053969" y="6273419"/>
                  </a:lnTo>
                  <a:cubicBezTo>
                    <a:pt x="3110865" y="6273419"/>
                    <a:pt x="3157220" y="6227064"/>
                    <a:pt x="3157220" y="6170168"/>
                  </a:cubicBezTo>
                  <a:lnTo>
                    <a:pt x="3157220" y="1583055"/>
                  </a:lnTo>
                  <a:cubicBezTo>
                    <a:pt x="3157220" y="1370584"/>
                    <a:pt x="3115564" y="1164336"/>
                    <a:pt x="3033522" y="970280"/>
                  </a:cubicBezTo>
                  <a:cubicBezTo>
                    <a:pt x="2954274" y="782828"/>
                    <a:pt x="2840736" y="614426"/>
                    <a:pt x="2696083" y="469900"/>
                  </a:cubicBezTo>
                  <a:cubicBezTo>
                    <a:pt x="2551557" y="325374"/>
                    <a:pt x="2383155" y="211836"/>
                    <a:pt x="2195703" y="132461"/>
                  </a:cubicBezTo>
                  <a:cubicBezTo>
                    <a:pt x="2001647" y="50292"/>
                    <a:pt x="1795526" y="8763"/>
                    <a:pt x="1583055" y="8763"/>
                  </a:cubicBezTo>
                  <a:close/>
                </a:path>
              </a:pathLst>
            </a:custGeom>
            <a:solidFill>
              <a:srgbClr val="5B696F"/>
            </a:solidFill>
          </p:spPr>
        </p: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b="21500"/>
          <a:stretch/>
        </p:blipFill>
        <p:spPr>
          <a:xfrm>
            <a:off x="13726718" y="190500"/>
            <a:ext cx="4422544" cy="23404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75453"/>
          <a:stretch/>
        </p:blipFill>
        <p:spPr>
          <a:xfrm>
            <a:off x="13012331" y="2247900"/>
            <a:ext cx="5105400" cy="844884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383628" y="8115300"/>
            <a:ext cx="5943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CL" sz="2400" b="1" dirty="0" smtClean="0">
                <a:solidFill>
                  <a:schemeClr val="bg1"/>
                </a:solidFill>
                <a:latin typeface="Roboto Condensed"/>
              </a:rPr>
              <a:t>Primera </a:t>
            </a:r>
            <a:r>
              <a:rPr lang="es-CL" sz="2400" b="1" dirty="0">
                <a:solidFill>
                  <a:schemeClr val="bg1"/>
                </a:solidFill>
                <a:latin typeface="Roboto Condensed"/>
              </a:rPr>
              <a:t>Reunión Preparatoria en Brasilia los días 08, 09 y 10 de abril de 2024. Edición </a:t>
            </a:r>
            <a:r>
              <a:rPr lang="es-CL" sz="2400" b="1" dirty="0" smtClean="0">
                <a:solidFill>
                  <a:schemeClr val="bg1"/>
                </a:solidFill>
                <a:latin typeface="Roboto Condensed"/>
              </a:rPr>
              <a:t>XXII   CJI</a:t>
            </a:r>
            <a:endParaRPr lang="es-CL" sz="2400" b="1" dirty="0">
              <a:solidFill>
                <a:schemeClr val="bg1"/>
              </a:solidFill>
              <a:latin typeface="Roboto Condensed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36483" y="5905499"/>
            <a:ext cx="1788124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Hitos sobre la implementación de las </a:t>
            </a:r>
            <a:endParaRPr lang="es-MX" sz="54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5400" b="1" dirty="0" smtClean="0">
                <a:solidFill>
                  <a:schemeClr val="bg1"/>
                </a:solidFill>
              </a:rPr>
              <a:t>Reglas </a:t>
            </a:r>
            <a:r>
              <a:rPr lang="es-MX" sz="5400" b="1" dirty="0">
                <a:solidFill>
                  <a:schemeClr val="bg1"/>
                </a:solidFill>
              </a:rPr>
              <a:t>Comunes sobre Justicia Penal Juvenil Restaurativa</a:t>
            </a:r>
            <a:endParaRPr lang="es-CL" sz="5400" b="1" dirty="0">
              <a:solidFill>
                <a:schemeClr val="bg1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40584" y="99441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" y="5715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1905000" y="800100"/>
            <a:ext cx="137541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s-MX" sz="3799" b="1" spc="75" dirty="0">
                <a:solidFill>
                  <a:srgbClr val="FFFFFF"/>
                </a:solidFill>
                <a:latin typeface="Montserrat" panose="020B0604020202020204" charset="0"/>
              </a:rPr>
              <a:t>Acciones para el desarrollo, capacitación y difusión de las Reglas Comunes Iberoamericanas sobre Justicia Penal Juvenil Restaurativa</a:t>
            </a:r>
            <a:endParaRPr lang="en-US" sz="3799" b="1" spc="75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" y="800100"/>
            <a:ext cx="1728747" cy="238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6"/>
              </a:lnSpc>
            </a:pPr>
            <a:r>
              <a:rPr lang="en-US" sz="16188" spc="696" dirty="0" smtClean="0">
                <a:solidFill>
                  <a:srgbClr val="FFFFFF"/>
                </a:solidFill>
                <a:latin typeface="Oswald"/>
              </a:rPr>
              <a:t>4.</a:t>
            </a:r>
            <a:endParaRPr lang="en-US" sz="16188" spc="696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44363" y="2933700"/>
            <a:ext cx="159207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u="sng" dirty="0">
                <a:solidFill>
                  <a:schemeClr val="bg1"/>
                </a:solidFill>
                <a:latin typeface="Montserrat" panose="020B0604020202020204" charset="0"/>
              </a:rPr>
              <a:t>4.1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 Se realizarán conferencias, seminarios, coloquios virtuales y/o presenciales con expertos y autoridades de los países iberoamericanos para presentar y debatir las Reglas.</a:t>
            </a:r>
            <a:r>
              <a:rPr lang="es-CL" sz="2800" dirty="0">
                <a:solidFill>
                  <a:schemeClr val="bg1"/>
                </a:solidFill>
                <a:latin typeface="Montserrat" panose="020B0604020202020204" charset="0"/>
              </a:rPr>
              <a:t> Durante el segundo semestre del 2024 y 2025</a:t>
            </a:r>
            <a:r>
              <a:rPr lang="es-CL" sz="2800" dirty="0" smtClean="0">
                <a:solidFill>
                  <a:schemeClr val="bg1"/>
                </a:solidFill>
                <a:latin typeface="Montserrat" panose="020B0604020202020204" charset="0"/>
              </a:rPr>
              <a:t>.</a:t>
            </a:r>
          </a:p>
          <a:p>
            <a:endParaRPr lang="es-CL" sz="28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s-MX" sz="2800" dirty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s-CL" sz="3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66795" y="4381500"/>
            <a:ext cx="1539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u="sng" dirty="0" smtClean="0">
                <a:solidFill>
                  <a:schemeClr val="bg1"/>
                </a:solidFill>
                <a:latin typeface="Montserrat" panose="020B0604020202020204" charset="0"/>
              </a:rPr>
              <a:t>4.2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Se llevará a efecto en SAN JOSÉ, COSTA RICA el V Congreso Internacional de Justicia Juvenil Restaurativa, </a:t>
            </a:r>
            <a:r>
              <a:rPr lang="es-CL" sz="2800" dirty="0">
                <a:solidFill>
                  <a:schemeClr val="bg1"/>
                </a:solidFill>
                <a:latin typeface="Montserrat" panose="020B0604020202020204" charset="0"/>
              </a:rPr>
              <a:t>entre los días 05, 06, y  07 de </a:t>
            </a:r>
            <a:r>
              <a:rPr lang="es-CL" sz="2800" dirty="0" smtClean="0">
                <a:solidFill>
                  <a:schemeClr val="bg1"/>
                </a:solidFill>
                <a:latin typeface="Montserrat" panose="020B0604020202020204" charset="0"/>
              </a:rPr>
              <a:t>noviembre 2024.</a:t>
            </a:r>
            <a:endParaRPr lang="es-CL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82411" y="5427940"/>
            <a:ext cx="147768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u="sng" dirty="0" smtClean="0">
                <a:solidFill>
                  <a:schemeClr val="bg1"/>
                </a:solidFill>
                <a:latin typeface="Montserrat" panose="020B0604020202020204" charset="0"/>
              </a:rPr>
              <a:t>4.3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Se proyecta organizar en CHILE un Congreso Internacional para presentar las </a:t>
            </a:r>
            <a:endParaRPr lang="es-MX" sz="28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Reglas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Comunes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.</a:t>
            </a:r>
            <a:r>
              <a:rPr lang="es-CL" sz="2800" dirty="0"/>
              <a:t> </a:t>
            </a:r>
            <a:r>
              <a:rPr lang="es-CL" sz="2800" dirty="0">
                <a:solidFill>
                  <a:schemeClr val="bg1"/>
                </a:solidFill>
                <a:latin typeface="Montserrat" panose="020B0604020202020204" charset="0"/>
              </a:rPr>
              <a:t>D</a:t>
            </a:r>
            <a:r>
              <a:rPr lang="es-CL" sz="2800" dirty="0" smtClean="0">
                <a:solidFill>
                  <a:schemeClr val="bg1"/>
                </a:solidFill>
                <a:latin typeface="Montserrat" panose="020B0604020202020204" charset="0"/>
              </a:rPr>
              <a:t>urante </a:t>
            </a:r>
            <a:r>
              <a:rPr lang="es-CL" sz="2800" dirty="0">
                <a:solidFill>
                  <a:schemeClr val="bg1"/>
                </a:solidFill>
                <a:latin typeface="Montserrat" panose="020B0604020202020204" charset="0"/>
              </a:rPr>
              <a:t>fines del año 2024 o 2025.</a:t>
            </a:r>
            <a:endParaRPr lang="es-MX" sz="2800" dirty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s-CL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44363" y="6428213"/>
            <a:ext cx="15920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u="sng" dirty="0" smtClean="0">
                <a:solidFill>
                  <a:schemeClr val="bg1"/>
                </a:solidFill>
                <a:latin typeface="Montserrat" panose="020B0604020202020204" charset="0"/>
              </a:rPr>
              <a:t>4.4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Se ejecutarán acciones y estrategias de comunicación y promoción de las Reglas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.</a:t>
            </a:r>
          </a:p>
          <a:p>
            <a:endParaRPr lang="es-CL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66795" y="7063765"/>
            <a:ext cx="11824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u="sng" dirty="0" smtClean="0">
                <a:solidFill>
                  <a:schemeClr val="bg1"/>
                </a:solidFill>
                <a:latin typeface="Montserrat" panose="020B0604020202020204" charset="0"/>
              </a:rPr>
              <a:t>4.5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Se fomentará la capacitación de los operadores de las Reglas</a:t>
            </a:r>
            <a:r>
              <a:rPr lang="es-MX" sz="3200" dirty="0">
                <a:solidFill>
                  <a:schemeClr val="bg1"/>
                </a:solidFill>
                <a:latin typeface="Montserrat" panose="020B0604020202020204" charset="0"/>
              </a:rPr>
              <a:t>.</a:t>
            </a:r>
            <a:endParaRPr lang="es-CL" sz="3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47745" y="7683308"/>
            <a:ext cx="14114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u="sng" dirty="0" smtClean="0">
                <a:solidFill>
                  <a:schemeClr val="bg1"/>
                </a:solidFill>
                <a:latin typeface="Montserrat" panose="020B0604020202020204" charset="0"/>
              </a:rPr>
              <a:t>4.6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Se creará un sitio web 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interactivo, por la Secretaría Técnica de la Comisión</a:t>
            </a:r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.</a:t>
            </a:r>
            <a:endParaRPr lang="es-CL" sz="3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20511" y="8268082"/>
            <a:ext cx="15660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u="sng" dirty="0" smtClean="0">
                <a:solidFill>
                  <a:schemeClr val="bg1"/>
                </a:solidFill>
                <a:latin typeface="Montserrat" panose="020B0604020202020204" charset="0"/>
              </a:rPr>
              <a:t>4.7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El </a:t>
            </a:r>
            <a:r>
              <a:rPr lang="es-MX" sz="2800" dirty="0">
                <a:solidFill>
                  <a:schemeClr val="bg1"/>
                </a:solidFill>
                <a:latin typeface="Montserrat" panose="020B0604020202020204" charset="0"/>
              </a:rPr>
              <a:t>Pleno de la Corte Suprema 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de Justicia de Panamá suscribió el Acuerdo para capacitación  No.411-A en Julio de 2023. </a:t>
            </a:r>
            <a:r>
              <a:rPr lang="es-MX" sz="2800" dirty="0" err="1" smtClean="0">
                <a:solidFill>
                  <a:schemeClr val="bg1"/>
                </a:solidFill>
                <a:latin typeface="Montserrat" panose="020B0604020202020204" charset="0"/>
              </a:rPr>
              <a:t>Mediacion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Judicial en </a:t>
            </a:r>
            <a:r>
              <a:rPr lang="es-MX" sz="2800" dirty="0" err="1" smtClean="0">
                <a:solidFill>
                  <a:schemeClr val="bg1"/>
                </a:solidFill>
                <a:latin typeface="Montserrat" panose="020B0604020202020204" charset="0"/>
              </a:rPr>
              <a:t>Sust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latin typeface="Montserrat" panose="020B0604020202020204" charset="0"/>
              </a:rPr>
              <a:t>Intern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Menores, con </a:t>
            </a:r>
            <a:r>
              <a:rPr lang="es-MX" sz="2800" dirty="0" err="1" smtClean="0">
                <a:solidFill>
                  <a:schemeClr val="bg1"/>
                </a:solidFill>
                <a:latin typeface="Montserrat" panose="020B0604020202020204" charset="0"/>
              </a:rPr>
              <a:t>capacitacion</a:t>
            </a:r>
            <a:r>
              <a:rPr lang="es-MX" sz="2800" dirty="0" smtClean="0">
                <a:solidFill>
                  <a:schemeClr val="bg1"/>
                </a:solidFill>
                <a:latin typeface="Montserrat" panose="020B0604020202020204" charset="0"/>
              </a:rPr>
              <a:t> y formación especializada.</a:t>
            </a:r>
            <a:endParaRPr lang="es-CL" sz="28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s-MX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17144" y="89535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20193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2933700" y="2782484"/>
            <a:ext cx="14516821" cy="1883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s-MX" sz="3799" b="1" spc="75" dirty="0">
                <a:solidFill>
                  <a:srgbClr val="FFFFFF"/>
                </a:solidFill>
                <a:latin typeface="Montserrat"/>
              </a:rPr>
              <a:t>ASPIRACIONES a cumplir con motivo de  instauración  de las Reglas Comunes Iberoamericanas de Justicia Penal Juvenil Restaurativa</a:t>
            </a:r>
            <a:r>
              <a:rPr lang="es-CL" sz="3799" spc="75" dirty="0" smtClean="0">
                <a:solidFill>
                  <a:srgbClr val="FFFFFF"/>
                </a:solidFill>
                <a:latin typeface="Montserrat"/>
              </a:rPr>
              <a:t>.</a:t>
            </a:r>
            <a:endParaRPr lang="es-CL" sz="3799" spc="75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529972"/>
            <a:ext cx="1728747" cy="238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6"/>
              </a:lnSpc>
            </a:pPr>
            <a:r>
              <a:rPr lang="en-US" sz="16188" spc="696" dirty="0" smtClean="0">
                <a:solidFill>
                  <a:srgbClr val="FFFFFF"/>
                </a:solidFill>
                <a:latin typeface="Oswald"/>
              </a:rPr>
              <a:t>5.</a:t>
            </a:r>
            <a:endParaRPr lang="en-US" sz="16188" spc="696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95600" y="5219700"/>
            <a:ext cx="13906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5.1 El compromiso de los países de la CJI en orden a que apliquen, en lo que </a:t>
            </a:r>
            <a:r>
              <a:rPr lang="es-MX" sz="3200" dirty="0" smtClean="0">
                <a:solidFill>
                  <a:schemeClr val="bg1"/>
                </a:solidFill>
              </a:rPr>
              <a:t>corresponda,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 los Hitos u </a:t>
            </a:r>
            <a:r>
              <a:rPr lang="es-MX" sz="3200" dirty="0">
                <a:solidFill>
                  <a:schemeClr val="bg1"/>
                </a:solidFill>
              </a:rPr>
              <a:t>hoja ruta </a:t>
            </a:r>
            <a:r>
              <a:rPr lang="es-MX" sz="3200" dirty="0" smtClean="0">
                <a:solidFill>
                  <a:schemeClr val="bg1"/>
                </a:solidFill>
              </a:rPr>
              <a:t>por estos 2 años.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95600" y="6819900"/>
            <a:ext cx="136429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5.2 </a:t>
            </a:r>
            <a:r>
              <a:rPr lang="es-MX" sz="3200" dirty="0" smtClean="0">
                <a:solidFill>
                  <a:schemeClr val="bg1"/>
                </a:solidFill>
              </a:rPr>
              <a:t>El compromiso </a:t>
            </a:r>
            <a:r>
              <a:rPr lang="es-MX" sz="3200" dirty="0">
                <a:solidFill>
                  <a:schemeClr val="bg1"/>
                </a:solidFill>
              </a:rPr>
              <a:t>especial </a:t>
            </a:r>
            <a:r>
              <a:rPr lang="es-MX" sz="3200" dirty="0" smtClean="0">
                <a:solidFill>
                  <a:schemeClr val="bg1"/>
                </a:solidFill>
              </a:rPr>
              <a:t>para difundir </a:t>
            </a:r>
            <a:r>
              <a:rPr lang="es-MX" sz="3200" dirty="0">
                <a:solidFill>
                  <a:schemeClr val="bg1"/>
                </a:solidFill>
              </a:rPr>
              <a:t>ampliamente el contenido de las </a:t>
            </a:r>
            <a:r>
              <a:rPr lang="es-MX" sz="3200" dirty="0" smtClean="0">
                <a:solidFill>
                  <a:schemeClr val="bg1"/>
                </a:solidFill>
              </a:rPr>
              <a:t>Reglas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y acciones para su implementación. 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723900"/>
            <a:ext cx="8498073" cy="5105400"/>
          </a:xfrm>
          <a:prstGeom prst="rect">
            <a:avLst/>
          </a:prstGeom>
        </p:spPr>
      </p:pic>
      <p:sp>
        <p:nvSpPr>
          <p:cNvPr id="3" name="TextBox 11"/>
          <p:cNvSpPr txBox="1"/>
          <p:nvPr/>
        </p:nvSpPr>
        <p:spPr>
          <a:xfrm>
            <a:off x="1600200" y="7353300"/>
            <a:ext cx="15392400" cy="544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MX" sz="4800" b="1" dirty="0" smtClean="0">
                <a:solidFill>
                  <a:schemeClr val="bg1"/>
                </a:solidFill>
                <a:latin typeface="Roboto Condensed"/>
              </a:rPr>
              <a:t>MUCHAS GRACIAS</a:t>
            </a:r>
            <a:endParaRPr lang="es-CL" sz="4800" b="1" dirty="0">
              <a:solidFill>
                <a:schemeClr val="bg1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4800" y="7962900"/>
            <a:ext cx="2406728" cy="162252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630342" y="2558322"/>
            <a:ext cx="4640770" cy="4457226"/>
            <a:chOff x="-23624" y="3759216"/>
            <a:chExt cx="4640770" cy="4457226"/>
          </a:xfrm>
        </p:grpSpPr>
        <p:sp>
          <p:nvSpPr>
            <p:cNvPr id="4" name="TextBox 19"/>
            <p:cNvSpPr txBox="1"/>
            <p:nvPr/>
          </p:nvSpPr>
          <p:spPr>
            <a:xfrm>
              <a:off x="-23624" y="3759216"/>
              <a:ext cx="4640770" cy="956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CHILE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HK Grotesk Medium"/>
                </a:rPr>
                <a:t>Roberto Contreras </a:t>
              </a: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O.</a:t>
              </a:r>
              <a:endParaRPr lang="en-US" sz="2000" b="1" dirty="0">
                <a:solidFill>
                  <a:srgbClr val="FFFFFF"/>
                </a:solidFill>
                <a:latin typeface="HK Grotesk Medium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87" b="98370" l="2283" r="98696">
                          <a14:foregroundMark x1="55326" y1="31413" x2="56413" y2="31413"/>
                          <a14:foregroundMark x1="54565" y1="20326" x2="88370" y2="41304"/>
                          <a14:foregroundMark x1="66739" y1="35217" x2="66413" y2="39130"/>
                          <a14:foregroundMark x1="51630" y1="41087" x2="57826" y2="38261"/>
                          <a14:foregroundMark x1="22391" y1="33152" x2="22935" y2="32283"/>
                          <a14:foregroundMark x1="20543" y1="28261" x2="31957" y2="35217"/>
                          <a14:foregroundMark x1="18587" y1="23152" x2="23913" y2="17609"/>
                          <a14:foregroundMark x1="54565" y1="13370" x2="81848" y2="23804"/>
                          <a14:foregroundMark x1="51630" y1="5217" x2="85217" y2="20435"/>
                          <a14:foregroundMark x1="56957" y1="5761" x2="65543" y2="8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693552"/>
              <a:ext cx="2522890" cy="2522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Grupo 6"/>
          <p:cNvGrpSpPr/>
          <p:nvPr/>
        </p:nvGrpSpPr>
        <p:grpSpPr>
          <a:xfrm>
            <a:off x="2395940" y="2548377"/>
            <a:ext cx="4640770" cy="4439018"/>
            <a:chOff x="2953881" y="3777424"/>
            <a:chExt cx="4640770" cy="443901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5693552"/>
              <a:ext cx="2471332" cy="2522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19"/>
            <p:cNvSpPr txBox="1"/>
            <p:nvPr/>
          </p:nvSpPr>
          <p:spPr>
            <a:xfrm>
              <a:off x="2953881" y="3777424"/>
              <a:ext cx="4640770" cy="933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PANAMÁ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HK Grotesk Medium"/>
                </a:rPr>
                <a:t>Maribel Cornejo </a:t>
              </a: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B.</a:t>
              </a:r>
              <a:endParaRPr lang="en-US" sz="2000" b="1" dirty="0">
                <a:solidFill>
                  <a:srgbClr val="FFFFFF"/>
                </a:solidFill>
                <a:latin typeface="HK Grotesk Medium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334000" y="2596642"/>
            <a:ext cx="4640770" cy="4450225"/>
            <a:chOff x="8814535" y="3777423"/>
            <a:chExt cx="4640770" cy="445022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531" y="5704758"/>
              <a:ext cx="2484779" cy="2522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9"/>
            <p:cNvSpPr txBox="1"/>
            <p:nvPr/>
          </p:nvSpPr>
          <p:spPr>
            <a:xfrm>
              <a:off x="8814535" y="3777423"/>
              <a:ext cx="4640770" cy="933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ESPAÑA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HK Grotesk Medium"/>
                </a:rPr>
                <a:t>Maria </a:t>
              </a: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Cabrejas G.</a:t>
              </a:r>
              <a:endParaRPr lang="en-US" sz="2000" b="1" dirty="0">
                <a:solidFill>
                  <a:srgbClr val="FFFFFF"/>
                </a:solidFill>
                <a:latin typeface="HK Grotesk Medium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1252582" y="2525038"/>
            <a:ext cx="4640770" cy="4559929"/>
            <a:chOff x="11694414" y="3627233"/>
            <a:chExt cx="4640770" cy="4559929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7" r="8062"/>
            <a:stretch/>
          </p:blipFill>
          <p:spPr>
            <a:xfrm>
              <a:off x="12826220" y="5670996"/>
              <a:ext cx="2484779" cy="25161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9"/>
            <p:cNvSpPr txBox="1"/>
            <p:nvPr/>
          </p:nvSpPr>
          <p:spPr>
            <a:xfrm>
              <a:off x="11694414" y="3627233"/>
              <a:ext cx="4640770" cy="956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COLOMBIA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Francisco </a:t>
              </a:r>
              <a:r>
                <a:rPr lang="en-US" sz="2000" b="1" dirty="0">
                  <a:solidFill>
                    <a:srgbClr val="FFFFFF"/>
                  </a:solidFill>
                  <a:latin typeface="HK Grotesk Medium"/>
                </a:rPr>
                <a:t>Ternera </a:t>
              </a: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B.</a:t>
              </a:r>
              <a:endParaRPr lang="en-US" sz="2000" b="1" dirty="0">
                <a:solidFill>
                  <a:srgbClr val="FFFFFF"/>
                </a:solidFill>
                <a:latin typeface="HK Grotesk Medium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4206538" y="2558322"/>
            <a:ext cx="4640770" cy="5196043"/>
            <a:chOff x="14329526" y="3741287"/>
            <a:chExt cx="4640770" cy="5196043"/>
          </a:xfrm>
        </p:grpSpPr>
        <p:grpSp>
          <p:nvGrpSpPr>
            <p:cNvPr id="20" name="Grupo 19"/>
            <p:cNvGrpSpPr/>
            <p:nvPr/>
          </p:nvGrpSpPr>
          <p:grpSpPr>
            <a:xfrm>
              <a:off x="15298293" y="5704758"/>
              <a:ext cx="2703236" cy="3232572"/>
              <a:chOff x="4004694" y="3103370"/>
              <a:chExt cx="1178750" cy="1386962"/>
            </a:xfrm>
          </p:grpSpPr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01" t="12201" r="12201" b="12201"/>
              <a:stretch/>
            </p:blipFill>
            <p:spPr>
              <a:xfrm>
                <a:off x="4081338" y="3103370"/>
                <a:ext cx="999183" cy="107105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3" name="Título 1">
                <a:extLst>
                  <a:ext uri="{FF2B5EF4-FFF2-40B4-BE49-F238E27FC236}">
                    <a16:creationId xmlns="" xmlns:a16="http://schemas.microsoft.com/office/drawing/2014/main" id="{8DE5CD8D-E704-46A1-BC3E-9A644A9FFD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4694" y="4186774"/>
                <a:ext cx="1178750" cy="3035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 cap="all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endPara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TextBox 19"/>
            <p:cNvSpPr txBox="1"/>
            <p:nvPr/>
          </p:nvSpPr>
          <p:spPr>
            <a:xfrm>
              <a:off x="14329526" y="3741287"/>
              <a:ext cx="4640770" cy="1433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REPÚBLICA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DOMINICANA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HK Grotesk Medium"/>
                </a:rPr>
                <a:t>Samuel Arias </a:t>
              </a: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A.</a:t>
              </a:r>
              <a:endParaRPr lang="en-US" sz="2000" b="1" dirty="0">
                <a:solidFill>
                  <a:srgbClr val="FFFFFF"/>
                </a:solidFill>
                <a:latin typeface="HK Grotesk Medium"/>
              </a:endParaRPr>
            </a:p>
          </p:txBody>
        </p:sp>
      </p:grpSp>
      <p:sp>
        <p:nvSpPr>
          <p:cNvPr id="24" name="TextBox 14"/>
          <p:cNvSpPr txBox="1"/>
          <p:nvPr/>
        </p:nvSpPr>
        <p:spPr>
          <a:xfrm>
            <a:off x="1321093" y="-173077"/>
            <a:ext cx="15205830" cy="136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s-CL" sz="4400" b="1" dirty="0">
                <a:solidFill>
                  <a:srgbClr val="FFFFFF"/>
                </a:solidFill>
                <a:latin typeface="Roboto Bold"/>
              </a:rPr>
              <a:t>PAÍSES QUE INTEGRAN LA COMISIÓN</a:t>
            </a:r>
            <a:endParaRPr lang="en-US" sz="4400" b="1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25" name="Grupo 9"/>
          <p:cNvGrpSpPr/>
          <p:nvPr/>
        </p:nvGrpSpPr>
        <p:grpSpPr>
          <a:xfrm>
            <a:off x="9296400" y="2539505"/>
            <a:ext cx="2716997" cy="4478571"/>
            <a:chOff x="6230870" y="3749077"/>
            <a:chExt cx="2716997" cy="4478571"/>
          </a:xfrm>
        </p:grpSpPr>
        <p:pic>
          <p:nvPicPr>
            <p:cNvPr id="26" name="Imagen 1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6" b="99444" l="2500" r="99167">
                          <a14:foregroundMark x1="31389" y1="73611" x2="49167" y2="74722"/>
                          <a14:foregroundMark x1="40278" y1="85556" x2="62222" y2="93333"/>
                          <a14:foregroundMark x1="43889" y1="71667" x2="49167" y2="71944"/>
                          <a14:foregroundMark x1="17500" y1="68056" x2="83889" y2="67500"/>
                          <a14:foregroundMark x1="15556" y1="26111" x2="80556" y2="25556"/>
                          <a14:foregroundMark x1="83611" y1="25833" x2="83611" y2="25833"/>
                          <a14:foregroundMark x1="86111" y1="28056" x2="86111" y2="28056"/>
                          <a14:foregroundMark x1="88889" y1="29444" x2="88889" y2="29444"/>
                          <a14:foregroundMark x1="89722" y1="30278" x2="89722" y2="30278"/>
                          <a14:foregroundMark x1="91667" y1="31389" x2="91667" y2="31389"/>
                          <a14:foregroundMark x1="85278" y1="23611" x2="85278" y2="23611"/>
                          <a14:foregroundMark x1="85278" y1="22222" x2="85278" y2="22222"/>
                          <a14:foregroundMark x1="85278" y1="21111" x2="90833" y2="30833"/>
                          <a14:foregroundMark x1="10000" y1="33056" x2="16111" y2="21667"/>
                          <a14:foregroundMark x1="32500" y1="15278" x2="46111" y2="15000"/>
                          <a14:foregroundMark x1="53056" y1="12500" x2="70833" y2="14722"/>
                          <a14:foregroundMark x1="38611" y1="6944" x2="38611" y2="6944"/>
                          <a14:foregroundMark x1="31667" y1="11111" x2="20833" y2="15833"/>
                          <a14:foregroundMark x1="55556" y1="5833" x2="79444" y2="15556"/>
                          <a14:foregroundMark x1="8889" y1="32778" x2="14444" y2="23333"/>
                          <a14:foregroundMark x1="25278" y1="84444" x2="34167" y2="87778"/>
                          <a14:foregroundMark x1="20000" y1="84722" x2="39722" y2="95000"/>
                          <a14:foregroundMark x1="56944" y1="96389" x2="56944" y2="96389"/>
                          <a14:foregroundMark x1="43611" y1="96111" x2="53333" y2="95833"/>
                          <a14:foregroundMark x1="64167" y1="94444" x2="68889" y2="92778"/>
                          <a14:foregroundMark x1="74722" y1="91111" x2="78889" y2="8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404" y="5704758"/>
              <a:ext cx="2423930" cy="2522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19"/>
            <p:cNvSpPr txBox="1"/>
            <p:nvPr/>
          </p:nvSpPr>
          <p:spPr>
            <a:xfrm>
              <a:off x="6230870" y="3749077"/>
              <a:ext cx="2716997" cy="1445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FFFFFF"/>
                  </a:solidFill>
                  <a:latin typeface="HK Grotesk Medium"/>
                </a:rPr>
                <a:t>COSTA RICA</a:t>
              </a:r>
            </a:p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Gerardo </a:t>
              </a:r>
              <a:r>
                <a:rPr lang="en-US" sz="2000" b="1" dirty="0">
                  <a:solidFill>
                    <a:srgbClr val="FFFFFF"/>
                  </a:solidFill>
                  <a:latin typeface="HK Grotesk Medium"/>
                </a:rPr>
                <a:t>Alfaro </a:t>
              </a:r>
              <a:r>
                <a:rPr lang="en-US" sz="2000" b="1" dirty="0" smtClean="0">
                  <a:solidFill>
                    <a:srgbClr val="FFFFFF"/>
                  </a:solidFill>
                  <a:latin typeface="HK Grotesk Medium"/>
                </a:rPr>
                <a:t>V.</a:t>
              </a:r>
              <a:endParaRPr lang="en-US" sz="2000" b="1" dirty="0">
                <a:solidFill>
                  <a:srgbClr val="FFFFFF"/>
                </a:solidFill>
                <a:latin typeface="HK Grotesk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7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57800" y="100203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1498866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762000" y="3390900"/>
            <a:ext cx="16624728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s-CL" sz="2800" b="1" spc="75" dirty="0" smtClean="0">
                <a:solidFill>
                  <a:schemeClr val="bg1"/>
                </a:solidFill>
                <a:latin typeface="Montserrat"/>
              </a:rPr>
              <a:t>I.      Introducción a modo de contexto. </a:t>
            </a:r>
          </a:p>
          <a:p>
            <a:pPr>
              <a:lnSpc>
                <a:spcPts val="4977"/>
              </a:lnSpc>
            </a:pPr>
            <a:endParaRPr lang="es-CL" sz="2800" b="1" spc="75" dirty="0">
              <a:solidFill>
                <a:schemeClr val="bg1"/>
              </a:solidFill>
              <a:latin typeface="Montserrat"/>
            </a:endParaRPr>
          </a:p>
          <a:p>
            <a:pPr marL="571500" indent="-571500">
              <a:lnSpc>
                <a:spcPts val="4977"/>
              </a:lnSpc>
              <a:buAutoNum type="romanUcPeriod" startAt="2"/>
              <a:tabLst>
                <a:tab pos="803275" algn="l"/>
                <a:tab pos="993775" algn="l"/>
              </a:tabLst>
            </a:pPr>
            <a:r>
              <a:rPr lang="es-CL" sz="2800" b="1" spc="75" dirty="0" smtClean="0">
                <a:solidFill>
                  <a:schemeClr val="bg1"/>
                </a:solidFill>
                <a:latin typeface="Montserrat"/>
              </a:rPr>
              <a:t>  </a:t>
            </a:r>
            <a:r>
              <a:rPr lang="es-MX" sz="2800" b="1" spc="75" dirty="0">
                <a:solidFill>
                  <a:schemeClr val="bg1"/>
                </a:solidFill>
                <a:latin typeface="Montserrat"/>
              </a:rPr>
              <a:t>Itinerario. Proceso </a:t>
            </a:r>
            <a:r>
              <a:rPr lang="es-MX" sz="2800" b="1" spc="75" dirty="0" smtClean="0">
                <a:solidFill>
                  <a:schemeClr val="bg1"/>
                </a:solidFill>
                <a:latin typeface="Montserrat"/>
              </a:rPr>
              <a:t>previo para </a:t>
            </a:r>
            <a:r>
              <a:rPr lang="es-MX" sz="2800" b="1" spc="75" dirty="0">
                <a:solidFill>
                  <a:schemeClr val="bg1"/>
                </a:solidFill>
                <a:latin typeface="Montserrat"/>
              </a:rPr>
              <a:t>formulación de acciones (hitos) en la implementación de las Reglas Comunes Iberoamericanas sobre Justicia Penal Juvenil</a:t>
            </a:r>
            <a:r>
              <a:rPr lang="es-MX" sz="2800" b="1" spc="75" dirty="0" smtClean="0">
                <a:solidFill>
                  <a:schemeClr val="bg1"/>
                </a:solidFill>
                <a:latin typeface="Montserrat"/>
              </a:rPr>
              <a:t>.</a:t>
            </a:r>
          </a:p>
          <a:p>
            <a:pPr>
              <a:lnSpc>
                <a:spcPts val="4977"/>
              </a:lnSpc>
              <a:tabLst>
                <a:tab pos="803275" algn="l"/>
                <a:tab pos="993775" algn="l"/>
              </a:tabLst>
            </a:pPr>
            <a:endParaRPr lang="es-CL" sz="2800" b="1" spc="75" dirty="0" smtClean="0">
              <a:solidFill>
                <a:schemeClr val="bg1"/>
              </a:solidFill>
              <a:latin typeface="Montserrat"/>
            </a:endParaRPr>
          </a:p>
          <a:p>
            <a:pPr marL="571500" indent="-571500">
              <a:lnSpc>
                <a:spcPts val="4977"/>
              </a:lnSpc>
              <a:buAutoNum type="romanUcPeriod" startAt="3"/>
            </a:pPr>
            <a:r>
              <a:rPr lang="es-CL" sz="2800" b="1" spc="75" dirty="0" smtClean="0">
                <a:solidFill>
                  <a:schemeClr val="bg1"/>
                </a:solidFill>
                <a:latin typeface="Montserrat"/>
              </a:rPr>
              <a:t>  </a:t>
            </a:r>
            <a:r>
              <a:rPr lang="es-MX" sz="2800" b="1" spc="75" dirty="0">
                <a:solidFill>
                  <a:schemeClr val="bg1"/>
                </a:solidFill>
                <a:latin typeface="Montserrat"/>
              </a:rPr>
              <a:t>Ejes de Acciones o Hitos para </a:t>
            </a:r>
            <a:r>
              <a:rPr lang="es-MX" sz="2800" b="1" spc="75" dirty="0" smtClean="0">
                <a:solidFill>
                  <a:schemeClr val="bg1"/>
                </a:solidFill>
                <a:latin typeface="Montserrat"/>
              </a:rPr>
              <a:t>la materialización </a:t>
            </a:r>
            <a:r>
              <a:rPr lang="es-MX" sz="2800" b="1" spc="75" dirty="0">
                <a:solidFill>
                  <a:schemeClr val="bg1"/>
                </a:solidFill>
                <a:latin typeface="Montserrat"/>
              </a:rPr>
              <a:t>de las </a:t>
            </a:r>
            <a:r>
              <a:rPr lang="es-MX" sz="2800" b="1" spc="75" dirty="0" smtClean="0">
                <a:solidFill>
                  <a:schemeClr val="bg1"/>
                </a:solidFill>
                <a:latin typeface="Montserrat"/>
              </a:rPr>
              <a:t>Reglas Comunes </a:t>
            </a:r>
            <a:r>
              <a:rPr lang="es-MX" sz="2800" b="1" spc="75" dirty="0">
                <a:solidFill>
                  <a:schemeClr val="bg1"/>
                </a:solidFill>
                <a:latin typeface="Montserrat"/>
              </a:rPr>
              <a:t>Iberoamericanas de Justicia Penal Juvenil Restaurativa.</a:t>
            </a:r>
            <a:endParaRPr lang="es-CL" sz="2400" spc="75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68600" y="361443"/>
            <a:ext cx="2477221" cy="1670044"/>
          </a:xfrm>
          <a:prstGeom prst="rect">
            <a:avLst/>
          </a:prstGeom>
        </p:spPr>
      </p:pic>
      <p:sp>
        <p:nvSpPr>
          <p:cNvPr id="9" name="TextBox 14"/>
          <p:cNvSpPr txBox="1"/>
          <p:nvPr/>
        </p:nvSpPr>
        <p:spPr>
          <a:xfrm>
            <a:off x="1321093" y="-173077"/>
            <a:ext cx="15205830" cy="136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s-CL" sz="4400" b="1" dirty="0" smtClean="0">
                <a:solidFill>
                  <a:srgbClr val="FFFFFF"/>
                </a:solidFill>
                <a:latin typeface="Roboto Bold"/>
              </a:rPr>
              <a:t>TABLA DE CONTENIDOS </a:t>
            </a:r>
            <a:endParaRPr lang="en-US" sz="4400" b="1" dirty="0">
              <a:solidFill>
                <a:srgbClr val="FFFFFF"/>
              </a:solidFill>
              <a:latin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38958" y="2440305"/>
            <a:ext cx="17693573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Las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“Reglas Comunes Iberoamericanas sobre Justicia Penal Juvenil Restaurativa” de la Comisión MARC-TTD fueron aprobadas en la Asamblea Plenaria de la Cumbre Judicial Iberoamericana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XXI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que se llevó a efecto entre los días 20 al 22 de septiembre de 2023 en Lima, Perú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También fueron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aprobadas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por la AIDEF, AIAMP, ILANUD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y oportunamente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COMJIB realizará su aprobación.</a:t>
            </a:r>
            <a:endParaRPr lang="es-CL" sz="3200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ct val="200000"/>
              </a:lnSpc>
            </a:pPr>
            <a:r>
              <a:rPr lang="es-CL" sz="3200" dirty="0">
                <a:solidFill>
                  <a:srgbClr val="FFFFFF"/>
                </a:solidFill>
                <a:latin typeface="Oswald"/>
              </a:rPr>
              <a:t>La Comisión Permanente MARC-TTD determinó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definir hitos de la implementación que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será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ejecutada en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un período de 2 años.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Lo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que permitirá dar las directrices principales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en la materia.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Teniendo presente lo que señala las “Reglas Comunes Iberoamericanas sobre Justicia 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Penal Juvenil </a:t>
            </a:r>
            <a:r>
              <a:rPr lang="es-CL" sz="3200" dirty="0">
                <a:solidFill>
                  <a:srgbClr val="FFFFFF"/>
                </a:solidFill>
                <a:latin typeface="Oswald"/>
              </a:rPr>
              <a:t>Restaurativa” en los numerales 14 y 15</a:t>
            </a:r>
            <a:r>
              <a:rPr lang="es-CL" sz="3200" dirty="0" smtClean="0">
                <a:solidFill>
                  <a:srgbClr val="FFFFFF"/>
                </a:solidFill>
                <a:latin typeface="Oswald"/>
              </a:rPr>
              <a:t>.</a:t>
            </a:r>
          </a:p>
        </p:txBody>
      </p:sp>
      <p:sp>
        <p:nvSpPr>
          <p:cNvPr id="29" name="AutoShape 3"/>
          <p:cNvSpPr/>
          <p:nvPr/>
        </p:nvSpPr>
        <p:spPr>
          <a:xfrm>
            <a:off x="0" y="18669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0" name="AutoShape 2"/>
          <p:cNvSpPr/>
          <p:nvPr/>
        </p:nvSpPr>
        <p:spPr>
          <a:xfrm>
            <a:off x="5257800" y="93345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7" name="TextBox 14"/>
          <p:cNvSpPr txBox="1"/>
          <p:nvPr/>
        </p:nvSpPr>
        <p:spPr>
          <a:xfrm>
            <a:off x="1331603" y="259258"/>
            <a:ext cx="15205830" cy="136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s-CL" sz="4400" b="1" dirty="0" smtClean="0">
                <a:solidFill>
                  <a:srgbClr val="FFFFFF"/>
                </a:solidFill>
                <a:latin typeface="Roboto Bold"/>
              </a:rPr>
              <a:t>I. INTRODUCCIÓN</a:t>
            </a:r>
            <a:r>
              <a:rPr lang="es-CL" sz="4400" b="1" dirty="0">
                <a:solidFill>
                  <a:srgbClr val="FFFFFF"/>
                </a:solidFill>
                <a:latin typeface="Roboto Bold"/>
              </a:rPr>
              <a:t>: </a:t>
            </a:r>
            <a:endParaRPr lang="en-US" sz="4400" b="1" dirty="0">
              <a:solidFill>
                <a:srgbClr val="FFFFFF"/>
              </a:solidFill>
              <a:latin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81600" y="97917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152400" y="11811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2362200" y="1600564"/>
            <a:ext cx="153924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s-MX" sz="3799" b="1" spc="75" dirty="0">
                <a:solidFill>
                  <a:srgbClr val="FFFFFF"/>
                </a:solidFill>
                <a:latin typeface="Montserrat"/>
              </a:rPr>
              <a:t>Itinerario. </a:t>
            </a:r>
            <a:r>
              <a:rPr lang="es-MX" sz="3799" b="1" spc="75" dirty="0" smtClean="0">
                <a:solidFill>
                  <a:srgbClr val="FFFFFF"/>
                </a:solidFill>
                <a:latin typeface="Montserrat"/>
              </a:rPr>
              <a:t>Proceso previo </a:t>
            </a:r>
            <a:r>
              <a:rPr lang="es-MX" sz="3799" b="1" spc="75" dirty="0">
                <a:solidFill>
                  <a:srgbClr val="FFFFFF"/>
                </a:solidFill>
                <a:latin typeface="Montserrat"/>
              </a:rPr>
              <a:t>para formulación de acciones </a:t>
            </a:r>
            <a:endParaRPr lang="es-MX" sz="3799" b="1" spc="75" dirty="0" smtClean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4977"/>
              </a:lnSpc>
            </a:pPr>
            <a:r>
              <a:rPr lang="es-MX" sz="3799" b="1" spc="75" dirty="0" smtClean="0">
                <a:solidFill>
                  <a:srgbClr val="FFFFFF"/>
                </a:solidFill>
                <a:latin typeface="Montserrat"/>
              </a:rPr>
              <a:t>(</a:t>
            </a:r>
            <a:r>
              <a:rPr lang="es-MX" sz="3799" b="1" spc="75" dirty="0">
                <a:solidFill>
                  <a:srgbClr val="FFFFFF"/>
                </a:solidFill>
                <a:latin typeface="Montserrat"/>
              </a:rPr>
              <a:t>hitos) en la implementación de las Reglas </a:t>
            </a:r>
            <a:endParaRPr lang="es-MX" sz="3799" b="1" spc="75" dirty="0" smtClean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4977"/>
              </a:lnSpc>
            </a:pPr>
            <a:r>
              <a:rPr lang="es-MX" sz="3799" b="1" spc="75" dirty="0" smtClean="0">
                <a:solidFill>
                  <a:srgbClr val="FFFFFF"/>
                </a:solidFill>
                <a:latin typeface="Montserrat"/>
              </a:rPr>
              <a:t>Comunes </a:t>
            </a:r>
            <a:r>
              <a:rPr lang="es-MX" sz="3799" b="1" spc="75" dirty="0">
                <a:solidFill>
                  <a:srgbClr val="FFFFFF"/>
                </a:solidFill>
                <a:latin typeface="Montserrat"/>
              </a:rPr>
              <a:t>Iberoamericanas sobre Justicia Penal </a:t>
            </a:r>
            <a:r>
              <a:rPr lang="es-MX" sz="3799" b="1" spc="75" dirty="0" smtClean="0">
                <a:solidFill>
                  <a:srgbClr val="FFFFFF"/>
                </a:solidFill>
                <a:latin typeface="Montserrat"/>
              </a:rPr>
              <a:t>Juvenil </a:t>
            </a:r>
            <a:r>
              <a:rPr lang="es-MX" sz="3799" b="1" spc="75" dirty="0" err="1" smtClean="0">
                <a:solidFill>
                  <a:srgbClr val="FFFFFF"/>
                </a:solidFill>
                <a:latin typeface="Montserrat"/>
              </a:rPr>
              <a:t>Rest</a:t>
            </a:r>
            <a:r>
              <a:rPr lang="es-MX" sz="3799" b="1" spc="75" dirty="0" smtClean="0">
                <a:solidFill>
                  <a:srgbClr val="FFFFFF"/>
                </a:solidFill>
                <a:latin typeface="Montserrat"/>
              </a:rPr>
              <a:t>.</a:t>
            </a:r>
            <a:endParaRPr lang="en-US" sz="3799" b="1" spc="75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" y="1348052"/>
            <a:ext cx="1728747" cy="238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6"/>
              </a:lnSpc>
            </a:pPr>
            <a:r>
              <a:rPr lang="en-US" sz="16188" spc="696" dirty="0" err="1" smtClean="0">
                <a:solidFill>
                  <a:srgbClr val="FFFFFF"/>
                </a:solidFill>
                <a:latin typeface="Oswald"/>
              </a:rPr>
              <a:t>lI.</a:t>
            </a:r>
            <a:endParaRPr lang="en-US" sz="16188" spc="696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14709" y="3791568"/>
            <a:ext cx="1787329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200000"/>
              </a:lnSpc>
              <a:buFontTx/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 elaboró internamente </a:t>
            </a:r>
            <a:r>
              <a:rPr lang="es-MX" sz="3200" dirty="0">
                <a:solidFill>
                  <a:schemeClr val="bg1"/>
                </a:solidFill>
              </a:rPr>
              <a:t>el Proyecto que fija los hitos de implementación sobre </a:t>
            </a:r>
            <a:r>
              <a:rPr lang="es-MX" sz="3200" dirty="0" smtClean="0">
                <a:solidFill>
                  <a:schemeClr val="bg1"/>
                </a:solidFill>
              </a:rPr>
              <a:t>JPJR.</a:t>
            </a:r>
            <a:r>
              <a:rPr lang="es-CL" sz="3200" dirty="0"/>
              <a:t> </a:t>
            </a:r>
            <a:r>
              <a:rPr lang="es-CL" sz="3200" dirty="0" smtClean="0">
                <a:solidFill>
                  <a:schemeClr val="bg1"/>
                </a:solidFill>
              </a:rPr>
              <a:t>Octubre 2023.</a:t>
            </a:r>
            <a:r>
              <a:rPr lang="es-CL" sz="3200" dirty="0" smtClean="0"/>
              <a:t>.</a:t>
            </a:r>
            <a:endParaRPr lang="es-MX" sz="3200" dirty="0"/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 </a:t>
            </a:r>
            <a:r>
              <a:rPr lang="es-MX" sz="3200" dirty="0">
                <a:solidFill>
                  <a:schemeClr val="bg1"/>
                </a:solidFill>
              </a:rPr>
              <a:t>presentó el Proyecto de Hitos u  Hoja de Ruta a la Comisión Permanente </a:t>
            </a:r>
            <a:r>
              <a:rPr lang="es-MX" sz="3200" dirty="0" smtClean="0">
                <a:solidFill>
                  <a:schemeClr val="bg1"/>
                </a:solidFill>
              </a:rPr>
              <a:t>MARC-TTD. </a:t>
            </a:r>
            <a:r>
              <a:rPr lang="es-CL" sz="3200" dirty="0" smtClean="0">
                <a:solidFill>
                  <a:schemeClr val="bg1"/>
                </a:solidFill>
              </a:rPr>
              <a:t>diciembre 2023.</a:t>
            </a:r>
            <a:endParaRPr lang="es-MX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 </a:t>
            </a:r>
            <a:r>
              <a:rPr lang="es-MX" sz="3200" dirty="0">
                <a:solidFill>
                  <a:schemeClr val="bg1"/>
                </a:solidFill>
              </a:rPr>
              <a:t>dio por aprobado por la Comisión Permanente </a:t>
            </a:r>
            <a:r>
              <a:rPr lang="es-MX" sz="3200" dirty="0" smtClean="0">
                <a:solidFill>
                  <a:schemeClr val="bg1"/>
                </a:solidFill>
              </a:rPr>
              <a:t>MARC-TTD. </a:t>
            </a:r>
            <a:r>
              <a:rPr lang="es-CL" sz="3200" dirty="0">
                <a:solidFill>
                  <a:schemeClr val="bg1"/>
                </a:solidFill>
              </a:rPr>
              <a:t>marzo </a:t>
            </a:r>
            <a:r>
              <a:rPr lang="es-CL" sz="3200" dirty="0" smtClean="0">
                <a:solidFill>
                  <a:schemeClr val="bg1"/>
                </a:solidFill>
              </a:rPr>
              <a:t>2024.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 </a:t>
            </a:r>
            <a:r>
              <a:rPr lang="es-MX" sz="3200" dirty="0">
                <a:solidFill>
                  <a:schemeClr val="bg1"/>
                </a:solidFill>
              </a:rPr>
              <a:t>presentó la Hoja de Ruta a la Corte Suprema de </a:t>
            </a:r>
            <a:r>
              <a:rPr lang="es-MX" sz="3200" dirty="0" smtClean="0">
                <a:solidFill>
                  <a:schemeClr val="bg1"/>
                </a:solidFill>
              </a:rPr>
              <a:t>Chile.</a:t>
            </a:r>
            <a:r>
              <a:rPr lang="es-CL" sz="3200" dirty="0">
                <a:solidFill>
                  <a:schemeClr val="bg1"/>
                </a:solidFill>
              </a:rPr>
              <a:t> diciembre </a:t>
            </a:r>
            <a:r>
              <a:rPr lang="es-CL" sz="3200" dirty="0" smtClean="0">
                <a:solidFill>
                  <a:schemeClr val="bg1"/>
                </a:solidFill>
              </a:rPr>
              <a:t>2023.</a:t>
            </a:r>
            <a:endParaRPr lang="es-MX" sz="32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MX" sz="3200" dirty="0" smtClean="0">
                <a:solidFill>
                  <a:schemeClr val="bg1"/>
                </a:solidFill>
              </a:rPr>
              <a:t>Se </a:t>
            </a:r>
            <a:r>
              <a:rPr lang="es-MX" sz="3200" dirty="0">
                <a:solidFill>
                  <a:schemeClr val="bg1"/>
                </a:solidFill>
              </a:rPr>
              <a:t>presentó también los Hitos a la Mesa </a:t>
            </a:r>
            <a:r>
              <a:rPr lang="es-MX" sz="3200" dirty="0" err="1" smtClean="0">
                <a:solidFill>
                  <a:schemeClr val="bg1"/>
                </a:solidFill>
              </a:rPr>
              <a:t>Interagencial</a:t>
            </a:r>
            <a:r>
              <a:rPr lang="es-MX" sz="3200" dirty="0" smtClean="0">
                <a:solidFill>
                  <a:schemeClr val="bg1"/>
                </a:solidFill>
              </a:rPr>
              <a:t>. Abril 2024.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40584" y="68199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32385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2895600" y="4503222"/>
            <a:ext cx="14554200" cy="1883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s-MX" sz="3799" spc="75" dirty="0" smtClean="0">
                <a:solidFill>
                  <a:srgbClr val="FFFFFF"/>
                </a:solidFill>
                <a:latin typeface="Montserrat"/>
              </a:rPr>
              <a:t> 5 Ejes </a:t>
            </a:r>
            <a:r>
              <a:rPr lang="es-MX" sz="3799" spc="75" dirty="0">
                <a:solidFill>
                  <a:srgbClr val="FFFFFF"/>
                </a:solidFill>
                <a:latin typeface="Montserrat"/>
              </a:rPr>
              <a:t>de Acciones o Hitos para materialización de las Reglas Iberoamericanas de Justicia Penal Juvenil Restaurativa</a:t>
            </a:r>
            <a:r>
              <a:rPr lang="es-MX" sz="3799" spc="75" dirty="0" smtClean="0">
                <a:solidFill>
                  <a:srgbClr val="FFFFFF"/>
                </a:solidFill>
                <a:latin typeface="Montserrat"/>
              </a:rPr>
              <a:t>.</a:t>
            </a:r>
            <a:endParaRPr lang="en-US" sz="3799" spc="75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2957" y="3854852"/>
            <a:ext cx="2224043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16"/>
              </a:lnSpc>
            </a:pPr>
            <a:r>
              <a:rPr lang="en-US" sz="16188" spc="696" dirty="0" err="1" smtClean="0">
                <a:solidFill>
                  <a:srgbClr val="FFFFFF"/>
                </a:solidFill>
                <a:latin typeface="Oswald"/>
              </a:rPr>
              <a:t>lIl</a:t>
            </a:r>
            <a:r>
              <a:rPr lang="en-US" sz="16188" spc="696" dirty="0" smtClean="0">
                <a:solidFill>
                  <a:srgbClr val="FFFFFF"/>
                </a:solidFill>
                <a:latin typeface="Oswald"/>
              </a:rPr>
              <a:t>.</a:t>
            </a:r>
            <a:endParaRPr lang="en-US" sz="16188" spc="696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74605" y="84963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1464797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23900" y="1460243"/>
            <a:ext cx="1402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600" b="1" dirty="0" smtClean="0">
                <a:solidFill>
                  <a:schemeClr val="bg1"/>
                </a:solidFill>
              </a:rPr>
              <a:t>1.</a:t>
            </a:r>
            <a:r>
              <a:rPr lang="es-MX" sz="3600" b="1" dirty="0" smtClean="0">
                <a:solidFill>
                  <a:schemeClr val="bg1"/>
                </a:solidFill>
              </a:rPr>
              <a:t>Evaluación </a:t>
            </a:r>
            <a:r>
              <a:rPr lang="es-MX" sz="3600" b="1" dirty="0">
                <a:solidFill>
                  <a:schemeClr val="bg1"/>
                </a:solidFill>
              </a:rPr>
              <a:t>del </a:t>
            </a:r>
            <a:r>
              <a:rPr lang="es-MX" sz="3600" b="1" u="sng" dirty="0">
                <a:solidFill>
                  <a:schemeClr val="bg1"/>
                </a:solidFill>
              </a:rPr>
              <a:t>estado del arte </a:t>
            </a:r>
            <a:r>
              <a:rPr lang="es-MX" sz="3600" b="1" dirty="0">
                <a:solidFill>
                  <a:schemeClr val="bg1"/>
                </a:solidFill>
              </a:rPr>
              <a:t>acerca del eventual impacto que 	</a:t>
            </a:r>
            <a:r>
              <a:rPr lang="es-MX" sz="3600" b="1" dirty="0" smtClean="0">
                <a:solidFill>
                  <a:schemeClr val="bg1"/>
                </a:solidFill>
              </a:rPr>
              <a:t>tendrían </a:t>
            </a:r>
            <a:r>
              <a:rPr lang="es-MX" sz="3600" b="1" dirty="0">
                <a:solidFill>
                  <a:schemeClr val="bg1"/>
                </a:solidFill>
              </a:rPr>
              <a:t>las Reglas Comunes Iberoamericanas de Justicia Penal </a:t>
            </a:r>
            <a:r>
              <a:rPr lang="es-MX" sz="3600" b="1" dirty="0" smtClean="0">
                <a:solidFill>
                  <a:schemeClr val="bg1"/>
                </a:solidFill>
              </a:rPr>
              <a:t>	Juvenil </a:t>
            </a:r>
            <a:r>
              <a:rPr lang="es-MX" sz="3600" b="1" dirty="0">
                <a:solidFill>
                  <a:schemeClr val="bg1"/>
                </a:solidFill>
              </a:rPr>
              <a:t>Restaurativa, según la situación actual Iberoamericana. </a:t>
            </a:r>
            <a:r>
              <a:rPr lang="es-MX" sz="3600" b="1" dirty="0" smtClean="0">
                <a:solidFill>
                  <a:schemeClr val="bg1"/>
                </a:solidFill>
              </a:rPr>
              <a:t>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89000" y="4360802"/>
            <a:ext cx="1691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1.1 Levantamiento de información sobre lo que ahora existe en Iberoamérica respecto de la Justicia Penal Juvenil Restaurativa. Será realizado por la Secretaría Técnica de la Comisión </a:t>
            </a:r>
            <a:r>
              <a:rPr lang="es-MX" sz="3200" dirty="0" smtClean="0">
                <a:solidFill>
                  <a:schemeClr val="bg1"/>
                </a:solidFill>
              </a:rPr>
              <a:t>MARC-TTD, mediante una plataforma digital tipo Atlas Ib. de </a:t>
            </a:r>
            <a:r>
              <a:rPr lang="es-MX" sz="3200" dirty="0" err="1" smtClean="0">
                <a:solidFill>
                  <a:schemeClr val="bg1"/>
                </a:solidFill>
              </a:rPr>
              <a:t>Mec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err="1" smtClean="0">
                <a:solidFill>
                  <a:schemeClr val="bg1"/>
                </a:solidFill>
              </a:rPr>
              <a:t>Rest</a:t>
            </a:r>
            <a:r>
              <a:rPr lang="es-MX" sz="3200" dirty="0" smtClean="0">
                <a:solidFill>
                  <a:schemeClr val="bg1"/>
                </a:solidFill>
              </a:rPr>
              <a:t> y </a:t>
            </a:r>
            <a:r>
              <a:rPr lang="es-MX" sz="3200" dirty="0" err="1" smtClean="0">
                <a:solidFill>
                  <a:schemeClr val="bg1"/>
                </a:solidFill>
              </a:rPr>
              <a:t>Alt</a:t>
            </a:r>
            <a:r>
              <a:rPr lang="es-MX" sz="3200" dirty="0" smtClean="0">
                <a:solidFill>
                  <a:schemeClr val="bg1"/>
                </a:solidFill>
              </a:rPr>
              <a:t> de Res </a:t>
            </a:r>
            <a:r>
              <a:rPr lang="es-MX" sz="3200" dirty="0" err="1" smtClean="0">
                <a:solidFill>
                  <a:schemeClr val="bg1"/>
                </a:solidFill>
              </a:rPr>
              <a:t>Confl</a:t>
            </a:r>
            <a:r>
              <a:rPr lang="es-MX" sz="3200" dirty="0" smtClean="0">
                <a:solidFill>
                  <a:schemeClr val="bg1"/>
                </a:solidFill>
              </a:rPr>
              <a:t> de C. Estudios CS.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81108" y="6253189"/>
            <a:ext cx="13992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1.2 Proyecto INNOVA </a:t>
            </a:r>
            <a:r>
              <a:rPr lang="es-CL" sz="3600" dirty="0" smtClean="0">
                <a:solidFill>
                  <a:schemeClr val="bg1"/>
                </a:solidFill>
              </a:rPr>
              <a:t>Pública. Reincidencia según procesos de </a:t>
            </a:r>
            <a:r>
              <a:rPr lang="es-CL" sz="3600" dirty="0" err="1" smtClean="0">
                <a:solidFill>
                  <a:schemeClr val="bg1"/>
                </a:solidFill>
              </a:rPr>
              <a:t>atrib</a:t>
            </a:r>
            <a:r>
              <a:rPr lang="es-CL" sz="3600" dirty="0" smtClean="0">
                <a:solidFill>
                  <a:schemeClr val="bg1"/>
                </a:solidFill>
              </a:rPr>
              <a:t>. penal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06508" y="7378987"/>
            <a:ext cx="16285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1.3 Mapeo Técnico que </a:t>
            </a:r>
            <a:r>
              <a:rPr lang="es-MX" sz="3200" dirty="0" smtClean="0">
                <a:solidFill>
                  <a:schemeClr val="bg1"/>
                </a:solidFill>
              </a:rPr>
              <a:t>coteja </a:t>
            </a:r>
            <a:r>
              <a:rPr lang="es-MX" sz="3200" dirty="0">
                <a:solidFill>
                  <a:schemeClr val="bg1"/>
                </a:solidFill>
              </a:rPr>
              <a:t>el  </a:t>
            </a:r>
            <a:r>
              <a:rPr lang="es-MX" sz="3200" dirty="0" smtClean="0">
                <a:solidFill>
                  <a:schemeClr val="bg1"/>
                </a:solidFill>
              </a:rPr>
              <a:t>contenido de las Reglas con Anteproyecto CPP (2/3)  En Panamá.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40584" y="67437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152400" y="16383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2035094" y="2857500"/>
            <a:ext cx="13411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Acciones para la creación de un acervo común iberoamericano en materia de </a:t>
            </a:r>
            <a:r>
              <a:rPr lang="es-MX" sz="4000" b="1" dirty="0" smtClean="0">
                <a:solidFill>
                  <a:schemeClr val="bg1"/>
                </a:solidFill>
              </a:rPr>
              <a:t>Justicia Penal Juvenil </a:t>
            </a:r>
            <a:r>
              <a:rPr lang="es-MX" sz="4000" b="1" dirty="0">
                <a:solidFill>
                  <a:schemeClr val="bg1"/>
                </a:solidFill>
              </a:rPr>
              <a:t>restaurativa.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2482806"/>
            <a:ext cx="1728747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6"/>
              </a:lnSpc>
            </a:pPr>
            <a:r>
              <a:rPr lang="en-US" sz="16188" spc="696" dirty="0" smtClean="0">
                <a:solidFill>
                  <a:srgbClr val="FFFFFF"/>
                </a:solidFill>
                <a:latin typeface="Oswald"/>
              </a:rPr>
              <a:t>2.</a:t>
            </a:r>
            <a:endParaRPr lang="en-US" sz="16188" spc="696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78000" y="4533900"/>
            <a:ext cx="16269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chemeClr val="bg1"/>
                </a:solidFill>
              </a:rPr>
              <a:t>2.1 Generación de modelos de gestión, seguimiento y control de las medidas </a:t>
            </a:r>
            <a:r>
              <a:rPr lang="es-MX" sz="3200" dirty="0" smtClean="0">
                <a:solidFill>
                  <a:schemeClr val="bg1"/>
                </a:solidFill>
              </a:rPr>
              <a:t>existentes (Atlas) </a:t>
            </a:r>
            <a:r>
              <a:rPr lang="es-MX" sz="3200" dirty="0">
                <a:solidFill>
                  <a:schemeClr val="bg1"/>
                </a:solidFill>
              </a:rPr>
              <a:t>en los sistemas de justicia penal juvenil para la FORMACIÓN DE UN ACERVO COMÚN EN JPJR. </a:t>
            </a:r>
            <a:endParaRPr lang="es-MX" sz="32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s-MX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A </a:t>
            </a:r>
            <a:r>
              <a:rPr lang="es-MX" sz="3200" dirty="0">
                <a:solidFill>
                  <a:schemeClr val="bg1"/>
                </a:solidFill>
              </a:rPr>
              <a:t>consolidar dicho acervo por la </a:t>
            </a:r>
            <a:r>
              <a:rPr lang="es-MX" sz="3200" dirty="0" smtClean="0">
                <a:solidFill>
                  <a:schemeClr val="bg1"/>
                </a:solidFill>
              </a:rPr>
              <a:t>Secretaría </a:t>
            </a:r>
            <a:r>
              <a:rPr lang="es-MX" sz="3200" dirty="0">
                <a:solidFill>
                  <a:schemeClr val="bg1"/>
                </a:solidFill>
              </a:rPr>
              <a:t>Técnica de la Comisión </a:t>
            </a:r>
            <a:r>
              <a:rPr lang="es-MX" sz="3200" dirty="0" smtClean="0">
                <a:solidFill>
                  <a:schemeClr val="bg1"/>
                </a:solidFill>
              </a:rPr>
              <a:t>MARC-TTD</a:t>
            </a:r>
          </a:p>
          <a:p>
            <a:pPr>
              <a:defRPr/>
            </a:pPr>
            <a:endParaRPr lang="es-MX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También países Cumbre.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40584" y="8496300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52400" y="1385969"/>
            <a:ext cx="1334741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2362200" y="2456530"/>
            <a:ext cx="134112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7"/>
              </a:lnSpc>
            </a:pPr>
            <a:r>
              <a:rPr lang="es-MX" sz="4000" b="1" dirty="0">
                <a:solidFill>
                  <a:schemeClr val="bg1"/>
                </a:solidFill>
                <a:latin typeface="Montserrat" panose="020B0604020202020204" charset="0"/>
              </a:rPr>
              <a:t>Creación de ámbitos de </a:t>
            </a:r>
            <a:r>
              <a:rPr lang="es-MX" sz="4000" b="1" dirty="0" smtClean="0">
                <a:solidFill>
                  <a:schemeClr val="bg1"/>
                </a:solidFill>
                <a:latin typeface="Montserrat" panose="020B0604020202020204" charset="0"/>
              </a:rPr>
              <a:t>estudio, </a:t>
            </a:r>
            <a:r>
              <a:rPr lang="es-MX" sz="4000" b="1" dirty="0">
                <a:solidFill>
                  <a:schemeClr val="bg1"/>
                </a:solidFill>
                <a:latin typeface="Montserrat" panose="020B0604020202020204" charset="0"/>
              </a:rPr>
              <a:t>discusión y análisis sobre Justicia Penal Juvenil  Restaurativa que permita el seguimiento y control de las Reglas.</a:t>
            </a:r>
            <a:endParaRPr lang="en-US" sz="40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1827186"/>
            <a:ext cx="1728747" cy="238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6"/>
              </a:lnSpc>
            </a:pPr>
            <a:r>
              <a:rPr lang="en-US" sz="16188" spc="696" dirty="0" smtClean="0">
                <a:solidFill>
                  <a:srgbClr val="FFFFFF"/>
                </a:solidFill>
                <a:latin typeface="Oswald"/>
              </a:rPr>
              <a:t>3.</a:t>
            </a:r>
            <a:endParaRPr lang="en-US" sz="16188" spc="696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4700" y="274680"/>
            <a:ext cx="3277321" cy="22094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5800" y="5143500"/>
            <a:ext cx="1425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Montserrat" panose="020B0604020202020204" charset="0"/>
              </a:rPr>
              <a:t>3.1 Creación de un espacio común </a:t>
            </a:r>
            <a:r>
              <a:rPr lang="es-MX" sz="3200" dirty="0" err="1">
                <a:solidFill>
                  <a:schemeClr val="bg1"/>
                </a:solidFill>
                <a:latin typeface="Montserrat" panose="020B0604020202020204" charset="0"/>
              </a:rPr>
              <a:t>interagencial</a:t>
            </a:r>
            <a:r>
              <a:rPr lang="es-MX" sz="3200" dirty="0">
                <a:solidFill>
                  <a:schemeClr val="bg1"/>
                </a:solidFill>
                <a:latin typeface="Montserrat" panose="020B0604020202020204" charset="0"/>
              </a:rPr>
              <a:t> de expertos.</a:t>
            </a:r>
            <a:endParaRPr lang="es-CL" sz="3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9600" y="6057900"/>
            <a:ext cx="1691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3.2 </a:t>
            </a:r>
            <a:r>
              <a:rPr lang="es-MX" sz="3200" dirty="0">
                <a:solidFill>
                  <a:schemeClr val="bg1"/>
                </a:solidFill>
                <a:latin typeface="Montserrat" panose="020B0604020202020204" charset="0"/>
              </a:rPr>
              <a:t>Proyecto interesante es el de la Corte Suprema de Panamá  para la formalización y  expansión a todo el territorio nacional </a:t>
            </a:r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panameño </a:t>
            </a:r>
            <a:r>
              <a:rPr lang="es-MX" sz="3200" dirty="0" err="1" smtClean="0">
                <a:solidFill>
                  <a:schemeClr val="bg1"/>
                </a:solidFill>
                <a:latin typeface="Montserrat" panose="020B0604020202020204" charset="0"/>
              </a:rPr>
              <a:t>Prog</a:t>
            </a:r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. TTD</a:t>
            </a:r>
          </a:p>
          <a:p>
            <a:endParaRPr lang="es-CL" sz="3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9600" y="7569487"/>
            <a:ext cx="1951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3.3 Vinculación MESA </a:t>
            </a:r>
            <a:r>
              <a:rPr lang="es-MX" sz="3200" dirty="0" err="1" smtClean="0">
                <a:solidFill>
                  <a:schemeClr val="bg1"/>
                </a:solidFill>
                <a:latin typeface="Montserrat" panose="020B0604020202020204" charset="0"/>
              </a:rPr>
              <a:t>Interag</a:t>
            </a:r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. </a:t>
            </a:r>
            <a:r>
              <a:rPr lang="es-MX" sz="3200" dirty="0">
                <a:solidFill>
                  <a:schemeClr val="bg1"/>
                </a:solidFill>
                <a:latin typeface="Montserrat" panose="020B0604020202020204" charset="0"/>
              </a:rPr>
              <a:t>con el Convenio </a:t>
            </a:r>
            <a:r>
              <a:rPr lang="es-MX" sz="3200" dirty="0" smtClean="0">
                <a:solidFill>
                  <a:schemeClr val="bg1"/>
                </a:solidFill>
                <a:latin typeface="Montserrat" panose="020B0604020202020204" charset="0"/>
              </a:rPr>
              <a:t>Ib. de </a:t>
            </a:r>
            <a:r>
              <a:rPr lang="es-MX" sz="3200" dirty="0">
                <a:solidFill>
                  <a:schemeClr val="bg1"/>
                </a:solidFill>
                <a:latin typeface="Montserrat" panose="020B0604020202020204" charset="0"/>
              </a:rPr>
              <a:t>Acceso a la Justicia de la COMJIB.</a:t>
            </a:r>
            <a:endParaRPr lang="es-CL" sz="3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0636FF90FFCB419C83AD056ECD7827" ma:contentTypeVersion="15" ma:contentTypeDescription="Crie um novo documento." ma:contentTypeScope="" ma:versionID="b7efaced82d83f5a63b7f3d9a9310d38">
  <xsd:schema xmlns:xsd="http://www.w3.org/2001/XMLSchema" xmlns:xs="http://www.w3.org/2001/XMLSchema" xmlns:p="http://schemas.microsoft.com/office/2006/metadata/properties" xmlns:ns2="d5fdfebe-e266-4822-af78-1374afa9395f" xmlns:ns3="90920269-575c-44b2-9a92-3d67ff7821e2" targetNamespace="http://schemas.microsoft.com/office/2006/metadata/properties" ma:root="true" ma:fieldsID="5e6c0837b69843a3096312aa821db257" ns2:_="" ns3:_="">
    <xsd:import namespace="d5fdfebe-e266-4822-af78-1374afa9395f"/>
    <xsd:import namespace="90920269-575c-44b2-9a92-3d67ff7821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febe-e266-4822-af78-1374afa93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0269-575c-44b2-9a92-3d67ff782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c907d3b-e8e6-4756-a9cc-f06ffd43b9b7}" ma:internalName="TaxCatchAll" ma:showField="CatchAllData" ma:web="90920269-575c-44b2-9a92-3d67ff782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C85DF-467A-4FA3-9CCE-8F36EBEE9643}"/>
</file>

<file path=customXml/itemProps2.xml><?xml version="1.0" encoding="utf-8"?>
<ds:datastoreItem xmlns:ds="http://schemas.openxmlformats.org/officeDocument/2006/customXml" ds:itemID="{426E2D1F-2FCE-42A7-81F4-BB58B71C7BC0}"/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901</Words>
  <Application>Microsoft Office PowerPoint</Application>
  <PresentationFormat>Personalizado</PresentationFormat>
  <Paragraphs>79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Oswald</vt:lpstr>
      <vt:lpstr>Roboto Bold</vt:lpstr>
      <vt:lpstr>Montserrat</vt:lpstr>
      <vt:lpstr>HK Grotesk Medium</vt:lpstr>
      <vt:lpstr>Roboto 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Propuesta de Proyecto Negocio Corporativo azul</dc:title>
  <dc:creator>Georgette Elizabeth Urra Garcia</dc:creator>
  <cp:lastModifiedBy>Georgette Elizabeth Urra Garcia</cp:lastModifiedBy>
  <cp:revision>65</cp:revision>
  <cp:lastPrinted>2024-04-08T19:01:28Z</cp:lastPrinted>
  <dcterms:created xsi:type="dcterms:W3CDTF">2006-08-16T00:00:00Z</dcterms:created>
  <dcterms:modified xsi:type="dcterms:W3CDTF">2024-04-09T11:48:25Z</dcterms:modified>
  <dc:identifier>DAGBQ1Kh9_Q</dc:identifier>
</cp:coreProperties>
</file>