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60" r:id="rId6"/>
    <p:sldId id="261" r:id="rId7"/>
    <p:sldId id="267" r:id="rId8"/>
    <p:sldId id="262" r:id="rId9"/>
    <p:sldId id="263" r:id="rId10"/>
    <p:sldId id="294" r:id="rId11"/>
    <p:sldId id="269" r:id="rId12"/>
    <p:sldId id="293" r:id="rId13"/>
    <p:sldId id="272" r:id="rId14"/>
    <p:sldId id="274" r:id="rId15"/>
    <p:sldId id="296" r:id="rId16"/>
    <p:sldId id="281" r:id="rId17"/>
    <p:sldId id="282" r:id="rId18"/>
    <p:sldId id="283" r:id="rId19"/>
    <p:sldId id="291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</p:sldIdLst>
  <p:sldSz cx="12192000" cy="6858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5679A"/>
    <a:srgbClr val="8671A1"/>
    <a:srgbClr val="42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7" autoAdjust="0"/>
    <p:restoredTop sz="85429" autoAdjust="0"/>
  </p:normalViewPr>
  <p:slideViewPr>
    <p:cSldViewPr snapToGrid="0">
      <p:cViewPr varScale="1">
        <p:scale>
          <a:sx n="54" d="100"/>
          <a:sy n="54" d="100"/>
        </p:scale>
        <p:origin x="11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F72BF5-86FD-4982-AA1A-670FBFE40CE2}" type="datetimeFigureOut">
              <a:rPr lang="es-MX" smtClean="0"/>
              <a:t>05/04/2024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24F492-6EE5-46DD-AB60-81528989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30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61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s-MX" b="1" dirty="0">
                <a:solidFill>
                  <a:srgbClr val="0870A5"/>
                </a:solidFill>
                <a:latin typeface="Century Gothic" panose="020B0502020202020204" pitchFamily="34" charset="0"/>
              </a:rPr>
              <a:t>El tercer apartado corresponde a las GRÁFICAS DE VARIABLES</a:t>
            </a:r>
            <a:r>
              <a:rPr lang="es-MX" dirty="0">
                <a:solidFill>
                  <a:srgbClr val="0870A5"/>
                </a:solidFill>
                <a:latin typeface="Century Gothic" panose="020B0502020202020204" pitchFamily="34" charset="0"/>
              </a:rPr>
              <a:t>, las cuales muestran,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 forma visual, la información procesada sobre el contenido de las sentencias que integran el Portal DESCA.</a:t>
            </a:r>
            <a:endParaRPr lang="es-MX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lvl="1" algn="just"/>
            <a:r>
              <a:rPr lang="es-MX" dirty="0">
                <a:latin typeface="Century Gothic" panose="020B0502020202020204" pitchFamily="34" charset="0"/>
              </a:rPr>
              <a:t>En este apartado se puede acceder a información graficada atendiendo a diversos criterios, por ejemplo:</a:t>
            </a:r>
          </a:p>
          <a:p>
            <a:pPr marL="640594" lvl="1" indent="-174708" algn="just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Tipo de DESCA analizado</a:t>
            </a:r>
          </a:p>
          <a:p>
            <a:pPr marL="640594" lvl="1" indent="-174708" algn="just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Tipo de grupo expuesto a condición de vulnerabilidad</a:t>
            </a:r>
          </a:p>
          <a:p>
            <a:pPr marL="465887" lvl="1" algn="just"/>
            <a:endParaRPr lang="es-MX" dirty="0">
              <a:latin typeface="Century Gothic" panose="020B0502020202020204" pitchFamily="34" charset="0"/>
            </a:endParaRPr>
          </a:p>
          <a:p>
            <a:pPr marL="465887" lvl="1" algn="just"/>
            <a:r>
              <a:rPr lang="es-MX" b="1" dirty="0">
                <a:latin typeface="Century Gothic" panose="020B0502020202020204" pitchFamily="34" charset="0"/>
              </a:rPr>
              <a:t>La gráfica que ahora se muestra corresponde al catálogo de los DESCA analizados en las sentencias.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63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/>
            <a:r>
              <a:rPr lang="es-MX" b="1" dirty="0">
                <a:latin typeface="Century Gothic" panose="020B0502020202020204" pitchFamily="34" charset="0"/>
              </a:rPr>
              <a:t>Este es otro ejemplo de cómo se muestran los datos extraídos de las sentencias a partir de los grupos expuestos a condiciones de vulnerabilidad que fueron parte en la sentencia.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95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54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613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92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912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17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033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62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61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651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9323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391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552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0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5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dirty="0">
                <a:latin typeface="Century Gothic" panose="020B0502020202020204" pitchFamily="34" charset="0"/>
              </a:rPr>
              <a:t>Este catálogo no es limitativo debido a que todo el tiempo se configuran de manera progresiva nuevos derechos. Tal es el caso del </a:t>
            </a:r>
            <a:r>
              <a:rPr lang="es-MX" b="1" dirty="0">
                <a:latin typeface="Century Gothic" panose="020B0502020202020204" pitchFamily="34" charset="0"/>
              </a:rPr>
              <a:t>derecho al cuidado</a:t>
            </a:r>
            <a:r>
              <a:rPr lang="es-MX" dirty="0">
                <a:latin typeface="Century Gothic" panose="020B0502020202020204" pitchFamily="34" charset="0"/>
              </a:rPr>
              <a:t>, especialmente relacionado con la niñez, las personas mayores y personas con discapacidad, respecto del cual se ha pronunciado recientemente la Relatoría Especial sobre los Derechos Económicos, Sociales, Culturales y Ambientales.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86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51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43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b="1" dirty="0">
                <a:latin typeface="Century Gothic" panose="020B0502020202020204" pitchFamily="34" charset="0"/>
              </a:rPr>
              <a:t>Gracias a la participación de los países miembros, el Portal DESCA se ha mantenido exitosamente durante cuatro ediciones consecutivas.</a:t>
            </a:r>
          </a:p>
          <a:p>
            <a:pPr algn="just"/>
            <a:r>
              <a:rPr lang="es-MX" b="1" dirty="0">
                <a:latin typeface="Century Gothic" panose="020B0502020202020204" pitchFamily="34" charset="0"/>
              </a:rPr>
              <a:t>Sin importar el número de sentencias que envíen los países, todas tienen el mismo nivel de importancia.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65887" lvl="1" algn="just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Actualmente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el acervo del Portal DESCA asciende a:</a:t>
            </a:r>
          </a:p>
          <a:p>
            <a:pPr marL="757066" lvl="1" indent="-291179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721 sentencias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 22 países. (Bolivia no ha participado)</a:t>
            </a:r>
          </a:p>
          <a:p>
            <a:pPr marL="757066" lvl="1" indent="-291179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591 documentos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 organismos internacionales de diversos sistemas de protección de derechos humanos.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69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s-MX" b="1" dirty="0">
                <a:solidFill>
                  <a:srgbClr val="0870A5"/>
                </a:solidFill>
                <a:latin typeface="Century Gothic" panose="020B0502020202020204" pitchFamily="34" charset="0"/>
              </a:rPr>
              <a:t>El primer apartado es el Buscador de casos, </a:t>
            </a:r>
            <a:r>
              <a:rPr lang="es-MX" dirty="0">
                <a:solidFill>
                  <a:srgbClr val="0870A5"/>
                </a:solidFill>
                <a:latin typeface="Century Gothic" panose="020B0502020202020204" pitchFamily="34" charset="0"/>
              </a:rPr>
              <a:t>el cual p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ermite localizar sentencias emitidas por los países miembros de la CJI a través de criterios como: Estado miembro, derecho protegido, año, metodología, estándar internacional, grupos expuestos a condiciones de vulnerabilidad, reparaciones, entre otros.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5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90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6CC18-4B45-A65E-5C09-501FDFBA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D10A1-4595-036D-1E0F-233138DC3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FEFD6-2286-7F0A-89A4-88047CD7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02-D1DB-4F99-8AD4-A54B1D282A2A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1D5F5-8F06-2A1B-995D-66B2ABC7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7D1F1-D9BB-E667-D685-94AAE80E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7276BF-DC3B-51D2-8A29-D0A3EF338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21EF1-3B66-533E-0009-7C187FEE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C3111-3626-839C-CE1C-F36B913C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0D382-82FA-DF4A-F791-2AC7F50B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A2A-F604-4D7E-AD38-8A4F3DF3E6CA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11A64-0E92-B236-7055-21690A8C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2D05F-8829-549E-8456-ADAB9D9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51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3BFC53-0C45-C890-3C99-227616DB3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6CD21-9658-0D98-63A8-D0DC4D91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239D4-A638-7D88-C262-A271E800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52-37F2-4809-BDD5-0EFC51FAAB9E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97262-0C22-AC3C-77A2-49A2923E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6C505-76EB-1305-EA3F-F8AC6958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5DBC-7080-77C8-0423-F771CAB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7F4C6-ED5F-E9AB-9542-EED55683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9B46A-80CB-87AF-8AB4-5D957CA3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BB12-FD72-4EC3-8804-59B1DAC3A585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6351B-0D2B-398C-7D3B-6F7341B1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E048D-89A4-B5CC-F937-BC88B214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08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B75B-6610-B480-8F80-3A459D43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52F57B-E6ED-8AB7-DDE2-361F895A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60001-7080-6A5F-6558-C0740B67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0AA-A0F2-4148-9706-29A8DB192106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19532-281B-271A-6721-5E1B1688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875B2-CD78-1FF3-D75C-9071002E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90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698E-8E38-4B12-AA4A-E5C5C4CC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2A899-DAE4-5D91-7A6A-4C03BE8E2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C44397-FE4F-7518-A965-E4AAA9B5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AEC0D-49B8-3B3E-FE41-30DD132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8B2-B180-4DB5-AD3D-9F90F08A0172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3C7F-6FC9-5BA0-8E5E-FC358224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DAC81-655E-9942-2345-B983B5E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769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1BDC2-8232-D0CE-EE18-590F765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B41E06-DC8A-CC23-8779-A8AF6E6B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827ABA-0C57-917D-3D45-6510D0C42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E49E6-8B56-C081-06DB-0F5BFC122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FE90D3-4254-608E-6477-E30AEFAFF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3CA2E4-CD8B-E7EB-DEBA-DC3A1846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53EC-89E7-499A-BD39-FC3463BDC50B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590E20-BCEF-6C4E-B739-C6021A6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0118E2-9964-F18F-E963-C24B589E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33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A3BCA-3D4C-A4CF-2157-07C32726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DA5273-9DF3-5E7A-EF49-C1DCADA2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F7B3-6C3E-43CA-A1C3-4A6A500BFBD1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B4A19A-2594-D19F-C3E2-E3CC4FBC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07300-2706-A5C5-0CCB-095F4514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45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8E210F-F146-D6BF-92D6-C7E2C561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0C99-4195-4BB4-A932-EE5EBE610EB4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528D9E-C74D-AB30-CF90-004E4A3A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7AE882-2D8F-E182-5B5B-B49ED2EF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73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AB3D-C7E5-6314-6424-0E09CF5F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4E86C-7AEA-CFA5-5FA4-46ED3954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8C31DC-0FCC-284F-96D8-B1145CCB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FC5C5-8E90-DA7E-8408-7FC7379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5B0C-6783-4562-80C0-B1504C396CE3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75387-B329-94FE-04A7-A904E233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E9339C-1464-AA3E-9065-9759D098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1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9437F-37DD-16DC-D308-E740515C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CF47EF-E405-85AC-D561-44A4EACB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CDF04-9A4F-1491-AB0F-8C3609E2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0D93B-1242-6AF5-6B8C-264EDF8C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CEE-3464-41FD-AF2F-C484C503E07A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49B58-A70F-AE12-894E-0A97C186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52B6D-1179-2DFB-9835-EE36FE78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34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4DFDD-43E0-72AD-9C7E-6E17B6B8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BA94D-9086-3352-5479-9BA60E0A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E4D05-14BB-24E2-D91B-283B30F93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F59B-3592-4A39-B920-3DC56FE49B38}" type="datetime1">
              <a:rPr lang="es-MX" smtClean="0"/>
              <a:t>05/04/2024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95BB4-A377-90D3-BDEE-EEF32682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31340-9356-99CD-7C4D-6AE4AB5B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0533-AEA6-4655-8333-D20E5F6A578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28721F-BC4E-7BCA-FCBD-30A572242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martinezh@mail.scjn.gob.m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pdiaz@cjf.gob.m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80B7E-CFA9-F5AD-5E5E-DD5E7E96A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726" y="1142999"/>
            <a:ext cx="9348786" cy="4848225"/>
          </a:xfrm>
        </p:spPr>
        <p:txBody>
          <a:bodyPr>
            <a:noAutofit/>
          </a:bodyPr>
          <a:lstStyle/>
          <a:p>
            <a:r>
              <a:rPr lang="es-MX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Reunión Preparatoria de la XXII Edición de la Cumbre Judicial Iberoamericana / </a:t>
            </a:r>
            <a:r>
              <a:rPr lang="pt-BR" sz="28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Reunião Preparatória da XXII Edição da Cimeira Judicial Ibero-Americana</a:t>
            </a:r>
            <a:br>
              <a:rPr lang="es-MX" sz="28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Brasilia, Brasil, 8 al 10 de abril</a:t>
            </a:r>
            <a:br>
              <a:rPr lang="es-MX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 Judicial Federal de México / </a:t>
            </a:r>
            <a:r>
              <a:rPr lang="pt-BR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 Judicial Federal do México</a:t>
            </a:r>
            <a:b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Suprema Corte de Justicia de la Nación y su Consejo de la Judicatura Federal / </a:t>
            </a:r>
            <a:r>
              <a:rPr lang="pt-BR" sz="20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Supremo Tribunal de Justiça da Nação e o seu Conselho da Magistratura Federal</a:t>
            </a:r>
            <a:endParaRPr lang="es-MX" sz="2000" i="1" dirty="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669216-4B97-5D95-7952-93EC509A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516210"/>
            <a:ext cx="398755" cy="341790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6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6BE1E6C-DFFA-85B0-B2ED-B3010D4F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4" y="239280"/>
            <a:ext cx="5385157" cy="556181"/>
          </a:xfrm>
        </p:spPr>
        <p:txBody>
          <a:bodyPr>
            <a:normAutofit/>
          </a:bodyPr>
          <a:lstStyle/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ESTRUCTURA DEL PORTAL DESCA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635C366-7CCA-88CC-4527-5174B1E37000}"/>
              </a:ext>
            </a:extLst>
          </p:cNvPr>
          <p:cNvSpPr txBox="1">
            <a:spLocks/>
          </p:cNvSpPr>
          <p:nvPr/>
        </p:nvSpPr>
        <p:spPr>
          <a:xfrm>
            <a:off x="6581774" y="224274"/>
            <a:ext cx="5385157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ESTRUTURA DO PORTAL DESCA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D6D850-609A-B65E-4299-7E08028AE3B4}"/>
              </a:ext>
            </a:extLst>
          </p:cNvPr>
          <p:cNvSpPr txBox="1"/>
          <p:nvPr/>
        </p:nvSpPr>
        <p:spPr>
          <a:xfrm>
            <a:off x="548246" y="1436404"/>
            <a:ext cx="52792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b="1" dirty="0">
                <a:solidFill>
                  <a:srgbClr val="0870A5"/>
                </a:solidFill>
                <a:latin typeface="Century Gothic" panose="020B0502020202020204" pitchFamily="34" charset="0"/>
              </a:rPr>
              <a:t>B. DOCUMENTOS DE ORGANISMOS INTERNACIONALES</a:t>
            </a:r>
          </a:p>
          <a:p>
            <a:pPr lvl="1" algn="ctr"/>
            <a:endParaRPr lang="es-MX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lvl="1"/>
            <a:r>
              <a:rPr lang="es-MX" b="1" dirty="0">
                <a:latin typeface="Century Gothic" panose="020B0502020202020204" pitchFamily="34" charset="0"/>
              </a:rPr>
              <a:t>Criterios de búsqueda:</a:t>
            </a:r>
          </a:p>
          <a:p>
            <a:pPr lvl="1" algn="ctr"/>
            <a:endParaRPr lang="es-MX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Sistema de protección de derechos humanos: </a:t>
            </a:r>
          </a:p>
          <a:p>
            <a:pPr lvl="1" algn="just"/>
            <a:r>
              <a:rPr lang="es-MX" b="1" dirty="0">
                <a:latin typeface="Century Gothic" panose="020B0502020202020204" pitchFamily="34" charset="0"/>
              </a:rPr>
              <a:t>a. </a:t>
            </a:r>
            <a:r>
              <a:rPr lang="es-MX" dirty="0">
                <a:latin typeface="Century Gothic" panose="020B0502020202020204" pitchFamily="34" charset="0"/>
              </a:rPr>
              <a:t>Universal         </a:t>
            </a:r>
            <a:r>
              <a:rPr lang="es-MX" b="1" dirty="0">
                <a:latin typeface="Century Gothic" panose="020B0502020202020204" pitchFamily="34" charset="0"/>
              </a:rPr>
              <a:t>b. </a:t>
            </a:r>
            <a:r>
              <a:rPr lang="es-MX" dirty="0">
                <a:latin typeface="Century Gothic" panose="020B0502020202020204" pitchFamily="34" charset="0"/>
              </a:rPr>
              <a:t>Interamericano          </a:t>
            </a:r>
            <a:r>
              <a:rPr lang="es-MX" b="1" dirty="0">
                <a:latin typeface="Century Gothic" panose="020B0502020202020204" pitchFamily="34" charset="0"/>
              </a:rPr>
              <a:t>c. </a:t>
            </a:r>
            <a:r>
              <a:rPr lang="es-MX" dirty="0">
                <a:latin typeface="Century Gothic" panose="020B0502020202020204" pitchFamily="34" charset="0"/>
              </a:rPr>
              <a:t>Europeo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Organismos (Cortes internacionales y regionales, Comités, Relatorías, Comisiones, organismos especializados en materia DESCA, entre otros.)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Documentos (Observaciones generales, informes, sentencias, entre otros.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0A1E07-8287-3198-43CF-80D83EB0FF14}"/>
              </a:ext>
            </a:extLst>
          </p:cNvPr>
          <p:cNvSpPr txBox="1"/>
          <p:nvPr/>
        </p:nvSpPr>
        <p:spPr>
          <a:xfrm>
            <a:off x="6507331" y="1713402"/>
            <a:ext cx="5279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B. DOCUMENTOS DE ORGANIZAÇÕES INTERNACIONAIS</a:t>
            </a:r>
          </a:p>
          <a:p>
            <a:pPr lvl="1"/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1"/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Critérios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de pesquisa:</a:t>
            </a:r>
          </a:p>
          <a:p>
            <a:pPr lvl="1" algn="ctr"/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4472C4"/>
                </a:solidFill>
                <a:latin typeface="Century Gothic" panose="020B0502020202020204" pitchFamily="34" charset="0"/>
              </a:rPr>
              <a:t>Sistema de proteção dos direitos humanos: </a:t>
            </a:r>
          </a:p>
          <a:p>
            <a:pPr algn="just"/>
            <a:r>
              <a:rPr lang="pt-BR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a. </a:t>
            </a:r>
            <a:r>
              <a:rPr lang="pt-BR" i="1" dirty="0">
                <a:solidFill>
                  <a:srgbClr val="4472C4"/>
                </a:solidFill>
                <a:latin typeface="Century Gothic" panose="020B0502020202020204" pitchFamily="34" charset="0"/>
              </a:rPr>
              <a:t>Universal </a:t>
            </a:r>
            <a:r>
              <a:rPr lang="pt-BR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b. </a:t>
            </a:r>
            <a:r>
              <a:rPr lang="pt-BR" i="1" dirty="0">
                <a:solidFill>
                  <a:srgbClr val="4472C4"/>
                </a:solidFill>
                <a:latin typeface="Century Gothic" panose="020B0502020202020204" pitchFamily="34" charset="0"/>
              </a:rPr>
              <a:t>Interamericano </a:t>
            </a:r>
            <a:r>
              <a:rPr lang="pt-BR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c</a:t>
            </a:r>
            <a:r>
              <a:rPr lang="pt-BR" i="1" dirty="0">
                <a:solidFill>
                  <a:srgbClr val="4472C4"/>
                </a:solidFill>
                <a:latin typeface="Century Gothic" panose="020B0502020202020204" pitchFamily="34" charset="0"/>
              </a:rPr>
              <a:t>. Europeu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4472C4"/>
                </a:solidFill>
                <a:latin typeface="Century Gothic" panose="020B0502020202020204" pitchFamily="34" charset="0"/>
              </a:rPr>
              <a:t>Organizações (tribunais internacionais e regionais, comités, relatorias, comissões, organismos especializados em questões DESCA, entre outros).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rgbClr val="4472C4"/>
                </a:solidFill>
                <a:latin typeface="Century Gothic" panose="020B0502020202020204" pitchFamily="34" charset="0"/>
              </a:rPr>
              <a:t>Documentos (observações gerais, relatórios, acórdãos, etc.).</a:t>
            </a:r>
            <a:endParaRPr lang="es-MX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575F72-DB62-44AF-94E9-C22D9238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231" y="6268601"/>
            <a:ext cx="380999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10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6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56724AE-FECE-47DC-D76C-F1050B3950D3}"/>
              </a:ext>
            </a:extLst>
          </p:cNvPr>
          <p:cNvSpPr txBox="1"/>
          <p:nvPr/>
        </p:nvSpPr>
        <p:spPr>
          <a:xfrm>
            <a:off x="1327848" y="180355"/>
            <a:ext cx="4892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GRÁFICA POR TIPO DE DESCA ANALIZADO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98B41E-E712-501D-80AA-3C2B837D22BE}"/>
              </a:ext>
            </a:extLst>
          </p:cNvPr>
          <p:cNvSpPr txBox="1"/>
          <p:nvPr/>
        </p:nvSpPr>
        <p:spPr>
          <a:xfrm>
            <a:off x="6919631" y="180355"/>
            <a:ext cx="4981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2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GRÁFICO POR TIPO DE DESCA ANALISADO</a:t>
            </a:r>
            <a:endParaRPr lang="es-MX" sz="21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FD5E3F-CD04-2112-F2B1-26A4F24E9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" t="10803" r="1669" b="16481"/>
          <a:stretch/>
        </p:blipFill>
        <p:spPr>
          <a:xfrm>
            <a:off x="680268" y="1775534"/>
            <a:ext cx="9913905" cy="485224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E24B43-F394-65BC-4A4B-9CD86620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732" y="6262658"/>
            <a:ext cx="381000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11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2B1026-B36A-E68C-9B8E-BBC730ACC531}"/>
              </a:ext>
            </a:extLst>
          </p:cNvPr>
          <p:cNvSpPr txBox="1"/>
          <p:nvPr/>
        </p:nvSpPr>
        <p:spPr>
          <a:xfrm>
            <a:off x="1414461" y="1368671"/>
            <a:ext cx="91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Century Gothic" panose="020B0502020202020204" pitchFamily="34" charset="0"/>
              </a:rPr>
              <a:t>G</a:t>
            </a:r>
            <a:r>
              <a:rPr lang="es-MX" sz="1600" b="1" dirty="0">
                <a:latin typeface="Century Gothic" panose="020B0502020202020204" pitchFamily="34" charset="0"/>
              </a:rPr>
              <a:t>ráfica 2. Por tipo de DESCA analizado </a:t>
            </a:r>
            <a:r>
              <a:rPr lang="es-MX" sz="1500" b="1" dirty="0">
                <a:latin typeface="Century Gothic" panose="020B0502020202020204" pitchFamily="34" charset="0"/>
              </a:rPr>
              <a:t>/ </a:t>
            </a:r>
            <a:r>
              <a:rPr lang="pt-BR" sz="15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Gráfico 2: Por tipo de DESCA analisado</a:t>
            </a:r>
            <a:endParaRPr lang="es-MX" sz="15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6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7649E22-EE65-4071-D576-B530AD33B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" t="13435" r="14401" b="15585"/>
          <a:stretch/>
        </p:blipFill>
        <p:spPr>
          <a:xfrm>
            <a:off x="1482970" y="2080235"/>
            <a:ext cx="9738406" cy="44750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752E5A-3D69-C76A-A845-68E9C068F3FB}"/>
              </a:ext>
            </a:extLst>
          </p:cNvPr>
          <p:cNvSpPr txBox="1"/>
          <p:nvPr/>
        </p:nvSpPr>
        <p:spPr>
          <a:xfrm>
            <a:off x="1012054" y="157289"/>
            <a:ext cx="5406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GRÁFICA POR GRUPO EXPUESTO A CONDICIONES DE VULNERABILIDAD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BF8A8E-D812-27F1-3CB1-EB47A56FFC82}"/>
              </a:ext>
            </a:extLst>
          </p:cNvPr>
          <p:cNvSpPr txBox="1"/>
          <p:nvPr/>
        </p:nvSpPr>
        <p:spPr>
          <a:xfrm>
            <a:off x="6631620" y="136525"/>
            <a:ext cx="5322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pt-BR" sz="2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GRÁFICO POR GRUPO EXPOSTO A CONDIÇÕES DE VULNERABILIDADE</a:t>
            </a:r>
            <a:endParaRPr lang="es-MX" sz="21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D10971-7B6B-DD0C-3C78-3B5A61C65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4844" y="6267573"/>
            <a:ext cx="452021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12</a:t>
            </a:fld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45335C-0E6C-386E-A91E-A5D1BBC25B12}"/>
              </a:ext>
            </a:extLst>
          </p:cNvPr>
          <p:cNvSpPr txBox="1"/>
          <p:nvPr/>
        </p:nvSpPr>
        <p:spPr>
          <a:xfrm>
            <a:off x="1630730" y="1504979"/>
            <a:ext cx="86407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latin typeface="Century Gothic" panose="020B0502020202020204" pitchFamily="34" charset="0"/>
              </a:rPr>
              <a:t>G</a:t>
            </a:r>
            <a:r>
              <a:rPr lang="es-MX" sz="1600" b="1" dirty="0">
                <a:latin typeface="Century Gothic" panose="020B0502020202020204" pitchFamily="34" charset="0"/>
              </a:rPr>
              <a:t>ráfica 3. Por grupo expuesto a condiciones de vulnerabilidad </a:t>
            </a:r>
            <a:r>
              <a:rPr lang="es-MX" sz="1500" b="1" dirty="0">
                <a:latin typeface="Century Gothic" panose="020B0502020202020204" pitchFamily="34" charset="0"/>
              </a:rPr>
              <a:t>/ </a:t>
            </a:r>
            <a:r>
              <a:rPr lang="pt-BR" sz="15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Gráfico 3: Por grupo exposto a condições de vulnerabilidade</a:t>
            </a:r>
            <a:endParaRPr lang="es-MX" sz="15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2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5DFA985-F9FE-E927-6D4F-92843B80F8B8}"/>
              </a:ext>
            </a:extLst>
          </p:cNvPr>
          <p:cNvSpPr txBox="1">
            <a:spLocks/>
          </p:cNvSpPr>
          <p:nvPr/>
        </p:nvSpPr>
        <p:spPr>
          <a:xfrm>
            <a:off x="3400425" y="228503"/>
            <a:ext cx="8290282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TRABAJOS DE ACTUALIZACIÓN EN LA XXII EDICIÓN</a:t>
            </a:r>
          </a:p>
          <a:p>
            <a:pPr algn="r"/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ACTUALIZAÇÃO DA EDIÇÃO XXII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1B56C3-03B4-46DD-A2CE-6ABB010AD05A}"/>
              </a:ext>
            </a:extLst>
          </p:cNvPr>
          <p:cNvSpPr txBox="1"/>
          <p:nvPr/>
        </p:nvSpPr>
        <p:spPr>
          <a:xfrm>
            <a:off x="378873" y="1444188"/>
            <a:ext cx="51265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En enero de 2024 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 remitió a los países, 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por conducto de las personas designadas como enlaces, 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la convocatoria para la recolección de las sentencias que se integrarán a dicho Portal durante la presente edición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 solicitó dar prioridad al envío de sentencias vinculadas con el derecho a un medio ambiente sano</a:t>
            </a: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en términos del acuerdo plasmado en el inciso c) del apartado de informes del Acta de la Segunda Reunión Preparatoria de la pasada XXI edición (junio, 2023)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Lo anterior, sin que se limite el envío de sentencias relacionadas con otros DESCA.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D0D727-5F4A-5887-BC3A-83E3E28F3D25}"/>
              </a:ext>
            </a:extLst>
          </p:cNvPr>
          <p:cNvSpPr txBox="1"/>
          <p:nvPr/>
        </p:nvSpPr>
        <p:spPr>
          <a:xfrm>
            <a:off x="6096000" y="1654511"/>
            <a:ext cx="541232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7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Em janeiro de 2024, foi enviado um apelo aos países, através das pessoas designadas como interlocutores, para a recolha de sentenças a incluir no Portal durante esta edição.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17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7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Foi solicitado que fosse dada prioridade ao envio de sentenças relacionadas com o direito a um ambiente saudável</a:t>
            </a:r>
            <a:r>
              <a:rPr lang="pt-BR" sz="17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nos termos do acordo estabelecido na alínea c) da secção sobre relatórios da Ata da Segunda Reunião Preparatória da última 21ª edição (junho de 2023).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17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7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O acima exposto, sem limitar o envio de sentenças relacionadas com outros DESC. </a:t>
            </a:r>
            <a:endParaRPr lang="es-MX" sz="17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2DCBDA-30A3-A49C-C214-351EDCB1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987" y="6264372"/>
            <a:ext cx="407632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13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5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5DFA985-F9FE-E927-6D4F-92843B80F8B8}"/>
              </a:ext>
            </a:extLst>
          </p:cNvPr>
          <p:cNvSpPr txBox="1">
            <a:spLocks/>
          </p:cNvSpPr>
          <p:nvPr/>
        </p:nvSpPr>
        <p:spPr>
          <a:xfrm>
            <a:off x="3400425" y="228503"/>
            <a:ext cx="8290282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3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PERIODOS DE RECEPCIÓN DE SENTENCIAS</a:t>
            </a:r>
          </a:p>
          <a:p>
            <a:pPr algn="r"/>
            <a:r>
              <a:rPr lang="pt-BR" sz="23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PERÍODOS DE RECEPÇÃO DAS DECISÕES JUDICIAIS</a:t>
            </a:r>
            <a:endParaRPr lang="es-MX" sz="2300" i="1" dirty="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4ADE63-94A9-3B57-CC85-0C06FB0DB75F}"/>
              </a:ext>
            </a:extLst>
          </p:cNvPr>
          <p:cNvSpPr txBox="1"/>
          <p:nvPr/>
        </p:nvSpPr>
        <p:spPr>
          <a:xfrm>
            <a:off x="734288" y="1441043"/>
            <a:ext cx="10723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Para procesar y capturar las sentencias remitidas habrá </a:t>
            </a:r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dos períodos de recepción</a:t>
            </a: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: </a:t>
            </a:r>
          </a:p>
          <a:p>
            <a:pPr algn="ctr"/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----------</a:t>
            </a:r>
          </a:p>
          <a:p>
            <a:pPr algn="just"/>
            <a:r>
              <a:rPr lang="pt-BR" sz="21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A fim de processar e captar os acórdãos apresentados, haverá dois períodos de </a:t>
            </a:r>
            <a:r>
              <a:rPr lang="pt-BR" sz="21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receção</a:t>
            </a:r>
            <a:r>
              <a:rPr lang="pt-BR" sz="21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: </a:t>
            </a:r>
            <a:endParaRPr lang="es-MX" sz="21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C9353A4F-BDCB-276F-2EDF-EB5F5C73A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74" y="3532796"/>
            <a:ext cx="3808633" cy="25390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64133-FF4F-5C2D-3CC6-BA5F333A3EDE}"/>
              </a:ext>
            </a:extLst>
          </p:cNvPr>
          <p:cNvSpPr txBox="1"/>
          <p:nvPr/>
        </p:nvSpPr>
        <p:spPr>
          <a:xfrm>
            <a:off x="1495424" y="3245834"/>
            <a:ext cx="543728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5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15 de enero / </a:t>
            </a:r>
            <a:r>
              <a:rPr lang="es-MX" sz="25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janeiro</a:t>
            </a:r>
            <a:r>
              <a:rPr lang="es-MX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al 15 de junio / </a:t>
            </a:r>
            <a:r>
              <a:rPr lang="es-MX" sz="25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junho</a:t>
            </a:r>
            <a:r>
              <a:rPr lang="es-MX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de 2024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endParaRPr lang="es-MX" sz="25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1º de agosto al 15 de noviembre / </a:t>
            </a:r>
            <a:r>
              <a:rPr lang="es-MX" sz="25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novembro</a:t>
            </a:r>
            <a:r>
              <a:rPr lang="es-MX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de 2024</a:t>
            </a:r>
            <a:endParaRPr lang="es-MX" sz="25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257300" lvl="2" indent="-342900" algn="just">
              <a:buFont typeface="+mj-lt"/>
              <a:buAutoNum type="arabicPeriod"/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008B06-21EB-05E7-D704-7CC679C1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475" y="6277433"/>
            <a:ext cx="407633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14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6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5DFA985-F9FE-E927-6D4F-92843B80F8B8}"/>
              </a:ext>
            </a:extLst>
          </p:cNvPr>
          <p:cNvSpPr txBox="1">
            <a:spLocks/>
          </p:cNvSpPr>
          <p:nvPr/>
        </p:nvSpPr>
        <p:spPr>
          <a:xfrm>
            <a:off x="5581649" y="228503"/>
            <a:ext cx="6109057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3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SOCIALIZACIÓN DEL PORTAL DESCA</a:t>
            </a:r>
          </a:p>
          <a:p>
            <a:pPr algn="r"/>
            <a:r>
              <a:rPr lang="es-MX" sz="23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SOCIALIZAÇÃO DO PORTAL DESCA</a:t>
            </a:r>
          </a:p>
        </p:txBody>
      </p:sp>
      <p:pic>
        <p:nvPicPr>
          <p:cNvPr id="2" name="Imagen 1" descr="Imagen que contiene Icono&#10;&#10;Descripción generada automáticamente">
            <a:extLst>
              <a:ext uri="{FF2B5EF4-FFF2-40B4-BE49-F238E27FC236}">
                <a16:creationId xmlns:a16="http://schemas.microsoft.com/office/drawing/2014/main" id="{0AEDA17F-6862-D222-770D-6932D48B2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3" y="1740724"/>
            <a:ext cx="4547785" cy="429663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738BDF-1133-149B-7B8C-3A3E1C739AB5}"/>
              </a:ext>
            </a:extLst>
          </p:cNvPr>
          <p:cNvSpPr txBox="1"/>
          <p:nvPr/>
        </p:nvSpPr>
        <p:spPr>
          <a:xfrm>
            <a:off x="5255054" y="1388069"/>
            <a:ext cx="6435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 invita a los países a socializar los productos y herramientas que se generan en el marco de la CJI</a:t>
            </a:r>
            <a:r>
              <a:rPr lang="es-MX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pues muchas de ellas resultan de gran utilidad para las personas operadoras de justicia, academia, estudiantes, litigantes y sociedad en general.</a:t>
            </a:r>
          </a:p>
          <a:p>
            <a:pPr algn="just"/>
            <a:endParaRPr lang="es-MX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----------</a:t>
            </a:r>
          </a:p>
          <a:p>
            <a:pPr algn="ctr"/>
            <a:endParaRPr lang="es-MX" sz="2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1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Os países são convidados a partilhar os produtos e ferramentas gerados no âmbito do CIJ, uma vez que muitos deles são muito úteis para os operadores da justiça, o meio académico, os estudantes, os litigantes e a sociedade em geral.</a:t>
            </a:r>
            <a:endParaRPr lang="es-MX" sz="21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992ED5-BF13-882B-E2A3-EEE197AD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88" y="6264372"/>
            <a:ext cx="42538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15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3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3C83E-B0ED-4658-6A28-DA156BF86C9A}"/>
              </a:ext>
            </a:extLst>
          </p:cNvPr>
          <p:cNvSpPr txBox="1">
            <a:spLocks/>
          </p:cNvSpPr>
          <p:nvPr/>
        </p:nvSpPr>
        <p:spPr>
          <a:xfrm>
            <a:off x="8334375" y="228503"/>
            <a:ext cx="3356332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CONTACTO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8809B9-F6E0-F3B0-D0AE-9A57D00AC11B}"/>
              </a:ext>
            </a:extLst>
          </p:cNvPr>
          <p:cNvSpPr txBox="1"/>
          <p:nvPr/>
        </p:nvSpPr>
        <p:spPr>
          <a:xfrm>
            <a:off x="612235" y="1492146"/>
            <a:ext cx="1096753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500" dirty="0">
                <a:latin typeface="Century Gothic" panose="020B0502020202020204" pitchFamily="34" charset="0"/>
              </a:rPr>
              <a:t>Para cualquier duda o comentario puede contactar a la persona designada como enlace de México para el Portal DESCA.</a:t>
            </a:r>
          </a:p>
          <a:p>
            <a:pPr algn="just"/>
            <a:endParaRPr lang="es-MX" sz="2500" dirty="0">
              <a:latin typeface="Century Gothic" panose="020B0502020202020204" pitchFamily="34" charset="0"/>
            </a:endParaRPr>
          </a:p>
          <a:p>
            <a:pPr algn="ctr"/>
            <a:r>
              <a:rPr lang="es-MX" sz="2500" b="1" dirty="0">
                <a:latin typeface="Century Gothic" panose="020B0502020202020204" pitchFamily="34" charset="0"/>
              </a:rPr>
              <a:t>----------</a:t>
            </a:r>
          </a:p>
          <a:p>
            <a:pPr algn="ctr"/>
            <a:endParaRPr lang="es-MX" sz="25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24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Em caso de dúvidas ou comentários, contacte a pessoa designada como elo de ligação com o México para o Portal DESCA.</a:t>
            </a:r>
            <a:endParaRPr lang="es-MX" sz="24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2500" dirty="0">
              <a:latin typeface="Century Gothic" panose="020B0502020202020204" pitchFamily="34" charset="0"/>
            </a:endParaRPr>
          </a:p>
          <a:p>
            <a:pPr lvl="8" algn="just"/>
            <a:r>
              <a:rPr lang="es-MX" sz="2500" dirty="0">
                <a:latin typeface="Century Gothic" panose="020B0502020202020204" pitchFamily="34" charset="0"/>
              </a:rPr>
              <a:t>Lic. Vanessa Martínez Hernández</a:t>
            </a:r>
          </a:p>
          <a:p>
            <a:pPr lvl="8" algn="just"/>
            <a:r>
              <a:rPr lang="es-MX" sz="2500" dirty="0">
                <a:latin typeface="Century Gothic" panose="020B0502020202020204" pitchFamily="34" charset="0"/>
                <a:hlinkClick r:id="rId3"/>
              </a:rPr>
              <a:t>vmartinezh@mail.scjn.gob.mx</a:t>
            </a:r>
            <a:r>
              <a:rPr lang="es-MX" sz="2500" dirty="0">
                <a:latin typeface="Century Gothic" panose="020B0502020202020204" pitchFamily="34" charset="0"/>
              </a:rPr>
              <a:t> </a:t>
            </a:r>
          </a:p>
          <a:p>
            <a:pPr lvl="8" algn="just"/>
            <a:r>
              <a:rPr lang="es-MX" sz="2500" dirty="0">
                <a:latin typeface="Century Gothic" panose="020B0502020202020204" pitchFamily="34" charset="0"/>
              </a:rPr>
              <a:t>Tel. +52 55 4113 1100, Ext. 1859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093FC9EC-CFB3-A820-0D36-3FD2A3CA2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64" y="4625394"/>
            <a:ext cx="1104899" cy="1104899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8D01E1-C884-EFC2-9025-8036770F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887" y="6264372"/>
            <a:ext cx="38987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16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7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806D56-6FF8-6CEA-3421-7556AE454730}"/>
              </a:ext>
            </a:extLst>
          </p:cNvPr>
          <p:cNvSpPr txBox="1"/>
          <p:nvPr/>
        </p:nvSpPr>
        <p:spPr>
          <a:xfrm>
            <a:off x="1458654" y="2660982"/>
            <a:ext cx="94842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000" b="1" dirty="0">
                <a:solidFill>
                  <a:srgbClr val="0870A5"/>
                </a:solidFill>
                <a:latin typeface="Century Gothic" panose="020B0502020202020204" pitchFamily="34" charset="0"/>
              </a:rPr>
              <a:t>II. Plan Iberoamericano de Estadística Judicial / </a:t>
            </a:r>
            <a:r>
              <a:rPr lang="pt-BR" sz="4000" b="1" i="1" dirty="0">
                <a:solidFill>
                  <a:srgbClr val="0870A5"/>
                </a:solidFill>
                <a:latin typeface="Century Gothic" panose="020B0502020202020204" pitchFamily="34" charset="0"/>
              </a:rPr>
              <a:t>Plano Ibero-americano de Estatística Judicial</a:t>
            </a:r>
          </a:p>
          <a:p>
            <a:pPr algn="just"/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4000" b="1" dirty="0">
                <a:solidFill>
                  <a:srgbClr val="0870A5"/>
                </a:solidFill>
                <a:latin typeface="Century Gothic" panose="020B0502020202020204" pitchFamily="34" charset="0"/>
              </a:rPr>
              <a:t>(PLIEJ)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D5E7AC7-5C71-15C1-EC3A-98C9CC18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836" y="6267573"/>
            <a:ext cx="410905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17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4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048227-D348-F4E8-F206-0FAAD2B5A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433" t="1511" b="1"/>
          <a:stretch/>
        </p:blipFill>
        <p:spPr>
          <a:xfrm>
            <a:off x="3712163" y="2620825"/>
            <a:ext cx="4905625" cy="3063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D96CAF-4059-5FA4-F211-859596C3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54" y="1416506"/>
            <a:ext cx="10515600" cy="914311"/>
          </a:xfrm>
        </p:spPr>
        <p:txBody>
          <a:bodyPr>
            <a:normAutofit/>
          </a:bodyPr>
          <a:lstStyle/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Portal del Plan Iberoamericano de Estadística Judicial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(PLIEJ)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/ 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Portal do Plano Ibero-americano de Estatística Judicial </a:t>
            </a:r>
            <a:r>
              <a:rPr lang="es-MX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(PLIEJ)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E1C428-3971-53DB-F25D-B03EA4592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12" y="2241974"/>
            <a:ext cx="5188825" cy="423646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Su objetivo es</a:t>
            </a:r>
            <a:r>
              <a:rPr lang="es-MX" sz="2400" b="1" dirty="0">
                <a:latin typeface="Century Gothic" panose="020B0502020202020204" pitchFamily="34" charset="0"/>
              </a:rPr>
              <a:t> </a:t>
            </a:r>
            <a:r>
              <a:rPr lang="es-MX" sz="2400" dirty="0">
                <a:latin typeface="Century Gothic" panose="020B0502020202020204" pitchFamily="34" charset="0"/>
              </a:rPr>
              <a:t>poner a disposición </a:t>
            </a:r>
            <a:r>
              <a:rPr lang="es-MX" sz="2400" b="1" dirty="0">
                <a:latin typeface="Century Gothic" panose="020B0502020202020204" pitchFamily="34" charset="0"/>
              </a:rPr>
              <a:t>información estadística </a:t>
            </a:r>
            <a:r>
              <a:rPr lang="es-MX" sz="2400" dirty="0">
                <a:latin typeface="Century Gothic" panose="020B0502020202020204" pitchFamily="34" charset="0"/>
              </a:rPr>
              <a:t>de los países de la región, en materia de </a:t>
            </a:r>
            <a:r>
              <a:rPr lang="es-MX" sz="2400" b="1" dirty="0">
                <a:latin typeface="Century Gothic" panose="020B0502020202020204" pitchFamily="34" charset="0"/>
              </a:rPr>
              <a:t>impartición de justicia </a:t>
            </a:r>
            <a:r>
              <a:rPr lang="es-MX" sz="2400" dirty="0">
                <a:latin typeface="Century Gothic" panose="020B0502020202020204" pitchFamily="34" charset="0"/>
              </a:rPr>
              <a:t>y </a:t>
            </a:r>
            <a:r>
              <a:rPr lang="es-MX" sz="2400" b="1" dirty="0">
                <a:latin typeface="Century Gothic" panose="020B0502020202020204" pitchFamily="34" charset="0"/>
              </a:rPr>
              <a:t>carrera judicial</a:t>
            </a:r>
            <a:r>
              <a:rPr lang="es-MX" sz="2400" dirty="0">
                <a:latin typeface="Century Gothic" panose="020B0502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Adicionalmente integra información </a:t>
            </a:r>
            <a:r>
              <a:rPr lang="es-MX" sz="2400" b="1" dirty="0">
                <a:latin typeface="Century Gothic" panose="020B0502020202020204" pitchFamily="34" charset="0"/>
              </a:rPr>
              <a:t>socioeconómica</a:t>
            </a:r>
            <a:r>
              <a:rPr lang="es-MX" sz="2400" dirty="0">
                <a:latin typeface="Century Gothic" panose="020B0502020202020204" pitchFamily="34" charset="0"/>
              </a:rPr>
              <a:t> de los países y </a:t>
            </a:r>
            <a:r>
              <a:rPr lang="es-MX" sz="2400" b="1" dirty="0">
                <a:latin typeface="Century Gothic" panose="020B0502020202020204" pitchFamily="34" charset="0"/>
              </a:rPr>
              <a:t>presupuestal de los poderes judiciales</a:t>
            </a:r>
            <a:r>
              <a:rPr lang="es-MX" sz="2400" dirty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MX" sz="2400" dirty="0">
              <a:latin typeface="Century Gothic" panose="020B0502020202020204" pitchFamily="34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500" dirty="0">
                <a:latin typeface="Century Gothic" panose="020B0502020202020204" pitchFamily="34" charset="0"/>
              </a:rPr>
              <a:t>En el PLIEJ se publica información estadística desde 2006.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</a:pPr>
            <a:endParaRPr lang="es-MX" sz="2400" dirty="0">
              <a:latin typeface="Century Gothic" panose="020B0502020202020204" pitchFamily="34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La información que se pone a disposición es </a:t>
            </a:r>
            <a:r>
              <a:rPr lang="es-MX" sz="2400" b="1" dirty="0">
                <a:latin typeface="Century Gothic" panose="020B0502020202020204" pitchFamily="34" charset="0"/>
              </a:rPr>
              <a:t>responsabilidad de cada país miembro</a:t>
            </a:r>
            <a:r>
              <a:rPr lang="es-MX" sz="2400" dirty="0">
                <a:latin typeface="Century Gothic" panose="020B0502020202020204" pitchFamily="34" charset="0"/>
              </a:rPr>
              <a:t>. </a:t>
            </a:r>
          </a:p>
          <a:p>
            <a:pPr marL="0" indent="0" algn="just">
              <a:buNone/>
            </a:pP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B1736FC-1746-3276-D80E-60ACDFDB7627}"/>
              </a:ext>
            </a:extLst>
          </p:cNvPr>
          <p:cNvSpPr txBox="1">
            <a:spLocks/>
          </p:cNvSpPr>
          <p:nvPr/>
        </p:nvSpPr>
        <p:spPr>
          <a:xfrm>
            <a:off x="420279" y="3429000"/>
            <a:ext cx="7463828" cy="122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4B7A28A2-DEA3-CA5A-2AAC-4BFAF19BFA86}"/>
              </a:ext>
            </a:extLst>
          </p:cNvPr>
          <p:cNvSpPr txBox="1">
            <a:spLocks/>
          </p:cNvSpPr>
          <p:nvPr/>
        </p:nvSpPr>
        <p:spPr>
          <a:xfrm>
            <a:off x="6293618" y="2206574"/>
            <a:ext cx="5342663" cy="4123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Seu objetivo é disponibilizar </a:t>
            </a:r>
            <a:r>
              <a:rPr lang="pt-BR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informações estatísticas </a:t>
            </a:r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dos países da região, relacionadas à </a:t>
            </a:r>
            <a:r>
              <a:rPr lang="pt-BR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administração da justiça e à carreira judicial. </a:t>
            </a:r>
          </a:p>
          <a:p>
            <a:pPr algn="just"/>
            <a:endParaRPr lang="pt-BR" sz="24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Além disso, integra informações </a:t>
            </a:r>
            <a:r>
              <a:rPr lang="pt-BR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socioeconômicas</a:t>
            </a:r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dos países e </a:t>
            </a:r>
            <a:r>
              <a:rPr lang="pt-BR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orçamentárias dos poderes judiciários</a:t>
            </a:r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pt-BR" sz="24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No PLIEJ, são publicadas informações estatísticas desde </a:t>
            </a:r>
            <a:r>
              <a:rPr lang="pt-BR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2006.</a:t>
            </a:r>
          </a:p>
          <a:p>
            <a:pPr algn="just"/>
            <a:endParaRPr lang="pt-BR" sz="24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 informação disponibilizada é de </a:t>
            </a:r>
            <a:r>
              <a:rPr lang="pt-BR" sz="24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responsabilidade de cada país membro.</a:t>
            </a:r>
            <a:endParaRPr lang="es-MX" sz="2400" b="1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9CE7E0-C60F-AAA9-4798-5CC2B65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379" y="6295875"/>
            <a:ext cx="407633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18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0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48D04-684C-1E69-E003-5EEEF7DD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5812"/>
            <a:ext cx="10515600" cy="618286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Actualización del PLIEJ / </a:t>
            </a:r>
            <a:r>
              <a:rPr lang="es-MX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Atualização do PLIEJ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75CBAD-B01B-2732-0D62-07F36E4F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60" y="2449901"/>
            <a:ext cx="5324746" cy="34803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Century Gothic" panose="020B0502020202020204" pitchFamily="34" charset="0"/>
              </a:rPr>
              <a:t>A 15 años de su publicación se identificó la necesidad de actualizar el portal con el objetivo de:</a:t>
            </a:r>
          </a:p>
          <a:p>
            <a:pPr marL="0" indent="0" algn="just">
              <a:buNone/>
            </a:pPr>
            <a:endParaRPr lang="es-MX" sz="16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Renovar su visualización</a:t>
            </a: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Hacerlo más amigable </a:t>
            </a: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Facilitar consultas comparativas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D6D9C06-B0CE-C69B-20CA-4B4DB935DB39}"/>
              </a:ext>
            </a:extLst>
          </p:cNvPr>
          <p:cNvSpPr txBox="1">
            <a:spLocks/>
          </p:cNvSpPr>
          <p:nvPr/>
        </p:nvSpPr>
        <p:spPr>
          <a:xfrm>
            <a:off x="6270596" y="2449901"/>
            <a:ext cx="5563816" cy="328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Aos 15 anos de sua publicação, identificou-se a necessidade de atualizar o portal com o objetivo de: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4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Renovar sua visualização</a:t>
            </a: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Torná-lo mais amigável</a:t>
            </a:r>
          </a:p>
          <a:p>
            <a:pPr algn="just"/>
            <a:r>
              <a:rPr lang="pt-BR" sz="24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Facilitar consultas comparativas</a:t>
            </a:r>
            <a:endParaRPr lang="es-MX" sz="24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51189A-E66A-7007-DA64-B23B6BD7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267573"/>
            <a:ext cx="381000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19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5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573484E-0CA1-720B-7D2C-CF80CEE2B59F}"/>
              </a:ext>
            </a:extLst>
          </p:cNvPr>
          <p:cNvSpPr txBox="1"/>
          <p:nvPr/>
        </p:nvSpPr>
        <p:spPr>
          <a:xfrm>
            <a:off x="957927" y="1738262"/>
            <a:ext cx="10276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just">
              <a:buFont typeface="+mj-lt"/>
              <a:buAutoNum type="romanUcPeriod"/>
            </a:pPr>
            <a:r>
              <a:rPr lang="es-MX" sz="4000" b="1" dirty="0">
                <a:solidFill>
                  <a:srgbClr val="0870A5"/>
                </a:solidFill>
                <a:latin typeface="Century Gothic" panose="020B0502020202020204" pitchFamily="34" charset="0"/>
              </a:rPr>
              <a:t>Portal de sentencias de Derechos Económicos, Sociales, Culturales y Ambientales / </a:t>
            </a:r>
            <a:r>
              <a:rPr lang="pt-BR" sz="4000" i="1" dirty="0">
                <a:solidFill>
                  <a:srgbClr val="0870A5"/>
                </a:solidFill>
                <a:latin typeface="Century Gothic" panose="020B0502020202020204" pitchFamily="34" charset="0"/>
              </a:rPr>
              <a:t>Portal de acórdãos sobre direitos económicos, sociais, culturais e ambientais</a:t>
            </a:r>
            <a:endParaRPr lang="es-MX" sz="4000" i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marL="1028700" indent="-1028700" algn="just">
              <a:buFont typeface="+mj-lt"/>
              <a:buAutoNum type="romanUcPeriod"/>
            </a:pPr>
            <a:endParaRPr lang="es-MX" sz="40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4000" b="1" dirty="0">
                <a:solidFill>
                  <a:srgbClr val="0870A5"/>
                </a:solidFill>
                <a:latin typeface="Century Gothic" panose="020B0502020202020204" pitchFamily="34" charset="0"/>
              </a:rPr>
              <a:t>(Portal DESCA)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9C500B4-7B5C-86B4-7A24-F5991A88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108" y="6267573"/>
            <a:ext cx="309979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F0500-A3B2-76ED-77F0-746BF139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14" y="1235723"/>
            <a:ext cx="11431571" cy="1005523"/>
          </a:xfrm>
        </p:spPr>
        <p:txBody>
          <a:bodyPr>
            <a:noAutofit/>
          </a:bodyPr>
          <a:lstStyle/>
          <a:p>
            <a:pPr algn="just"/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Herramienta de consulta para comparar estadísticas entre países iberoamericanos/ Ferramenta de consulta para comparar estatísticas entre países ibero-americanos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63E7BF-B064-B490-628B-2C4DBDAD8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11" y="3062377"/>
            <a:ext cx="8951786" cy="330391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5E6404-F3E8-4DA3-2844-4D7DA4A4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13" y="2241246"/>
            <a:ext cx="11360337" cy="8211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dirty="0">
                <a:latin typeface="Century Gothic" panose="020B0502020202020204" pitchFamily="34" charset="0"/>
              </a:rPr>
              <a:t>Facilita la consulta de estadísticas jurisdiccionales y socioeconómicos. </a:t>
            </a:r>
          </a:p>
          <a:p>
            <a:pPr marL="0" indent="0" algn="just">
              <a:buNone/>
            </a:pPr>
            <a:r>
              <a:rPr lang="pt-BR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Facilita a consulta de estatísticas jurisdicionais e socioeconômicas.</a:t>
            </a:r>
            <a:endParaRPr lang="es-MX" sz="1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64EF0A-CCA2-E196-D5D2-18E66EB6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294206"/>
            <a:ext cx="372122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20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9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E14E1-619F-36AE-6256-1BD9F31B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382"/>
            <a:ext cx="10515600" cy="828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Situación actual de la información estadística publicada / 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Situação atual da informação estatística publicada</a:t>
            </a:r>
            <a:endParaRPr lang="es-MX" sz="2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MX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B23830-D8EF-7BAF-7BFE-444B5FADD1A1}"/>
              </a:ext>
            </a:extLst>
          </p:cNvPr>
          <p:cNvSpPr txBox="1"/>
          <p:nvPr/>
        </p:nvSpPr>
        <p:spPr>
          <a:xfrm>
            <a:off x="838200" y="2389518"/>
            <a:ext cx="4917057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De 2006 a 2012: entre </a:t>
            </a:r>
            <a:r>
              <a:rPr lang="es-MX" sz="2000" b="1" dirty="0">
                <a:latin typeface="Century Gothic" panose="020B0502020202020204" pitchFamily="34" charset="0"/>
              </a:rPr>
              <a:t>8 </a:t>
            </a:r>
            <a:r>
              <a:rPr lang="es-MX" sz="2000" dirty="0">
                <a:latin typeface="Century Gothic" panose="020B0502020202020204" pitchFamily="34" charset="0"/>
              </a:rPr>
              <a:t>y </a:t>
            </a:r>
            <a:r>
              <a:rPr lang="es-MX" sz="2000" b="1" dirty="0">
                <a:latin typeface="Century Gothic" panose="020B0502020202020204" pitchFamily="34" charset="0"/>
              </a:rPr>
              <a:t>14</a:t>
            </a:r>
            <a:r>
              <a:rPr lang="es-MX" sz="2000" dirty="0">
                <a:latin typeface="Century Gothic" panose="020B0502020202020204" pitchFamily="34" charset="0"/>
              </a:rPr>
              <a:t> países,  publicaron información.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De 2013 a 2022: el número de países disminuyó y únicamente publicaron información entre </a:t>
            </a:r>
            <a:r>
              <a:rPr lang="es-MX" sz="2000" b="1" dirty="0">
                <a:latin typeface="Century Gothic" panose="020B0502020202020204" pitchFamily="34" charset="0"/>
              </a:rPr>
              <a:t>6</a:t>
            </a:r>
            <a:r>
              <a:rPr lang="es-MX" sz="2000" dirty="0">
                <a:latin typeface="Century Gothic" panose="020B0502020202020204" pitchFamily="34" charset="0"/>
              </a:rPr>
              <a:t> y </a:t>
            </a:r>
            <a:r>
              <a:rPr lang="es-MX" sz="2000" b="1" dirty="0">
                <a:latin typeface="Century Gothic" panose="020B0502020202020204" pitchFamily="34" charset="0"/>
              </a:rPr>
              <a:t>11</a:t>
            </a:r>
            <a:r>
              <a:rPr lang="es-MX" sz="2000" dirty="0">
                <a:latin typeface="Century Gothic" panose="020B0502020202020204" pitchFamily="34" charset="0"/>
              </a:rPr>
              <a:t> países.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En 2023: solo </a:t>
            </a:r>
            <a:r>
              <a:rPr lang="es-MX" sz="2000" b="1" dirty="0">
                <a:latin typeface="Century Gothic" panose="020B0502020202020204" pitchFamily="34" charset="0"/>
              </a:rPr>
              <a:t>2 países </a:t>
            </a:r>
            <a:r>
              <a:rPr lang="es-MX" sz="2000" dirty="0">
                <a:latin typeface="Century Gothic" panose="020B0502020202020204" pitchFamily="34" charset="0"/>
              </a:rPr>
              <a:t>han publicado información.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 panose="020B0502020202020204" pitchFamily="34" charset="0"/>
              </a:rPr>
              <a:t>Hay </a:t>
            </a:r>
            <a:r>
              <a:rPr lang="es-MX" sz="2000" b="1" dirty="0">
                <a:latin typeface="Century Gothic" panose="020B0502020202020204" pitchFamily="34" charset="0"/>
              </a:rPr>
              <a:t>8</a:t>
            </a:r>
            <a:r>
              <a:rPr lang="es-MX" sz="2000" dirty="0">
                <a:latin typeface="Century Gothic" panose="020B0502020202020204" pitchFamily="34" charset="0"/>
              </a:rPr>
              <a:t> países que nunca han publicado información.</a:t>
            </a:r>
          </a:p>
          <a:p>
            <a:endParaRPr lang="es-MX" sz="105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995B43-E1DE-AF8E-156B-1CF1CCBC7B50}"/>
              </a:ext>
            </a:extLst>
          </p:cNvPr>
          <p:cNvSpPr txBox="1"/>
          <p:nvPr/>
        </p:nvSpPr>
        <p:spPr>
          <a:xfrm>
            <a:off x="6268528" y="2575657"/>
            <a:ext cx="4917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 2006 a 2012: entre </a:t>
            </a:r>
            <a:r>
              <a:rPr lang="pt-BR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8</a:t>
            </a: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e </a:t>
            </a:r>
            <a:r>
              <a:rPr lang="pt-BR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14</a:t>
            </a: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países publicaram informações.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 2013 a 2022: o número de países diminuiu e apenas entre </a:t>
            </a:r>
            <a:r>
              <a:rPr lang="pt-BR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6</a:t>
            </a: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e </a:t>
            </a:r>
            <a:r>
              <a:rPr lang="pt-BR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11</a:t>
            </a: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países publicaram informações.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Em 2023: apenas </a:t>
            </a:r>
            <a:r>
              <a:rPr lang="pt-BR" sz="2000" b="1" i="1">
                <a:solidFill>
                  <a:schemeClr val="accent1"/>
                </a:solidFill>
                <a:latin typeface="Century Gothic" panose="020B0502020202020204" pitchFamily="34" charset="0"/>
              </a:rPr>
              <a:t>2</a:t>
            </a:r>
            <a:r>
              <a:rPr lang="pt-BR" sz="2000" i="1">
                <a:solidFill>
                  <a:schemeClr val="accent1"/>
                </a:solidFill>
                <a:latin typeface="Century Gothic" panose="020B0502020202020204" pitchFamily="34" charset="0"/>
              </a:rPr>
              <a:t> países </a:t>
            </a: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publicaram informações.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Há </a:t>
            </a:r>
            <a:r>
              <a:rPr lang="pt-BR" sz="2000" b="1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8</a:t>
            </a:r>
            <a:r>
              <a:rPr lang="pt-BR" sz="2000" i="1" dirty="0">
                <a:solidFill>
                  <a:schemeClr val="accent1"/>
                </a:solidFill>
                <a:latin typeface="Century Gothic" panose="020B0502020202020204" pitchFamily="34" charset="0"/>
              </a:rPr>
              <a:t> países que nunca publicaram informações.</a:t>
            </a:r>
            <a:endParaRPr lang="es-MX" sz="2000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301101-FB40-3311-B256-10DF765B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667" y="6279404"/>
            <a:ext cx="434266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21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0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D326C58-2C21-B183-8E55-87F0DE31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274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MX" sz="1400" dirty="0"/>
          </a:p>
          <a:p>
            <a:pPr marL="0" indent="0" algn="just">
              <a:buNone/>
            </a:pPr>
            <a:r>
              <a:rPr lang="es-MX" dirty="0">
                <a:latin typeface="Century Gothic" panose="020B0502020202020204" pitchFamily="34" charset="0"/>
              </a:rPr>
              <a:t>Es importante </a:t>
            </a:r>
            <a:r>
              <a:rPr lang="es-MX" b="1" dirty="0">
                <a:latin typeface="Century Gothic" panose="020B0502020202020204" pitchFamily="34" charset="0"/>
              </a:rPr>
              <a:t>reforzar el compromiso </a:t>
            </a:r>
            <a:r>
              <a:rPr lang="es-MX" dirty="0">
                <a:latin typeface="Century Gothic" panose="020B0502020202020204" pitchFamily="34" charset="0"/>
              </a:rPr>
              <a:t>de los 23 países iberoamericanos para alimentar al PLIEJ con la información estadística  y difundirla, así como continuar trabajando en la </a:t>
            </a:r>
            <a:r>
              <a:rPr lang="es-MX" b="1" dirty="0">
                <a:latin typeface="Century Gothic" panose="020B0502020202020204" pitchFamily="34" charset="0"/>
              </a:rPr>
              <a:t>mejora continua de esta estructura permanente </a:t>
            </a:r>
            <a:r>
              <a:rPr lang="es-MX" dirty="0">
                <a:latin typeface="Century Gothic" panose="020B0502020202020204" pitchFamily="34" charset="0"/>
              </a:rPr>
              <a:t>de la Cumbre.</a:t>
            </a:r>
          </a:p>
          <a:p>
            <a:pPr marL="0" indent="0" algn="just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pt-BR" b="0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É importante </a:t>
            </a:r>
            <a:r>
              <a:rPr lang="pt-BR" b="1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reforçar o compromisso </a:t>
            </a:r>
            <a:r>
              <a:rPr lang="pt-BR" b="0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dos 23 países ibero-americanos para fornecerem ao PLIEJ as informações estatísticas e difundi-las, além de continuarem trabalhando na </a:t>
            </a:r>
            <a:r>
              <a:rPr lang="pt-BR" b="1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melhoria contínua dessa estrutura permanente </a:t>
            </a:r>
            <a:r>
              <a:rPr lang="pt-BR" b="0" i="1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da Cúpula.</a:t>
            </a:r>
            <a:endParaRPr lang="es-MX" i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D3BDF09-4FB5-2E74-736F-FCD6026E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188" y="6299690"/>
            <a:ext cx="54079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22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4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E9C46-ECEB-5320-8D10-43E3C5E9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260" y="1406155"/>
            <a:ext cx="9857634" cy="902177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Acciones a seguir / </a:t>
            </a:r>
            <a:r>
              <a:rPr lang="es-MX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Ações</a:t>
            </a:r>
            <a:r>
              <a:rPr lang="es-MX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es-MX" sz="32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serem</a:t>
            </a:r>
            <a:r>
              <a:rPr lang="es-MX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seguidas</a:t>
            </a:r>
          </a:p>
        </p:txBody>
      </p:sp>
      <p:pic>
        <p:nvPicPr>
          <p:cNvPr id="1026" name="Picture 2" descr="Check list, transformación, Adolfo Ramírez">
            <a:extLst>
              <a:ext uri="{FF2B5EF4-FFF2-40B4-BE49-F238E27FC236}">
                <a16:creationId xmlns:a16="http://schemas.microsoft.com/office/drawing/2014/main" id="{2A10900A-4A0F-717D-3B9B-0222054D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" y="1492919"/>
            <a:ext cx="1101562" cy="815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6916F-0041-2B37-DBBE-322B28A99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6" y="2526774"/>
            <a:ext cx="5460665" cy="374712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>
                <a:latin typeface="Century Gothic" panose="020B0502020202020204" pitchFamily="34" charset="0"/>
              </a:rPr>
              <a:t>Confirmar quiénes son las personas designadas como enlaces con cada país miembro.</a:t>
            </a:r>
          </a:p>
          <a:p>
            <a:pPr marL="0" indent="0" algn="just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latin typeface="Century Gothic" panose="020B0502020202020204" pitchFamily="34" charset="0"/>
              </a:rPr>
              <a:t>México establecerá contacto con las personas enlaces y con las Coordinaciones Nacionales para dar seguimiento a la captura de información.</a:t>
            </a:r>
          </a:p>
          <a:p>
            <a:pPr marL="0" indent="0" algn="just">
              <a:buNone/>
            </a:pPr>
            <a:endParaRPr lang="es-MX" dirty="0">
              <a:latin typeface="Century Gothic" panose="020B0502020202020204" pitchFamily="34" charset="0"/>
            </a:endParaRPr>
          </a:p>
          <a:p>
            <a:pPr algn="just"/>
            <a:r>
              <a:rPr lang="es-MX" dirty="0">
                <a:latin typeface="Century Gothic" panose="020B0502020202020204" pitchFamily="34" charset="0"/>
              </a:rPr>
              <a:t>Durante la Asamblea Plenaria se presentará un informe con los avances desarrollados en la presente edición.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8A623E4-AB28-FB9C-064B-D87B0D4A0F52}"/>
              </a:ext>
            </a:extLst>
          </p:cNvPr>
          <p:cNvSpPr txBox="1">
            <a:spLocks/>
          </p:cNvSpPr>
          <p:nvPr/>
        </p:nvSpPr>
        <p:spPr>
          <a:xfrm>
            <a:off x="6096000" y="2526008"/>
            <a:ext cx="5682076" cy="3747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pt-BR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Confirmar quem são as pessoas designadas como pontos de contato com cada país membro.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MX" sz="2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>
                <a:solidFill>
                  <a:srgbClr val="4472C4"/>
                </a:solidFill>
                <a:latin typeface="Century Gothic" panose="020B0502020202020204" pitchFamily="34" charset="0"/>
              </a:rPr>
              <a:t>O México </a:t>
            </a:r>
            <a:r>
              <a:rPr lang="pt-BR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entrará em contato com os pontos de contato designados e com as Coordenações Nacionais para acompanhar a coleta de informações.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pt-BR" sz="2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pt-BR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Durante a Assembleia Plenária, será apresentado um relatório com os progressos realizados nesta edição.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5D2282-C92A-65DC-CE50-50156CFE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496" y="6273129"/>
            <a:ext cx="363245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23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63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6B2ACF-A900-5C9D-22E3-0676A9231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Century Gothic" panose="020B0502020202020204" pitchFamily="34" charset="0"/>
                <a:cs typeface="Calibri" panose="020F0502020204030204" pitchFamily="34" charset="0"/>
              </a:rPr>
              <a:t>Para cualquier duda o comentario puede contactar a la persona designada como enlace de México para el PLIEJ.</a:t>
            </a:r>
          </a:p>
          <a:p>
            <a:pPr algn="just"/>
            <a:endParaRPr lang="es-MX" sz="24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MX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----------</a:t>
            </a:r>
          </a:p>
          <a:p>
            <a:pPr marL="0" indent="0" algn="just">
              <a:buNone/>
            </a:pPr>
            <a:r>
              <a:rPr lang="pt-BR" sz="2400" i="1" dirty="0">
                <a:solidFill>
                  <a:srgbClr val="4472C4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Para qualquer dúvida ou comentário, você pode entrar em contato com a pessoa designada como elemento de ligação do México para o PLIEJ.</a:t>
            </a:r>
            <a:endParaRPr lang="es-MX" sz="2400" i="1" dirty="0">
              <a:solidFill>
                <a:srgbClr val="4472C4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3657600" lvl="8" indent="0">
              <a:buNone/>
            </a:pPr>
            <a:endParaRPr lang="es-MX" sz="2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92075" lvl="8" indent="0" algn="ctr">
              <a:buNone/>
            </a:pPr>
            <a:r>
              <a:rPr lang="es-MX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Mtra. Teresa Paulina Díaz García</a:t>
            </a:r>
          </a:p>
          <a:p>
            <a:pPr marL="92075" lvl="8" indent="0" algn="ctr">
              <a:buNone/>
            </a:pPr>
            <a:r>
              <a:rPr lang="es-MX" sz="2400" dirty="0">
                <a:latin typeface="Century Gothic" panose="020B0502020202020204" pitchFamily="34" charset="0"/>
                <a:cs typeface="Calibri" panose="020F0502020204030204" pitchFamily="34" charset="0"/>
                <a:hlinkClick r:id="rId3"/>
              </a:rPr>
              <a:t>tpdiaz@cjf.gob.mx</a:t>
            </a:r>
            <a:r>
              <a:rPr lang="es-MX" sz="24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</a:p>
          <a:p>
            <a:pPr marL="92075" lvl="8" indent="0" algn="ctr">
              <a:buNone/>
            </a:pPr>
            <a:r>
              <a:rPr lang="es-MX" sz="2400" dirty="0">
                <a:latin typeface="Century Gothic" panose="020B0502020202020204" pitchFamily="34" charset="0"/>
                <a:cs typeface="Calibri" panose="020F0502020204030204" pitchFamily="34" charset="0"/>
              </a:rPr>
              <a:t>Tel. +52 55 5490 8300 ext. 1611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4817C1-A847-B61C-474D-9A7B6A93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300" y="6285329"/>
            <a:ext cx="381000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24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14130F1-0459-D38F-8643-A54F012A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782"/>
            <a:ext cx="11300183" cy="594368"/>
          </a:xfrm>
        </p:spPr>
        <p:txBody>
          <a:bodyPr>
            <a:noAutofit/>
          </a:bodyPr>
          <a:lstStyle/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OBLIGATORIEDAD DE LOS DESCA EN EL ÁMBITO INTERNACIONAL</a:t>
            </a:r>
            <a:b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OBRIGAÇÕES INTERNACIONAIS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4CDC93-8699-C832-732E-CFD25176D10A}"/>
              </a:ext>
            </a:extLst>
          </p:cNvPr>
          <p:cNvSpPr txBox="1"/>
          <p:nvPr/>
        </p:nvSpPr>
        <p:spPr>
          <a:xfrm>
            <a:off x="490537" y="1501386"/>
            <a:ext cx="1121092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MX" sz="2000" b="1" dirty="0">
                <a:latin typeface="Century Gothic" panose="020B0502020202020204" pitchFamily="34" charset="0"/>
              </a:rPr>
              <a:t>Los derechos económicos, sociales, culturales y ambientales (DESCA) son derechos humanos que tienen por objeto garantizar las condiciones sociales y económicas para que las personas puedan satisfacer sus necesidades básicas y vivir dignamente. En el ámbito internacional existen instrumentos que establecen la obligación de los Estados para hacerlos efectivos, </a:t>
            </a:r>
            <a:r>
              <a:rPr lang="es-MX" sz="2000" dirty="0">
                <a:latin typeface="Century Gothic" panose="020B0502020202020204" pitchFamily="34" charset="0"/>
              </a:rPr>
              <a:t>tales como el Pacto Internacional de Derechos Económicos, Sociales y Culturales (PIDESC) y el </a:t>
            </a:r>
            <a:r>
              <a:rPr lang="es-MX" sz="2000" i="1" dirty="0">
                <a:latin typeface="Century Gothic" panose="020B0502020202020204" pitchFamily="34" charset="0"/>
              </a:rPr>
              <a:t>Protocolo adicional a la Convención Americana sobre Derechos Humanos en materia de Derechos Económicos, Sociales y Culturales (</a:t>
            </a:r>
            <a:r>
              <a:rPr lang="pt-BR" sz="2000" i="1" dirty="0">
                <a:latin typeface="Century Gothic" panose="020B0502020202020204" pitchFamily="34" charset="0"/>
              </a:rPr>
              <a:t>Protocolo de San Salvador).</a:t>
            </a:r>
            <a:endParaRPr lang="es-MX" sz="2000" b="1" dirty="0">
              <a:latin typeface="Century Gothic" panose="020B0502020202020204" pitchFamily="34" charset="0"/>
            </a:endParaRPr>
          </a:p>
          <a:p>
            <a:pPr algn="ctr"/>
            <a:r>
              <a:rPr lang="es-MX" sz="2500" b="1" dirty="0">
                <a:latin typeface="Century Gothic" panose="020B0502020202020204" pitchFamily="34" charset="0"/>
              </a:rPr>
              <a:t>----------</a:t>
            </a:r>
            <a:endParaRPr lang="es-MX" sz="2500" dirty="0">
              <a:latin typeface="Century Gothic" panose="020B0502020202020204" pitchFamily="34" charset="0"/>
            </a:endParaRPr>
          </a:p>
          <a:p>
            <a:pPr algn="just"/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Os direitos económicos, sociais, culturais e ambientais (DESCA) são direitos humanos que visam garantir as condições sociais e económicas para que as pessoas possam satisfazer as suas necessidades básicas e viver com dignidade. A nível internacional, existem instrumentos que estabelecem a obrigação de os Estados os tornarem </a:t>
            </a:r>
            <a:r>
              <a:rPr lang="pt-BR" sz="1900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efectivos</a:t>
            </a:r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, como o Pacto Internacional sobre os Direitos Económicos, Sociais e Culturais (PIDESC) e o Protocolo Adicional à Convenção Americana sobre Direitos Humanos em Matéria de Direitos Económicos, Sociais e Culturais (Protocolo de San Salvador).</a:t>
            </a:r>
            <a:endParaRPr lang="es-MX" sz="19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EABAF5-58A0-5AB7-A0B1-666A2FD2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1" y="6279766"/>
            <a:ext cx="301101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3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2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39D14F2-936F-E322-78F7-5BC4831B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899" y="228503"/>
            <a:ext cx="4870807" cy="556181"/>
          </a:xfrm>
        </p:spPr>
        <p:txBody>
          <a:bodyPr>
            <a:normAutofit fontScale="90000"/>
          </a:bodyPr>
          <a:lstStyle/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CATÁLOGO DE LOS DESCA</a:t>
            </a:r>
            <a:b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CATÁLOGO DO DESCA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EA768B-D131-D94F-E33F-310FDC04F4CA}"/>
              </a:ext>
            </a:extLst>
          </p:cNvPr>
          <p:cNvSpPr txBox="1"/>
          <p:nvPr/>
        </p:nvSpPr>
        <p:spPr>
          <a:xfrm>
            <a:off x="557720" y="1376135"/>
            <a:ext cx="109148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300" b="1" dirty="0">
                <a:latin typeface="Century Gothic" panose="020B0502020202020204" pitchFamily="34" charset="0"/>
              </a:rPr>
              <a:t>A partir de los estándares internacionales, el Portal incorpora un listado básico de los DESCA:</a:t>
            </a:r>
          </a:p>
          <a:p>
            <a:pPr algn="ctr"/>
            <a:r>
              <a:rPr lang="pt-BR" sz="2300" b="1" dirty="0">
                <a:latin typeface="Century Gothic" panose="020B0502020202020204" pitchFamily="34" charset="0"/>
              </a:rPr>
              <a:t>----------</a:t>
            </a:r>
          </a:p>
          <a:p>
            <a:pPr algn="just"/>
            <a:r>
              <a:rPr lang="pt-BR" sz="22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Baseado em normas internacionais, o Portal incorpora uma lista básica de direitos: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C2AA5B-E190-E79C-7F70-BBEF994397FB}"/>
              </a:ext>
            </a:extLst>
          </p:cNvPr>
          <p:cNvSpPr txBox="1"/>
          <p:nvPr/>
        </p:nvSpPr>
        <p:spPr>
          <a:xfrm>
            <a:off x="714375" y="3619817"/>
            <a:ext cx="5381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Agua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 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Água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Alimentación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 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Alimentação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Derechos culturales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D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ireitos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culturais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Derechos campesinos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Direitos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dos agricultores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Derechos del consumidor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Direitos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dos consumidores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Educación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 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Educação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Libre determinación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Auto-determinação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C51DFC-C390-D293-D006-738686A18F67}"/>
              </a:ext>
            </a:extLst>
          </p:cNvPr>
          <p:cNvSpPr txBox="1"/>
          <p:nvPr/>
        </p:nvSpPr>
        <p:spPr>
          <a:xfrm>
            <a:off x="6096000" y="3619817"/>
            <a:ext cx="553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Medio ambiente sano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Ambiente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saudável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Nivel de vida adecuado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pt-BR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Um nível de vida adequado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Protección y asistencia a la familia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pt-BR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Proteção e assistência à família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Salud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Saúde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Seguridad Social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Segurança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Derechos laborales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Direitos</a:t>
            </a:r>
            <a:r>
              <a:rPr lang="es-MX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laborais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Century Gothic" panose="020B0502020202020204" pitchFamily="34" charset="0"/>
              </a:rPr>
              <a:t>Vivienda </a:t>
            </a:r>
            <a:r>
              <a:rPr lang="es-MX" b="1" dirty="0">
                <a:solidFill>
                  <a:srgbClr val="15679A"/>
                </a:solidFill>
                <a:latin typeface="Century Gothic" panose="020B0502020202020204" pitchFamily="34" charset="0"/>
              </a:rPr>
              <a:t>/ </a:t>
            </a:r>
            <a:r>
              <a:rPr lang="es-MX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Habitação</a:t>
            </a:r>
            <a:endParaRPr lang="es-MX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BD3159-31CC-835B-9803-DC01D65A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231" y="6264372"/>
            <a:ext cx="313299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4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771272-5C70-9AB2-C37F-6D9E848A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106151"/>
            <a:ext cx="9204682" cy="748543"/>
          </a:xfrm>
        </p:spPr>
        <p:txBody>
          <a:bodyPr>
            <a:noAutofit/>
          </a:bodyPr>
          <a:lstStyle/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LOS DESCA EN LA CUMBRE JUDICIAL IBEROAMERICANA</a:t>
            </a:r>
            <a:b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OS </a:t>
            </a:r>
            <a:r>
              <a:rPr lang="pt-BR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DESCA NA CIMEIRA JUDICIAL IBERO-AMERICANA</a:t>
            </a:r>
            <a:endParaRPr lang="es-MX" sz="2600" i="1" dirty="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C9D3C2-83C8-E020-7093-4594C56FBEB5}"/>
              </a:ext>
            </a:extLst>
          </p:cNvPr>
          <p:cNvSpPr txBox="1"/>
          <p:nvPr/>
        </p:nvSpPr>
        <p:spPr>
          <a:xfrm>
            <a:off x="537134" y="2833726"/>
            <a:ext cx="53898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entury Gothic" panose="020B0502020202020204" pitchFamily="34" charset="0"/>
              </a:rPr>
              <a:t>Antecedentes del Portal DESCA</a:t>
            </a:r>
          </a:p>
          <a:p>
            <a:pPr algn="just"/>
            <a:endParaRPr lang="es-MX" sz="2000" dirty="0">
              <a:latin typeface="Century Gothic" panose="020B0502020202020204" pitchFamily="34" charset="0"/>
            </a:endParaRPr>
          </a:p>
          <a:p>
            <a:pPr algn="just"/>
            <a:r>
              <a:rPr lang="es-MX" sz="2000" dirty="0">
                <a:latin typeface="Century Gothic" panose="020B0502020202020204" pitchFamily="34" charset="0"/>
              </a:rPr>
              <a:t>En el marco de la XVIII edición (2014-2016) de la CJI, a propuesta de la Suprema Corte de Justicia de la Nación de México (SCJN), se creó el </a:t>
            </a:r>
            <a:r>
              <a:rPr lang="es-MX" sz="2000" b="1" i="1" dirty="0">
                <a:solidFill>
                  <a:srgbClr val="0870A5"/>
                </a:solidFill>
                <a:latin typeface="Century Gothic" panose="020B0502020202020204" pitchFamily="34" charset="0"/>
              </a:rPr>
              <a:t>Portal de sentencias de Derechos Económicos, Sociales, Culturales y Ambientales (Portal DESCA)</a:t>
            </a:r>
            <a:r>
              <a:rPr lang="es-MX" sz="2000" b="1" dirty="0">
                <a:latin typeface="Century Gothic" panose="020B0502020202020204" pitchFamily="34" charset="0"/>
              </a:rPr>
              <a:t>, micrositio que reúne información jurisprudencial relativa a casos resueltos por los Altos Tribunales en la materia.</a:t>
            </a:r>
            <a:r>
              <a:rPr lang="es-MX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9" name="Imagen 8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BBF0E90-EA36-385C-8BCF-C8878DEA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63" y="1519148"/>
            <a:ext cx="1431901" cy="11214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7D488AA-2809-309F-6852-A46756D190E8}"/>
              </a:ext>
            </a:extLst>
          </p:cNvPr>
          <p:cNvSpPr txBox="1"/>
          <p:nvPr/>
        </p:nvSpPr>
        <p:spPr>
          <a:xfrm>
            <a:off x="6371565" y="2833726"/>
            <a:ext cx="538983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Antecedentes do Portal DESCA</a:t>
            </a:r>
          </a:p>
          <a:p>
            <a:pPr algn="just"/>
            <a:endParaRPr lang="pt-BR" sz="2000" b="1" i="1" dirty="0">
              <a:latin typeface="Century Gothic" panose="020B0502020202020204" pitchFamily="34" charset="0"/>
            </a:endParaRPr>
          </a:p>
          <a:p>
            <a:pPr algn="just"/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No âmbito da XVIII edição (2014-2016) da CIJ, por proposta da Suprema Corte de Justiça da Nação do México (SCJN), foi criado o </a:t>
            </a:r>
            <a:r>
              <a:rPr lang="pt-BR" sz="19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Portal de Sentenças de Direitos Económicos, Sociais, Culturais e Ambientais (Portal DESCA)</a:t>
            </a:r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,</a:t>
            </a:r>
            <a:r>
              <a:rPr lang="pt-BR" sz="19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um </a:t>
            </a:r>
            <a:r>
              <a:rPr lang="pt-BR" sz="1900" b="1" i="1" dirty="0" err="1">
                <a:solidFill>
                  <a:srgbClr val="4472C4"/>
                </a:solidFill>
                <a:latin typeface="Century Gothic" panose="020B0502020202020204" pitchFamily="34" charset="0"/>
              </a:rPr>
              <a:t>microsite</a:t>
            </a:r>
            <a:r>
              <a:rPr lang="pt-BR" sz="19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 que reúne informação jurisprudencial relacionada com os casos resolvidos pelos Tribunais Superiores sobre a matéria. </a:t>
            </a:r>
            <a:endParaRPr lang="es-MX" sz="19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8D75A-0BD5-AE6C-FA26-5B4D9A70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008" y="6311601"/>
            <a:ext cx="27446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5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9C9F76E-0B27-F1D8-C828-9687B87A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399" y="228503"/>
            <a:ext cx="4908907" cy="556181"/>
          </a:xfrm>
        </p:spPr>
        <p:txBody>
          <a:bodyPr>
            <a:normAutofit fontScale="90000"/>
          </a:bodyPr>
          <a:lstStyle/>
          <a:p>
            <a:pPr algn="r"/>
            <a:b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OBJECTIVOS DO PORTAL DESCA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AB5588-17CE-104B-06A6-721143266AB6}"/>
              </a:ext>
            </a:extLst>
          </p:cNvPr>
          <p:cNvSpPr txBox="1"/>
          <p:nvPr/>
        </p:nvSpPr>
        <p:spPr>
          <a:xfrm>
            <a:off x="409576" y="1456525"/>
            <a:ext cx="55149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Century Gothic" panose="020B0502020202020204" pitchFamily="34" charset="0"/>
              </a:rPr>
              <a:t>Promover el diálogo jurisprudencial </a:t>
            </a:r>
            <a:r>
              <a:rPr lang="es-MX" sz="2000" dirty="0">
                <a:latin typeface="Century Gothic" panose="020B0502020202020204" pitchFamily="34" charset="0"/>
              </a:rPr>
              <a:t>entre los Altos Tribunales nacionales de la región iberoamericana.</a:t>
            </a:r>
          </a:p>
          <a:p>
            <a:pPr lvl="1" algn="just"/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Century Gothic" panose="020B0502020202020204" pitchFamily="34" charset="0"/>
              </a:rPr>
              <a:t>Facilitar </a:t>
            </a:r>
            <a:r>
              <a:rPr lang="es-MX" sz="2000" dirty="0">
                <a:latin typeface="Century Gothic" panose="020B0502020202020204" pitchFamily="34" charset="0"/>
              </a:rPr>
              <a:t>a todas las personas juzgadoras, operadoras jurídicas y población en general, </a:t>
            </a:r>
            <a:r>
              <a:rPr lang="es-MX" sz="2000" b="1" dirty="0">
                <a:latin typeface="Century Gothic" panose="020B0502020202020204" pitchFamily="34" charset="0"/>
              </a:rPr>
              <a:t>la consulta de la jurisprudencia </a:t>
            </a:r>
            <a:r>
              <a:rPr lang="es-MX" sz="2000" dirty="0">
                <a:latin typeface="Century Gothic" panose="020B0502020202020204" pitchFamily="34" charset="0"/>
              </a:rPr>
              <a:t>más emblemática sobre la justiciabilidad de los DESCA.</a:t>
            </a:r>
          </a:p>
          <a:p>
            <a:pPr lvl="1" algn="just"/>
            <a:endParaRPr lang="es-MX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Century Gothic" panose="020B0502020202020204" pitchFamily="34" charset="0"/>
              </a:rPr>
              <a:t>Auxiliar en la rendición de informes ante los diferentes organismos regionales e internacionales </a:t>
            </a:r>
            <a:r>
              <a:rPr lang="es-MX" sz="2000" dirty="0">
                <a:latin typeface="Century Gothic" panose="020B0502020202020204" pitchFamily="34" charset="0"/>
              </a:rPr>
              <a:t>que velan por el cumplimiento de los tratados internacionales en materia de respeto y protección de los DESCA.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53BB1D-7273-4632-EDE8-5677E77924EC}"/>
              </a:ext>
            </a:extLst>
          </p:cNvPr>
          <p:cNvSpPr txBox="1"/>
          <p:nvPr/>
        </p:nvSpPr>
        <p:spPr>
          <a:xfrm>
            <a:off x="6175732" y="1210304"/>
            <a:ext cx="55149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b="1" i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Promover o diálogo jurisprudencial </a:t>
            </a:r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entre os Tribunais Superiores nacionais da região ibero-americana.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9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Facilitar a consulta da jurisprudência mais emblemática sobre a justiciabilidade dos DESCA</a:t>
            </a:r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 a todos os juízes, operadores jurídicos e público em geral.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sz="19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9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Ajudar na apresentação de relatórios aos diversos organismos regionais e internacionais </a:t>
            </a:r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que controlam o cumprimento dos tratados internacionais sobre o respeito e a proteção dos DESCA.</a:t>
            </a:r>
            <a:endParaRPr lang="es-MX" sz="19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C77CCFB-2861-F252-B34B-DF3812CC9DA2}"/>
              </a:ext>
            </a:extLst>
          </p:cNvPr>
          <p:cNvSpPr txBox="1">
            <a:spLocks/>
          </p:cNvSpPr>
          <p:nvPr/>
        </p:nvSpPr>
        <p:spPr>
          <a:xfrm>
            <a:off x="1266825" y="384717"/>
            <a:ext cx="4908907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1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OBJETIVOS DEL PORTAL DESCA</a:t>
            </a:r>
            <a:endParaRPr lang="es-MX" sz="2600" dirty="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C7F835-4359-557B-A1BD-EAA04F58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476" y="6290720"/>
            <a:ext cx="327734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6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7D298E-2B77-2012-8206-437B12B2B1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" t="18451" r="2193" b="2570"/>
          <a:stretch/>
        </p:blipFill>
        <p:spPr>
          <a:xfrm>
            <a:off x="559092" y="1787125"/>
            <a:ext cx="9428287" cy="464267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2F9E90A-13BA-3D9E-D192-A16097BE782E}"/>
              </a:ext>
            </a:extLst>
          </p:cNvPr>
          <p:cNvSpPr txBox="1">
            <a:spLocks/>
          </p:cNvSpPr>
          <p:nvPr/>
        </p:nvSpPr>
        <p:spPr>
          <a:xfrm>
            <a:off x="2684476" y="345950"/>
            <a:ext cx="8925887" cy="49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ACERVO</a:t>
            </a:r>
            <a:endParaRPr lang="es-MX" sz="2600" i="1" dirty="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8B0836-5498-5C07-F2BE-74D634AA6978}"/>
              </a:ext>
            </a:extLst>
          </p:cNvPr>
          <p:cNvSpPr txBox="1"/>
          <p:nvPr/>
        </p:nvSpPr>
        <p:spPr>
          <a:xfrm>
            <a:off x="559092" y="1448571"/>
            <a:ext cx="1122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b="1" dirty="0">
                <a:latin typeface="Century Gothic" panose="020B0502020202020204" pitchFamily="34" charset="0"/>
              </a:rPr>
              <a:t>G</a:t>
            </a:r>
            <a:r>
              <a:rPr lang="es-MX" sz="1600" b="1" dirty="0">
                <a:latin typeface="Century Gothic" panose="020B0502020202020204" pitchFamily="34" charset="0"/>
              </a:rPr>
              <a:t>ráfica 1. Sentencias aportadas por los Estados miembros </a:t>
            </a:r>
            <a:r>
              <a:rPr lang="es-MX" sz="1500" b="1" dirty="0">
                <a:latin typeface="Century Gothic" panose="020B0502020202020204" pitchFamily="34" charset="0"/>
              </a:rPr>
              <a:t>/ </a:t>
            </a:r>
            <a:r>
              <a:rPr lang="pt-BR" sz="15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Gráfico 1: Acórdãos proferidos pelos Estados-Membros</a:t>
            </a:r>
            <a:endParaRPr lang="es-MX" sz="15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DD80FB-AB17-69F5-462E-F2679D52DD72}"/>
              </a:ext>
            </a:extLst>
          </p:cNvPr>
          <p:cNvSpPr txBox="1"/>
          <p:nvPr/>
        </p:nvSpPr>
        <p:spPr>
          <a:xfrm>
            <a:off x="10098982" y="3539073"/>
            <a:ext cx="16867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entury Gothic" panose="020B0502020202020204" pitchFamily="34" charset="0"/>
              </a:rPr>
              <a:t>Total de </a:t>
            </a:r>
            <a:r>
              <a:rPr lang="es-MX" b="1" dirty="0">
                <a:latin typeface="Century Gothic" panose="020B0502020202020204" pitchFamily="34" charset="0"/>
              </a:rPr>
              <a:t>721 sentencias / </a:t>
            </a:r>
            <a:r>
              <a:rPr lang="es-MX" sz="16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Total de 721 </a:t>
            </a:r>
            <a:r>
              <a:rPr lang="pt-BR" sz="16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acórdãos</a:t>
            </a:r>
            <a:endParaRPr lang="es-MX" sz="16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4C93501-0292-395B-C247-B1E5DADA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424" y="6267635"/>
            <a:ext cx="318857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7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5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667DDB-F3F1-E051-9B37-D916B153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60262"/>
            <a:ext cx="5337532" cy="556181"/>
          </a:xfrm>
        </p:spPr>
        <p:txBody>
          <a:bodyPr>
            <a:normAutofit/>
          </a:bodyPr>
          <a:lstStyle/>
          <a:p>
            <a:pPr algn="r"/>
            <a:r>
              <a:rPr lang="es-MX" sz="26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ESTRUCTURA DEL PORTAL DESCA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A8ACCA-DA44-7163-10EF-BB0CA85FCE0D}"/>
              </a:ext>
            </a:extLst>
          </p:cNvPr>
          <p:cNvSpPr txBox="1"/>
          <p:nvPr/>
        </p:nvSpPr>
        <p:spPr>
          <a:xfrm>
            <a:off x="228601" y="1455300"/>
            <a:ext cx="5791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2400" b="1" dirty="0">
                <a:solidFill>
                  <a:srgbClr val="0870A5"/>
                </a:solidFill>
                <a:latin typeface="Century Gothic" panose="020B0502020202020204" pitchFamily="34" charset="0"/>
              </a:rPr>
              <a:t>A. BUSCADOR DE CASOS</a:t>
            </a:r>
          </a:p>
          <a:p>
            <a:pPr lvl="1" algn="ctr"/>
            <a:endParaRPr lang="es-MX" sz="2400" b="1" dirty="0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lvl="1"/>
            <a:r>
              <a:rPr lang="es-MX" sz="2400" b="1" dirty="0">
                <a:latin typeface="Century Gothic" panose="020B0502020202020204" pitchFamily="34" charset="0"/>
              </a:rPr>
              <a:t>Criterios de búsqueda:</a:t>
            </a:r>
          </a:p>
          <a:p>
            <a:pPr lvl="1" algn="ctr"/>
            <a:endParaRPr lang="es-MX" sz="2400" b="1" dirty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País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Año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Tipo de DESCA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Grupo expuesto a condiciones de vulnerabilidad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Estándares internacionales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Metodología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Datos de la resolución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Tipo de reparaciones</a:t>
            </a:r>
            <a:endParaRPr lang="es-MX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27483A-E387-9603-2D08-09A16B9606FE}"/>
              </a:ext>
            </a:extLst>
          </p:cNvPr>
          <p:cNvSpPr txBox="1"/>
          <p:nvPr/>
        </p:nvSpPr>
        <p:spPr>
          <a:xfrm>
            <a:off x="6172202" y="1455300"/>
            <a:ext cx="551497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ctr">
              <a:buAutoNum type="alphaUcPeriod"/>
            </a:pPr>
            <a:r>
              <a:rPr lang="pt-BR" sz="23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PESQUISA DE CASOS</a:t>
            </a:r>
          </a:p>
          <a:p>
            <a:pPr lvl="1" algn="ctr"/>
            <a:endParaRPr lang="pt-BR" sz="23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lvl="1"/>
            <a:r>
              <a:rPr lang="pt-BR" sz="2300" b="1" i="1" dirty="0">
                <a:solidFill>
                  <a:srgbClr val="4472C4"/>
                </a:solidFill>
                <a:latin typeface="Century Gothic" panose="020B0502020202020204" pitchFamily="34" charset="0"/>
              </a:rPr>
              <a:t>Critérios de pesquisa:</a:t>
            </a:r>
          </a:p>
          <a:p>
            <a:pPr lvl="1"/>
            <a:endParaRPr lang="pt-BR" sz="23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País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Ano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Tipo de DESCA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Grupo exposto a condições de vulnerabilidade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Normas internacionais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Metodologia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Dados da resolução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300" i="1" dirty="0">
                <a:solidFill>
                  <a:srgbClr val="4472C4"/>
                </a:solidFill>
                <a:latin typeface="Century Gothic" panose="020B0502020202020204" pitchFamily="34" charset="0"/>
              </a:rPr>
              <a:t>Tipo de reparações</a:t>
            </a:r>
            <a:endParaRPr lang="es-MX" sz="2300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5AFCD1A-AE01-837B-12F6-F62B2016389B}"/>
              </a:ext>
            </a:extLst>
          </p:cNvPr>
          <p:cNvSpPr txBox="1">
            <a:spLocks/>
          </p:cNvSpPr>
          <p:nvPr/>
        </p:nvSpPr>
        <p:spPr>
          <a:xfrm>
            <a:off x="6562725" y="252383"/>
            <a:ext cx="5337532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ESTRUTURA DO PORTAL DESCA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579C7B-1BE6-5CD6-29AC-19800CFF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2" y="6240492"/>
            <a:ext cx="318856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8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6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320063F2-356C-3E60-6119-7A39EB638856}"/>
              </a:ext>
            </a:extLst>
          </p:cNvPr>
          <p:cNvSpPr txBox="1">
            <a:spLocks/>
          </p:cNvSpPr>
          <p:nvPr/>
        </p:nvSpPr>
        <p:spPr>
          <a:xfrm>
            <a:off x="1200149" y="238028"/>
            <a:ext cx="4352925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3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FICHA DE RESULTADO</a:t>
            </a:r>
          </a:p>
          <a:p>
            <a:pPr algn="r"/>
            <a:r>
              <a:rPr lang="es-MX" sz="2300" i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Resultados da pesquisa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8020CB-EA8D-8ABD-06F9-22715E8A8911}"/>
              </a:ext>
            </a:extLst>
          </p:cNvPr>
          <p:cNvSpPr txBox="1"/>
          <p:nvPr/>
        </p:nvSpPr>
        <p:spPr>
          <a:xfrm>
            <a:off x="479880" y="2020103"/>
            <a:ext cx="5354590" cy="193899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lvl="0" algn="just"/>
            <a:r>
              <a:rPr lang="es-E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Al realizar búsquedas</a:t>
            </a:r>
            <a:r>
              <a:rPr lang="es-MX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en el </a:t>
            </a:r>
            <a:r>
              <a:rPr lang="es-E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Portal DESCA, se visualiza una ficha de resultado que muestra los principales atributos de las sentencias capturadas:</a:t>
            </a:r>
          </a:p>
          <a:p>
            <a:pPr lvl="0" algn="just"/>
            <a:endParaRPr lang="es-ES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s-E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----------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03CF26-65A5-61BE-B374-AAF1C3786055}"/>
              </a:ext>
            </a:extLst>
          </p:cNvPr>
          <p:cNvSpPr txBox="1"/>
          <p:nvPr/>
        </p:nvSpPr>
        <p:spPr>
          <a:xfrm>
            <a:off x="550134" y="4359628"/>
            <a:ext cx="5354591" cy="1261884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algn="just"/>
            <a:r>
              <a:rPr lang="pt-BR" sz="1900" i="1" dirty="0">
                <a:solidFill>
                  <a:srgbClr val="4472C4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Ao pesquisar no Portal DESCA, é apresentado um separador de resultados que mostra os principais atributos das sentenças capturadas:</a:t>
            </a:r>
            <a:endParaRPr lang="es-ES" sz="1900" i="1" dirty="0">
              <a:solidFill>
                <a:srgbClr val="4472C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EA299F4-29AE-5C12-06F1-4864FE83B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" r="904"/>
          <a:stretch/>
        </p:blipFill>
        <p:spPr>
          <a:xfrm>
            <a:off x="6492536" y="0"/>
            <a:ext cx="5699464" cy="6858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B36881-1831-FD62-3CB8-03E91729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9344" y="6578353"/>
            <a:ext cx="242656" cy="279647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9</a:t>
            </a:fld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11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920269-575c-44b2-9a92-3d67ff7821e2" xsi:nil="true"/>
    <lcf76f155ced4ddcb4097134ff3c332f xmlns="d5fdfebe-e266-4822-af78-1374afa939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0636FF90FFCB419C83AD056ECD7827" ma:contentTypeVersion="15" ma:contentTypeDescription="Crie um novo documento." ma:contentTypeScope="" ma:versionID="b7efaced82d83f5a63b7f3d9a9310d38">
  <xsd:schema xmlns:xsd="http://www.w3.org/2001/XMLSchema" xmlns:xs="http://www.w3.org/2001/XMLSchema" xmlns:p="http://schemas.microsoft.com/office/2006/metadata/properties" xmlns:ns2="d5fdfebe-e266-4822-af78-1374afa9395f" xmlns:ns3="90920269-575c-44b2-9a92-3d67ff7821e2" targetNamespace="http://schemas.microsoft.com/office/2006/metadata/properties" ma:root="true" ma:fieldsID="5e6c0837b69843a3096312aa821db257" ns2:_="" ns3:_="">
    <xsd:import namespace="d5fdfebe-e266-4822-af78-1374afa9395f"/>
    <xsd:import namespace="90920269-575c-44b2-9a92-3d67ff7821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febe-e266-4822-af78-1374afa93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0269-575c-44b2-9a92-3d67ff782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c907d3b-e8e6-4756-a9cc-f06ffd43b9b7}" ma:internalName="TaxCatchAll" ma:showField="CatchAllData" ma:web="90920269-575c-44b2-9a92-3d67ff782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B11A12-92D9-4E20-98B2-91FEBB7ABDE2}">
  <ds:schemaRefs>
    <ds:schemaRef ds:uri="http://purl.org/dc/elements/1.1/"/>
    <ds:schemaRef ds:uri="457c6771-d941-4194-a4ef-7a625cfaf370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5d7bfeb-5eac-4428-b311-8ad280686dc8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2379F5-4C73-465B-A494-0185368B351B}"/>
</file>

<file path=customXml/itemProps3.xml><?xml version="1.0" encoding="utf-8"?>
<ds:datastoreItem xmlns:ds="http://schemas.openxmlformats.org/officeDocument/2006/customXml" ds:itemID="{26223E7A-9ADB-4FD0-AFC6-F6D9D7E4E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2474</Words>
  <Application>Microsoft Office PowerPoint</Application>
  <PresentationFormat>Panorámica</PresentationFormat>
  <Paragraphs>281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Century Gothic</vt:lpstr>
      <vt:lpstr>Wingdings</vt:lpstr>
      <vt:lpstr>Tema de Office</vt:lpstr>
      <vt:lpstr>Primera Reunión Preparatoria de la XXII Edición de la Cumbre Judicial Iberoamericana / Primeira Reunião Preparatória da XXII Edição da Cimeira Judicial Ibero-Americana Brasilia, Brasil, 8 al 10 de abril   Poder Judicial Federal de México / Poder Judicial Federal do México  Suprema Corte de Justicia de la Nación y su Consejo de la Judicatura Federal / Supremo Tribunal de Justiça da Nação e o seu Conselho da Magistratura Federal</vt:lpstr>
      <vt:lpstr>Presentación de PowerPoint</vt:lpstr>
      <vt:lpstr>OBLIGATORIEDAD DE LOS DESCA EN EL ÁMBITO INTERNACIONAL OBRIGAÇÕES INTERNACIONAIS</vt:lpstr>
      <vt:lpstr>CATÁLOGO DE LOS DESCA CATÁLOGO DO DESCA</vt:lpstr>
      <vt:lpstr>LOS DESCA EN LA CUMBRE JUDICIAL IBEROAMERICANA OS DESCA NA CIMEIRA JUDICIAL IBERO-AMERICANA</vt:lpstr>
      <vt:lpstr> OBJECTIVOS DO PORTAL DESCA</vt:lpstr>
      <vt:lpstr>Presentación de PowerPoint</vt:lpstr>
      <vt:lpstr>ESTRUCTURA DEL PORTAL DESCA</vt:lpstr>
      <vt:lpstr>Presentación de PowerPoint</vt:lpstr>
      <vt:lpstr>ESTRUCTURA DEL PORTAL DESCA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Portal del Plan Iberoamericano de Estadística Judicial (PLIEJ) / Portal do Plano Ibero-americano de Estatística Judicial (PLIEJ)</vt:lpstr>
      <vt:lpstr>Actualización del PLIEJ / Atualização do PLIEJ</vt:lpstr>
      <vt:lpstr>Herramienta de consulta para comparar estadísticas entre países iberoamericanos/ Ferramenta de consulta para comparar estatísticas entre países ibero-americanos</vt:lpstr>
      <vt:lpstr>Presentación de PowerPoint</vt:lpstr>
      <vt:lpstr>Presentación de PowerPoint</vt:lpstr>
      <vt:lpstr>Acciones a seguir / Ações a serem seguidas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BUENAS PRÁCTICAS EN MATERIA DE INCLUSIÓN E INTERSECCIONALIDAD EN LA CARRERA JUDICIAL  Grupo de Trabajo 1 “Selección de jueces y juezas y permanencia en la carrera judicial”</dc:title>
  <dc:creator>MARIA FERNANDA TELLEZ GIRON GARCIA</dc:creator>
  <cp:lastModifiedBy>NORA KAREM GEORGE FLORES</cp:lastModifiedBy>
  <cp:revision>153</cp:revision>
  <cp:lastPrinted>2024-04-04T17:49:51Z</cp:lastPrinted>
  <dcterms:created xsi:type="dcterms:W3CDTF">2023-03-30T16:14:48Z</dcterms:created>
  <dcterms:modified xsi:type="dcterms:W3CDTF">2024-04-05T18:04:44Z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0x010100B80636FF90FFCB419C83AD056ECD7827</vt:lpwstr>
  </property>
</Properties>
</file>