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4108" r:id="rId4"/>
    <p:sldId id="3311" r:id="rId5"/>
    <p:sldId id="4111" r:id="rId6"/>
    <p:sldId id="259" r:id="rId7"/>
    <p:sldId id="4112" r:id="rId8"/>
    <p:sldId id="4114" r:id="rId9"/>
    <p:sldId id="4113" r:id="rId10"/>
    <p:sldId id="260" r:id="rId11"/>
    <p:sldId id="26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A4"/>
    <a:srgbClr val="F16348"/>
    <a:srgbClr val="171241"/>
    <a:srgbClr val="EF7587"/>
    <a:srgbClr val="F9EFC7"/>
    <a:srgbClr val="F48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A176D-4F6A-4D3C-B700-488C2385429B}" v="1" dt="2024-04-04T21:23:10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7179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E04BE8-8677-49FB-9DC6-CDF4AE89898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CD629C-35F8-466B-95CF-98D60B2C4F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629C-35F8-466B-95CF-98D60B2C4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CD0BD82-9173-4C3D-BED2-1715708B2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5858A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1E088-1518-7726-BA1E-A521442B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1122363"/>
            <a:ext cx="51816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D5D94-44B2-5888-9C27-A8C5BBC7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602038"/>
            <a:ext cx="5181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A34D-B90D-14AB-FFC1-2B8F7D5F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08D0-B326-9E35-8937-65A30127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E0F14-AC93-379C-66CF-899B0D5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D5004-ABBA-0770-295F-E9C4E22B4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0988" y="5414077"/>
            <a:ext cx="5412423" cy="8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E903-BDC9-223E-04B6-39D6B2BF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8A9D-4CCF-8B00-B6BA-46B1B1C9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979A0-AE0D-E7CF-6E41-8A2A33057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36ED-7894-2DB2-EEE1-A99C0320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D5AB8-727B-29BE-42EA-755BC652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F5121-C4C5-AB27-27C2-8225721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A524-3B4A-7B2E-64CC-65B7BB71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065F4-34BE-D51A-4B1E-0ECA7AB51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C7610-1649-2CDE-6DB4-61C39291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2BE26-A81E-2280-7D1D-A3492732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8E1FA-468D-FE2D-CB8A-42333F43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017CB-AD16-6AC2-D34A-51397C29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0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554E-3DB6-E1D8-3005-75201B1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C7006-7490-44FD-9571-95C9552CA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8106E-B205-FE72-21DF-0A07F46B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735F9-6502-7E75-99F5-771850D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50AD-C051-A056-B84C-A6E8860D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A2BF4-7C7A-CBFA-505B-14B444A96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34719"/>
            <a:ext cx="2628900" cy="5242244"/>
          </a:xfrm>
        </p:spPr>
        <p:txBody>
          <a:bodyPr vert="eaVert"/>
          <a:lstStyle>
            <a:lvl1pPr>
              <a:defRPr>
                <a:solidFill>
                  <a:srgbClr val="5858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8C133-23AF-E06D-3353-4FE33BDB6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34719"/>
            <a:ext cx="7734300" cy="5242243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BA25-1520-4769-4B0D-C3AFA7A9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B1EC-C78A-59BD-CA0B-96EA2718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96CB3-145E-6F81-792E-6C8BFE9C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B3C14-5BDB-7B4C-9CD1-3C2156BE9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343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7AEF380-D2F4-9943-B5DC-76E1010E5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9562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56590F-1984-B046-909C-39A3E99EEF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5781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749A-BE64-A99D-C33F-285937D8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4E275-D4B6-CC65-055A-E2966451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AF21A-E150-C93A-D15B-2981F807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11882-9C83-1AC1-0769-31A963C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055EE4-F5F9-3769-33BD-1F012005A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48110-2F8C-E542-8C32-04A815ED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92505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44E9-560F-4405-29CD-BEE6A615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D4606-89A2-2B7D-CC60-6DF0D3E1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EACCC-18E4-4E30-9C86-7A7A81D8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ue object with a red and blue object in the middle&#10;&#10;Description automatically generated">
            <a:extLst>
              <a:ext uri="{FF2B5EF4-FFF2-40B4-BE49-F238E27FC236}">
                <a16:creationId xmlns:a16="http://schemas.microsoft.com/office/drawing/2014/main" id="{A43BA665-6483-B5B0-1294-F3BDB2FEB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701CD-BBFA-3C90-5F62-7BBB128D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8467725" cy="690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E53C-473A-CDAE-06C6-7E848755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677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3A58B-950B-0A3A-7E87-F2B13586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9A2C5-A42F-4D5D-ECA0-DC58014D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F14D-68F6-5FBE-13C9-D1A32715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977C2-DCB8-02B0-E370-E1874F8B9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1"/>
            <a:ext cx="12192000" cy="68579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FAFC3-E489-EAA5-C683-FA0FF337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240" y="4589463"/>
            <a:ext cx="50698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547BA-2E5C-1120-2808-EE727AB7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73D6F-1045-75E5-CC94-F9734C46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321F-003B-0BFF-04A0-58F78DFD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9112E-B412-32CE-5A7C-8E36F7A7CF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894" y="3590892"/>
            <a:ext cx="3874612" cy="5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FD41-833D-F49C-0149-E308D642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04B2-5864-C69D-7208-546E84458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CF0CE-20F8-D3E6-963A-9C0E3515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251D-7EC5-27C1-921C-2A3E509C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97D-E588-B8D0-CFB1-979F9EDE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4A6A7-7581-39C9-0A77-FABFBFBC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252-7330-5B23-1087-55FE440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76EA0-4BED-19BD-5298-E4710263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8DDEA-7692-667C-500B-E54C74FC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8F44A-D16C-6F70-E5FD-10AF87ABC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CE6C6-34F3-2EBD-3F1A-74D77AE8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481D5-E358-3149-3898-5D799679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A6CB-3FFD-B555-8B2B-F10AF446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4E3EF-9CE9-4B47-5D00-A043129A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6935B-D77C-013D-36DB-E0E4F8783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FC487-6A8D-AD8E-58C4-1C8BFF8B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623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1953A-69D5-C14A-35F9-69A5B11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81CF4-3E4D-9CB4-1AEA-9CE97CFE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12225-01B9-68BC-0328-F950AD90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A7357-C299-724C-3979-9520BFF6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93CC2-7976-DF89-F545-49E661F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8D21-607E-B525-6EE9-8635124F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7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9F623-62FA-5AD9-1D57-DD722E69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FF391-4961-C583-CEA2-91F487EB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D0487-3257-A984-BB76-4F16E99F1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A824-239D-4148-9256-1631C89810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409E-99CF-40A3-5DBC-D71874657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1838-55C3-6121-2DCF-562FD7DDC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3E27C-FEF8-4BBA-BDF8-4306F9C0DA7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9C4AF-E074-A4A1-D174-B1B0F1BA22E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01802" y="136525"/>
            <a:ext cx="4481136" cy="6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8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69DF-5056-7831-DD47-EA8641F33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151" y="1129687"/>
            <a:ext cx="6914919" cy="2387600"/>
          </a:xfrm>
          <a:noFill/>
        </p:spPr>
        <p:txBody>
          <a:bodyPr>
            <a:normAutofit/>
          </a:bodyPr>
          <a:lstStyle/>
          <a:p>
            <a:r>
              <a:rPr lang="en-US" sz="4400" cap="small" dirty="0"/>
              <a:t>Primer Informe</a:t>
            </a:r>
            <a:br>
              <a:rPr lang="en-US" sz="4400" dirty="0"/>
            </a:br>
            <a:r>
              <a:rPr lang="es-PR" sz="2400" dirty="0"/>
              <a:t>I Reunión Preparatoria</a:t>
            </a:r>
            <a:br>
              <a:rPr lang="es-PR" sz="2400" dirty="0"/>
            </a:br>
            <a:r>
              <a:rPr lang="es-PR" sz="2400" dirty="0"/>
              <a:t>Edición XXII</a:t>
            </a:r>
            <a:br>
              <a:rPr lang="es-PR" sz="2400" dirty="0"/>
            </a:br>
            <a:r>
              <a:rPr lang="es-PR" sz="2400" dirty="0"/>
              <a:t>Cumbre Judicial Iberoamericana</a:t>
            </a:r>
            <a:endParaRPr lang="es-P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3E220-255A-443B-D07D-3CD62D49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398" y="3995433"/>
            <a:ext cx="5686424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Maite D. Oronoz Rodríguez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R" dirty="0"/>
              <a:t>Comisionada Presidenta</a:t>
            </a:r>
          </a:p>
        </p:txBody>
      </p:sp>
    </p:spTree>
    <p:extLst>
      <p:ext uri="{BB962C8B-B14F-4D97-AF65-F5344CB8AC3E}">
        <p14:creationId xmlns:p14="http://schemas.microsoft.com/office/powerpoint/2010/main" val="141559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37C093F-77AA-6919-2C6D-033A147CCF10}"/>
              </a:ext>
            </a:extLst>
          </p:cNvPr>
          <p:cNvSpPr txBox="1">
            <a:spLocks/>
          </p:cNvSpPr>
          <p:nvPr/>
        </p:nvSpPr>
        <p:spPr>
          <a:xfrm>
            <a:off x="529592" y="344291"/>
            <a:ext cx="99250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8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dirty="0"/>
              <a:t>Integración Edición </a:t>
            </a:r>
            <a:r>
              <a:rPr lang="en-US" dirty="0"/>
              <a:t>XXII: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38FCB-CC61-6650-A295-2F4526577F69}"/>
              </a:ext>
            </a:extLst>
          </p:cNvPr>
          <p:cNvSpPr txBox="1"/>
          <p:nvPr/>
        </p:nvSpPr>
        <p:spPr>
          <a:xfrm>
            <a:off x="406241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Andrea Muñoz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Chile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D946F-BAA5-AB78-AE3A-B2F362C6E547}"/>
              </a:ext>
            </a:extLst>
          </p:cNvPr>
          <p:cNvSpPr/>
          <p:nvPr/>
        </p:nvSpPr>
        <p:spPr>
          <a:xfrm>
            <a:off x="4276724" y="1489551"/>
            <a:ext cx="1676400" cy="16097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4D90C-D850-2C91-8850-36F6027BC1AD}"/>
              </a:ext>
            </a:extLst>
          </p:cNvPr>
          <p:cNvSpPr/>
          <p:nvPr/>
        </p:nvSpPr>
        <p:spPr>
          <a:xfrm>
            <a:off x="406241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DC9C9-EA60-99CA-12AF-D8AB21D26BBB}"/>
              </a:ext>
            </a:extLst>
          </p:cNvPr>
          <p:cNvSpPr txBox="1"/>
          <p:nvPr/>
        </p:nvSpPr>
        <p:spPr>
          <a:xfrm>
            <a:off x="648557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Marjorie </a:t>
            </a:r>
            <a:r>
              <a:rPr lang="en-US" b="1" dirty="0" err="1">
                <a:solidFill>
                  <a:srgbClr val="5858A4"/>
                </a:solidFill>
              </a:rPr>
              <a:t>Zúñiga</a:t>
            </a:r>
            <a:endParaRPr lang="en-US" b="1" dirty="0">
              <a:solidFill>
                <a:srgbClr val="5858A4"/>
              </a:solidFill>
            </a:endParaRP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Colombia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8F1CB3-09B5-7C36-3B57-84F074040EAE}"/>
              </a:ext>
            </a:extLst>
          </p:cNvPr>
          <p:cNvSpPr/>
          <p:nvPr/>
        </p:nvSpPr>
        <p:spPr>
          <a:xfrm>
            <a:off x="6699884" y="1489551"/>
            <a:ext cx="1676400" cy="16097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F399DC-35E8-6ABE-81D3-D1079F8337B5}"/>
              </a:ext>
            </a:extLst>
          </p:cNvPr>
          <p:cNvSpPr/>
          <p:nvPr/>
        </p:nvSpPr>
        <p:spPr>
          <a:xfrm>
            <a:off x="648557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9ECDF-F868-CCAE-AD30-ACB48D8B5F37}"/>
              </a:ext>
            </a:extLst>
          </p:cNvPr>
          <p:cNvSpPr txBox="1"/>
          <p:nvPr/>
        </p:nvSpPr>
        <p:spPr>
          <a:xfrm>
            <a:off x="890873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Roxana Chacón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Costa Rica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C9FA9C-C5C1-3C6C-97C8-44F9DE882403}"/>
              </a:ext>
            </a:extLst>
          </p:cNvPr>
          <p:cNvSpPr/>
          <p:nvPr/>
        </p:nvSpPr>
        <p:spPr>
          <a:xfrm>
            <a:off x="9123044" y="1489551"/>
            <a:ext cx="1676400" cy="16097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3DF155-9523-9C4B-47C4-4C467D858905}"/>
              </a:ext>
            </a:extLst>
          </p:cNvPr>
          <p:cNvSpPr/>
          <p:nvPr/>
        </p:nvSpPr>
        <p:spPr>
          <a:xfrm>
            <a:off x="890873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25C0D-1934-606B-964B-D465A25BD136}"/>
              </a:ext>
            </a:extLst>
          </p:cNvPr>
          <p:cNvSpPr txBox="1"/>
          <p:nvPr/>
        </p:nvSpPr>
        <p:spPr>
          <a:xfrm>
            <a:off x="4083369" y="6142155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Rufina Hernández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Cuba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7E06CA-5EE6-8161-910C-75AC489FC729}"/>
              </a:ext>
            </a:extLst>
          </p:cNvPr>
          <p:cNvSpPr/>
          <p:nvPr/>
        </p:nvSpPr>
        <p:spPr>
          <a:xfrm>
            <a:off x="4297681" y="4258586"/>
            <a:ext cx="1676400" cy="160972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6BB385-8313-4F72-DEFD-DAFFD2A4B243}"/>
              </a:ext>
            </a:extLst>
          </p:cNvPr>
          <p:cNvSpPr/>
          <p:nvPr/>
        </p:nvSpPr>
        <p:spPr>
          <a:xfrm>
            <a:off x="408336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F70CE-AF7A-84F7-AA41-B90FF9567B4D}"/>
              </a:ext>
            </a:extLst>
          </p:cNvPr>
          <p:cNvSpPr txBox="1"/>
          <p:nvPr/>
        </p:nvSpPr>
        <p:spPr>
          <a:xfrm>
            <a:off x="6506529" y="6142155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Clara Martínez</a:t>
            </a:r>
          </a:p>
          <a:p>
            <a:pPr algn="ctr"/>
            <a:r>
              <a:rPr lang="en-US" b="1" dirty="0" err="1">
                <a:solidFill>
                  <a:srgbClr val="5858A4"/>
                </a:solidFill>
              </a:rPr>
              <a:t>España</a:t>
            </a:r>
            <a:endParaRPr lang="en-US" b="1" dirty="0">
              <a:solidFill>
                <a:srgbClr val="5858A4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54ED0F-D4BC-A374-5852-B97A3A57C8E5}"/>
              </a:ext>
            </a:extLst>
          </p:cNvPr>
          <p:cNvSpPr/>
          <p:nvPr/>
        </p:nvSpPr>
        <p:spPr>
          <a:xfrm>
            <a:off x="6720841" y="4258586"/>
            <a:ext cx="1676400" cy="160972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FE1FC-DF5B-7439-43D2-4BC99728DDF1}"/>
              </a:ext>
            </a:extLst>
          </p:cNvPr>
          <p:cNvSpPr/>
          <p:nvPr/>
        </p:nvSpPr>
        <p:spPr>
          <a:xfrm>
            <a:off x="650652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E6235-F2D8-E666-5A5A-0855E2F2A84A}"/>
              </a:ext>
            </a:extLst>
          </p:cNvPr>
          <p:cNvSpPr txBox="1"/>
          <p:nvPr/>
        </p:nvSpPr>
        <p:spPr>
          <a:xfrm>
            <a:off x="8929689" y="6142155"/>
            <a:ext cx="24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Martha Díaz</a:t>
            </a:r>
          </a:p>
          <a:p>
            <a:pPr algn="ctr"/>
            <a:r>
              <a:rPr lang="en-US" b="1" dirty="0" err="1">
                <a:solidFill>
                  <a:srgbClr val="5858A4"/>
                </a:solidFill>
              </a:rPr>
              <a:t>República</a:t>
            </a:r>
            <a:r>
              <a:rPr lang="en-US" b="1" dirty="0">
                <a:solidFill>
                  <a:srgbClr val="5858A4"/>
                </a:solidFill>
              </a:rPr>
              <a:t> </a:t>
            </a:r>
            <a:r>
              <a:rPr lang="en-US" b="1" dirty="0" err="1">
                <a:solidFill>
                  <a:srgbClr val="5858A4"/>
                </a:solidFill>
              </a:rPr>
              <a:t>Dominicana</a:t>
            </a:r>
            <a:endParaRPr lang="en-US" b="1" dirty="0">
              <a:solidFill>
                <a:srgbClr val="5858A4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52A379-FACA-F06F-9768-6554E37FD240}"/>
              </a:ext>
            </a:extLst>
          </p:cNvPr>
          <p:cNvSpPr/>
          <p:nvPr/>
        </p:nvSpPr>
        <p:spPr>
          <a:xfrm>
            <a:off x="9144001" y="4258586"/>
            <a:ext cx="1676400" cy="160972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CC4356-2A49-EC52-3FC9-52D3D7706D1D}"/>
              </a:ext>
            </a:extLst>
          </p:cNvPr>
          <p:cNvSpPr/>
          <p:nvPr/>
        </p:nvSpPr>
        <p:spPr>
          <a:xfrm>
            <a:off x="892968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7A663-E59A-D23A-A0C7-44D48E244152}"/>
              </a:ext>
            </a:extLst>
          </p:cNvPr>
          <p:cNvSpPr txBox="1"/>
          <p:nvPr/>
        </p:nvSpPr>
        <p:spPr>
          <a:xfrm>
            <a:off x="882969" y="4631216"/>
            <a:ext cx="276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Maite Oronoz</a:t>
            </a:r>
          </a:p>
          <a:p>
            <a:pPr algn="ctr"/>
            <a:r>
              <a:rPr lang="en-US" b="1" dirty="0" err="1">
                <a:solidFill>
                  <a:srgbClr val="5858A4"/>
                </a:solidFill>
              </a:rPr>
              <a:t>Comisionada</a:t>
            </a:r>
            <a:r>
              <a:rPr lang="en-US" b="1" dirty="0">
                <a:solidFill>
                  <a:srgbClr val="5858A4"/>
                </a:solidFill>
              </a:rPr>
              <a:t> Presidenta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Puerto Rico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EACF7C-C253-EFE1-7C4A-80AAA3F336EE}"/>
              </a:ext>
            </a:extLst>
          </p:cNvPr>
          <p:cNvSpPr/>
          <p:nvPr/>
        </p:nvSpPr>
        <p:spPr>
          <a:xfrm>
            <a:off x="1288217" y="2371583"/>
            <a:ext cx="1951753" cy="188700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0F5740-5544-FBC4-D711-5F9DD292F9C5}"/>
              </a:ext>
            </a:extLst>
          </p:cNvPr>
          <p:cNvSpPr/>
          <p:nvPr/>
        </p:nvSpPr>
        <p:spPr>
          <a:xfrm>
            <a:off x="1038703" y="2172333"/>
            <a:ext cx="2450781" cy="2305716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4D23F28-0F15-C53B-C0AA-83AD1928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58" y="1008699"/>
            <a:ext cx="3798771" cy="3798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6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37C093F-77AA-6919-2C6D-033A147CCF10}"/>
              </a:ext>
            </a:extLst>
          </p:cNvPr>
          <p:cNvSpPr txBox="1">
            <a:spLocks/>
          </p:cNvSpPr>
          <p:nvPr/>
        </p:nvSpPr>
        <p:spPr>
          <a:xfrm>
            <a:off x="529592" y="344291"/>
            <a:ext cx="99250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8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Primera </a:t>
            </a:r>
            <a:r>
              <a:rPr lang="es-PR" dirty="0"/>
              <a:t>integración</a:t>
            </a:r>
            <a:r>
              <a:rPr lang="en-US" dirty="0"/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38FCB-CC61-6650-A295-2F4526577F69}"/>
              </a:ext>
            </a:extLst>
          </p:cNvPr>
          <p:cNvSpPr txBox="1"/>
          <p:nvPr/>
        </p:nvSpPr>
        <p:spPr>
          <a:xfrm>
            <a:off x="406241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Margarita Cabello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Colombia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D946F-BAA5-AB78-AE3A-B2F362C6E547}"/>
              </a:ext>
            </a:extLst>
          </p:cNvPr>
          <p:cNvSpPr/>
          <p:nvPr/>
        </p:nvSpPr>
        <p:spPr>
          <a:xfrm>
            <a:off x="4276724" y="1489551"/>
            <a:ext cx="1676400" cy="16097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4D90C-D850-2C91-8850-36F6027BC1AD}"/>
              </a:ext>
            </a:extLst>
          </p:cNvPr>
          <p:cNvSpPr/>
          <p:nvPr/>
        </p:nvSpPr>
        <p:spPr>
          <a:xfrm>
            <a:off x="406241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DC9C9-EA60-99CA-12AF-D8AB21D26BBB}"/>
              </a:ext>
            </a:extLst>
          </p:cNvPr>
          <p:cNvSpPr txBox="1"/>
          <p:nvPr/>
        </p:nvSpPr>
        <p:spPr>
          <a:xfrm>
            <a:off x="648557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Andrea Muñoz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Chile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8F1CB3-09B5-7C36-3B57-84F074040EAE}"/>
              </a:ext>
            </a:extLst>
          </p:cNvPr>
          <p:cNvSpPr/>
          <p:nvPr/>
        </p:nvSpPr>
        <p:spPr>
          <a:xfrm>
            <a:off x="6699884" y="1489551"/>
            <a:ext cx="1676400" cy="16097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F399DC-35E8-6ABE-81D3-D1079F8337B5}"/>
              </a:ext>
            </a:extLst>
          </p:cNvPr>
          <p:cNvSpPr/>
          <p:nvPr/>
        </p:nvSpPr>
        <p:spPr>
          <a:xfrm>
            <a:off x="648557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9ECDF-F868-CCAE-AD30-ACB48D8B5F37}"/>
              </a:ext>
            </a:extLst>
          </p:cNvPr>
          <p:cNvSpPr txBox="1"/>
          <p:nvPr/>
        </p:nvSpPr>
        <p:spPr>
          <a:xfrm>
            <a:off x="8908732" y="337312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Clara Martínez</a:t>
            </a:r>
          </a:p>
          <a:p>
            <a:pPr algn="ctr"/>
            <a:r>
              <a:rPr lang="en-US" b="1" dirty="0" err="1">
                <a:solidFill>
                  <a:srgbClr val="5858A4"/>
                </a:solidFill>
              </a:rPr>
              <a:t>España</a:t>
            </a:r>
            <a:endParaRPr lang="en-US" b="1" dirty="0">
              <a:solidFill>
                <a:srgbClr val="5858A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C9FA9C-C5C1-3C6C-97C8-44F9DE882403}"/>
              </a:ext>
            </a:extLst>
          </p:cNvPr>
          <p:cNvSpPr/>
          <p:nvPr/>
        </p:nvSpPr>
        <p:spPr>
          <a:xfrm>
            <a:off x="9123044" y="1489551"/>
            <a:ext cx="1676400" cy="160972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3DF155-9523-9C4B-47C4-4C467D858905}"/>
              </a:ext>
            </a:extLst>
          </p:cNvPr>
          <p:cNvSpPr/>
          <p:nvPr/>
        </p:nvSpPr>
        <p:spPr>
          <a:xfrm>
            <a:off x="8908732" y="1328312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25C0D-1934-606B-964B-D465A25BD136}"/>
              </a:ext>
            </a:extLst>
          </p:cNvPr>
          <p:cNvSpPr txBox="1"/>
          <p:nvPr/>
        </p:nvSpPr>
        <p:spPr>
          <a:xfrm>
            <a:off x="4083369" y="6142155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Olga Sánchez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México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7E06CA-5EE6-8161-910C-75AC489FC729}"/>
              </a:ext>
            </a:extLst>
          </p:cNvPr>
          <p:cNvSpPr/>
          <p:nvPr/>
        </p:nvSpPr>
        <p:spPr>
          <a:xfrm>
            <a:off x="4297681" y="4258586"/>
            <a:ext cx="1676400" cy="160972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6BB385-8313-4F72-DEFD-DAFFD2A4B243}"/>
              </a:ext>
            </a:extLst>
          </p:cNvPr>
          <p:cNvSpPr/>
          <p:nvPr/>
        </p:nvSpPr>
        <p:spPr>
          <a:xfrm>
            <a:off x="408336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F70CE-AF7A-84F7-AA41-B90FF9567B4D}"/>
              </a:ext>
            </a:extLst>
          </p:cNvPr>
          <p:cNvSpPr txBox="1"/>
          <p:nvPr/>
        </p:nvSpPr>
        <p:spPr>
          <a:xfrm>
            <a:off x="6506529" y="6142155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Alba Luz Ramos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Nicaragua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54ED0F-D4BC-A374-5852-B97A3A57C8E5}"/>
              </a:ext>
            </a:extLst>
          </p:cNvPr>
          <p:cNvSpPr/>
          <p:nvPr/>
        </p:nvSpPr>
        <p:spPr>
          <a:xfrm>
            <a:off x="6720841" y="4258586"/>
            <a:ext cx="1676400" cy="160972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FE1FC-DF5B-7439-43D2-4BC99728DDF1}"/>
              </a:ext>
            </a:extLst>
          </p:cNvPr>
          <p:cNvSpPr/>
          <p:nvPr/>
        </p:nvSpPr>
        <p:spPr>
          <a:xfrm>
            <a:off x="650652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E6235-F2D8-E666-5A5A-0855E2F2A84A}"/>
              </a:ext>
            </a:extLst>
          </p:cNvPr>
          <p:cNvSpPr txBox="1"/>
          <p:nvPr/>
        </p:nvSpPr>
        <p:spPr>
          <a:xfrm>
            <a:off x="8929689" y="6142155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Liana Fiol Matta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Puerto Rico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52A379-FACA-F06F-9768-6554E37FD240}"/>
              </a:ext>
            </a:extLst>
          </p:cNvPr>
          <p:cNvSpPr/>
          <p:nvPr/>
        </p:nvSpPr>
        <p:spPr>
          <a:xfrm>
            <a:off x="9144001" y="4258586"/>
            <a:ext cx="1676400" cy="160972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CC4356-2A49-EC52-3FC9-52D3D7706D1D}"/>
              </a:ext>
            </a:extLst>
          </p:cNvPr>
          <p:cNvSpPr/>
          <p:nvPr/>
        </p:nvSpPr>
        <p:spPr>
          <a:xfrm>
            <a:off x="8929689" y="4097347"/>
            <a:ext cx="2105025" cy="1966912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7A663-E59A-D23A-A0C7-44D48E244152}"/>
              </a:ext>
            </a:extLst>
          </p:cNvPr>
          <p:cNvSpPr txBox="1"/>
          <p:nvPr/>
        </p:nvSpPr>
        <p:spPr>
          <a:xfrm>
            <a:off x="882969" y="4631216"/>
            <a:ext cx="276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58A4"/>
                </a:solidFill>
              </a:rPr>
              <a:t>Zarela Villanueva</a:t>
            </a:r>
          </a:p>
          <a:p>
            <a:pPr algn="ctr"/>
            <a:r>
              <a:rPr lang="en-US" b="1" dirty="0" err="1">
                <a:solidFill>
                  <a:srgbClr val="5858A4"/>
                </a:solidFill>
              </a:rPr>
              <a:t>Comisionada</a:t>
            </a:r>
            <a:r>
              <a:rPr lang="en-US" b="1" dirty="0">
                <a:solidFill>
                  <a:srgbClr val="5858A4"/>
                </a:solidFill>
              </a:rPr>
              <a:t> Presidenta</a:t>
            </a:r>
          </a:p>
          <a:p>
            <a:pPr algn="ctr"/>
            <a:r>
              <a:rPr lang="en-US" b="1" dirty="0">
                <a:solidFill>
                  <a:srgbClr val="5858A4"/>
                </a:solidFill>
              </a:rPr>
              <a:t>Costa Rica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EACF7C-C253-EFE1-7C4A-80AAA3F336EE}"/>
              </a:ext>
            </a:extLst>
          </p:cNvPr>
          <p:cNvSpPr/>
          <p:nvPr/>
        </p:nvSpPr>
        <p:spPr>
          <a:xfrm>
            <a:off x="1288217" y="2371583"/>
            <a:ext cx="1951753" cy="188700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0F5740-5544-FBC4-D711-5F9DD292F9C5}"/>
              </a:ext>
            </a:extLst>
          </p:cNvPr>
          <p:cNvSpPr/>
          <p:nvPr/>
        </p:nvSpPr>
        <p:spPr>
          <a:xfrm>
            <a:off x="1038703" y="2172333"/>
            <a:ext cx="2450781" cy="2305716"/>
          </a:xfrm>
          <a:prstGeom prst="ellipse">
            <a:avLst/>
          </a:prstGeom>
          <a:noFill/>
          <a:ln>
            <a:solidFill>
              <a:srgbClr val="F16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2">
            <a:extLst>
              <a:ext uri="{FF2B5EF4-FFF2-40B4-BE49-F238E27FC236}">
                <a16:creationId xmlns:a16="http://schemas.microsoft.com/office/drawing/2014/main" id="{E2F7AB86-9ED9-E141-B9A2-77ED69F0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696" y="1291984"/>
            <a:ext cx="63178" cy="5185974"/>
          </a:xfrm>
          <a:custGeom>
            <a:avLst/>
            <a:gdLst>
              <a:gd name="T0" fmla="*/ 0 w 102"/>
              <a:gd name="T1" fmla="*/ 11007 h 11008"/>
              <a:gd name="T2" fmla="*/ 101 w 102"/>
              <a:gd name="T3" fmla="*/ 11007 h 11008"/>
              <a:gd name="T4" fmla="*/ 101 w 102"/>
              <a:gd name="T5" fmla="*/ 0 h 11008"/>
              <a:gd name="T6" fmla="*/ 0 w 102"/>
              <a:gd name="T7" fmla="*/ 0 h 11008"/>
              <a:gd name="T8" fmla="*/ 0 w 102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1008">
                <a:moveTo>
                  <a:pt x="0" y="11007"/>
                </a:moveTo>
                <a:lnTo>
                  <a:pt x="101" y="11007"/>
                </a:lnTo>
                <a:lnTo>
                  <a:pt x="101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226">
            <a:extLst>
              <a:ext uri="{FF2B5EF4-FFF2-40B4-BE49-F238E27FC236}">
                <a16:creationId xmlns:a16="http://schemas.microsoft.com/office/drawing/2014/main" id="{65F1C4B7-5C4C-0441-BA7B-564D0E62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805" y="4942493"/>
            <a:ext cx="991598" cy="32962"/>
          </a:xfrm>
          <a:custGeom>
            <a:avLst/>
            <a:gdLst>
              <a:gd name="T0" fmla="*/ 1591 w 1592"/>
              <a:gd name="T1" fmla="*/ 51 h 52"/>
              <a:gd name="T2" fmla="*/ 0 w 1592"/>
              <a:gd name="T3" fmla="*/ 51 h 52"/>
              <a:gd name="T4" fmla="*/ 0 w 1592"/>
              <a:gd name="T5" fmla="*/ 0 h 52"/>
              <a:gd name="T6" fmla="*/ 1591 w 1592"/>
              <a:gd name="T7" fmla="*/ 0 h 52"/>
              <a:gd name="T8" fmla="*/ 1591 w 1592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2">
                <a:moveTo>
                  <a:pt x="1591" y="51"/>
                </a:moveTo>
                <a:lnTo>
                  <a:pt x="0" y="51"/>
                </a:lnTo>
                <a:lnTo>
                  <a:pt x="0" y="0"/>
                </a:lnTo>
                <a:lnTo>
                  <a:pt x="1591" y="0"/>
                </a:lnTo>
                <a:lnTo>
                  <a:pt x="1591" y="51"/>
                </a:lnTo>
              </a:path>
            </a:pathLst>
          </a:custGeom>
          <a:solidFill>
            <a:srgbClr val="EF758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1" name="Freeform 227">
            <a:extLst>
              <a:ext uri="{FF2B5EF4-FFF2-40B4-BE49-F238E27FC236}">
                <a16:creationId xmlns:a16="http://schemas.microsoft.com/office/drawing/2014/main" id="{A6E0A100-B4F4-4942-A84E-CCAB66F2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012" y="4871076"/>
            <a:ext cx="173048" cy="173048"/>
          </a:xfrm>
          <a:custGeom>
            <a:avLst/>
            <a:gdLst>
              <a:gd name="T0" fmla="*/ 0 w 278"/>
              <a:gd name="T1" fmla="*/ 140 h 279"/>
              <a:gd name="T2" fmla="*/ 0 w 278"/>
              <a:gd name="T3" fmla="*/ 140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40 h 279"/>
              <a:gd name="T10" fmla="*/ 277 w 278"/>
              <a:gd name="T11" fmla="*/ 140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40"/>
                </a:moveTo>
                <a:lnTo>
                  <a:pt x="0" y="140"/>
                </a:lnTo>
                <a:cubicBezTo>
                  <a:pt x="0" y="63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3"/>
                  <a:pt x="277" y="140"/>
                </a:cubicBezTo>
                <a:lnTo>
                  <a:pt x="277" y="140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40"/>
                </a:cubicBezTo>
              </a:path>
            </a:pathLst>
          </a:custGeom>
          <a:solidFill>
            <a:srgbClr val="EF758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3" name="Freeform 229">
            <a:extLst>
              <a:ext uri="{FF2B5EF4-FFF2-40B4-BE49-F238E27FC236}">
                <a16:creationId xmlns:a16="http://schemas.microsoft.com/office/drawing/2014/main" id="{DB06B7E4-B144-204D-8B57-4ABA8AAE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147" y="4909533"/>
            <a:ext cx="96139" cy="93392"/>
          </a:xfrm>
          <a:custGeom>
            <a:avLst/>
            <a:gdLst>
              <a:gd name="T0" fmla="*/ 76 w 153"/>
              <a:gd name="T1" fmla="*/ 0 h 152"/>
              <a:gd name="T2" fmla="*/ 76 w 153"/>
              <a:gd name="T3" fmla="*/ 0 h 152"/>
              <a:gd name="T4" fmla="*/ 152 w 153"/>
              <a:gd name="T5" fmla="*/ 76 h 152"/>
              <a:gd name="T6" fmla="*/ 152 w 153"/>
              <a:gd name="T7" fmla="*/ 76 h 152"/>
              <a:gd name="T8" fmla="*/ 76 w 153"/>
              <a:gd name="T9" fmla="*/ 151 h 152"/>
              <a:gd name="T10" fmla="*/ 76 w 153"/>
              <a:gd name="T11" fmla="*/ 151 h 152"/>
              <a:gd name="T12" fmla="*/ 0 w 153"/>
              <a:gd name="T13" fmla="*/ 76 h 152"/>
              <a:gd name="T14" fmla="*/ 0 w 153"/>
              <a:gd name="T15" fmla="*/ 76 h 152"/>
              <a:gd name="T16" fmla="*/ 76 w 153"/>
              <a:gd name="T1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2">
                <a:moveTo>
                  <a:pt x="76" y="0"/>
                </a:moveTo>
                <a:lnTo>
                  <a:pt x="76" y="0"/>
                </a:lnTo>
                <a:cubicBezTo>
                  <a:pt x="118" y="0"/>
                  <a:pt x="152" y="34"/>
                  <a:pt x="152" y="76"/>
                </a:cubicBezTo>
                <a:lnTo>
                  <a:pt x="152" y="76"/>
                </a:lnTo>
                <a:cubicBezTo>
                  <a:pt x="152" y="117"/>
                  <a:pt x="118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</a:path>
            </a:pathLst>
          </a:custGeom>
          <a:solidFill>
            <a:srgbClr val="EF758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230">
            <a:extLst>
              <a:ext uri="{FF2B5EF4-FFF2-40B4-BE49-F238E27FC236}">
                <a16:creationId xmlns:a16="http://schemas.microsoft.com/office/drawing/2014/main" id="{0BEED666-F1AA-0848-A764-D124D1E2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492" y="4508497"/>
            <a:ext cx="898208" cy="898206"/>
          </a:xfrm>
          <a:prstGeom prst="ellipse">
            <a:avLst/>
          </a:prstGeom>
          <a:solidFill>
            <a:srgbClr val="EF758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6" name="Freeform 308">
            <a:extLst>
              <a:ext uri="{FF2B5EF4-FFF2-40B4-BE49-F238E27FC236}">
                <a16:creationId xmlns:a16="http://schemas.microsoft.com/office/drawing/2014/main" id="{8AE39F6F-5648-E646-A5D6-DDE39E3B6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354" y="3868490"/>
            <a:ext cx="991599" cy="32962"/>
          </a:xfrm>
          <a:custGeom>
            <a:avLst/>
            <a:gdLst>
              <a:gd name="T0" fmla="*/ 0 w 1594"/>
              <a:gd name="T1" fmla="*/ 0 h 52"/>
              <a:gd name="T2" fmla="*/ 1593 w 1594"/>
              <a:gd name="T3" fmla="*/ 0 h 52"/>
              <a:gd name="T4" fmla="*/ 1593 w 1594"/>
              <a:gd name="T5" fmla="*/ 51 h 52"/>
              <a:gd name="T6" fmla="*/ 0 w 1594"/>
              <a:gd name="T7" fmla="*/ 51 h 52"/>
              <a:gd name="T8" fmla="*/ 0 w 159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4" h="52">
                <a:moveTo>
                  <a:pt x="0" y="0"/>
                </a:moveTo>
                <a:lnTo>
                  <a:pt x="1593" y="0"/>
                </a:lnTo>
                <a:lnTo>
                  <a:pt x="1593" y="51"/>
                </a:lnTo>
                <a:lnTo>
                  <a:pt x="0" y="51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7" name="Freeform 309">
            <a:extLst>
              <a:ext uri="{FF2B5EF4-FFF2-40B4-BE49-F238E27FC236}">
                <a16:creationId xmlns:a16="http://schemas.microsoft.com/office/drawing/2014/main" id="{4696994F-196A-3442-B3FF-572217182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012" y="3797074"/>
            <a:ext cx="173048" cy="173050"/>
          </a:xfrm>
          <a:custGeom>
            <a:avLst/>
            <a:gdLst>
              <a:gd name="T0" fmla="*/ 277 w 278"/>
              <a:gd name="T1" fmla="*/ 139 h 279"/>
              <a:gd name="T2" fmla="*/ 277 w 278"/>
              <a:gd name="T3" fmla="*/ 139 h 279"/>
              <a:gd name="T4" fmla="*/ 139 w 278"/>
              <a:gd name="T5" fmla="*/ 278 h 279"/>
              <a:gd name="T6" fmla="*/ 139 w 278"/>
              <a:gd name="T7" fmla="*/ 278 h 279"/>
              <a:gd name="T8" fmla="*/ 0 w 278"/>
              <a:gd name="T9" fmla="*/ 139 h 279"/>
              <a:gd name="T10" fmla="*/ 0 w 278"/>
              <a:gd name="T11" fmla="*/ 139 h 279"/>
              <a:gd name="T12" fmla="*/ 139 w 278"/>
              <a:gd name="T13" fmla="*/ 0 h 279"/>
              <a:gd name="T14" fmla="*/ 139 w 278"/>
              <a:gd name="T15" fmla="*/ 0 h 279"/>
              <a:gd name="T16" fmla="*/ 277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277" y="139"/>
                </a:moveTo>
                <a:lnTo>
                  <a:pt x="277" y="139"/>
                </a:lnTo>
                <a:cubicBezTo>
                  <a:pt x="277" y="216"/>
                  <a:pt x="215" y="278"/>
                  <a:pt x="139" y="278"/>
                </a:cubicBezTo>
                <a:lnTo>
                  <a:pt x="139" y="278"/>
                </a:lnTo>
                <a:cubicBezTo>
                  <a:pt x="63" y="278"/>
                  <a:pt x="0" y="216"/>
                  <a:pt x="0" y="139"/>
                </a:cubicBezTo>
                <a:lnTo>
                  <a:pt x="0" y="139"/>
                </a:lnTo>
                <a:cubicBezTo>
                  <a:pt x="0" y="63"/>
                  <a:pt x="63" y="0"/>
                  <a:pt x="139" y="0"/>
                </a:cubicBezTo>
                <a:lnTo>
                  <a:pt x="139" y="0"/>
                </a:lnTo>
                <a:cubicBezTo>
                  <a:pt x="215" y="0"/>
                  <a:pt x="277" y="63"/>
                  <a:pt x="277" y="13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9" name="Freeform 311">
            <a:extLst>
              <a:ext uri="{FF2B5EF4-FFF2-40B4-BE49-F238E27FC236}">
                <a16:creationId xmlns:a16="http://schemas.microsoft.com/office/drawing/2014/main" id="{8953EACD-58BE-904C-A0C9-2E15094E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474" y="3838276"/>
            <a:ext cx="93392" cy="96138"/>
          </a:xfrm>
          <a:custGeom>
            <a:avLst/>
            <a:gdLst>
              <a:gd name="T0" fmla="*/ 75 w 152"/>
              <a:gd name="T1" fmla="*/ 152 h 153"/>
              <a:gd name="T2" fmla="*/ 75 w 152"/>
              <a:gd name="T3" fmla="*/ 152 h 153"/>
              <a:gd name="T4" fmla="*/ 0 w 152"/>
              <a:gd name="T5" fmla="*/ 76 h 153"/>
              <a:gd name="T6" fmla="*/ 0 w 152"/>
              <a:gd name="T7" fmla="*/ 76 h 153"/>
              <a:gd name="T8" fmla="*/ 75 w 152"/>
              <a:gd name="T9" fmla="*/ 0 h 153"/>
              <a:gd name="T10" fmla="*/ 75 w 152"/>
              <a:gd name="T11" fmla="*/ 0 h 153"/>
              <a:gd name="T12" fmla="*/ 151 w 152"/>
              <a:gd name="T13" fmla="*/ 76 h 153"/>
              <a:gd name="T14" fmla="*/ 151 w 152"/>
              <a:gd name="T15" fmla="*/ 76 h 153"/>
              <a:gd name="T16" fmla="*/ 75 w 152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3">
                <a:moveTo>
                  <a:pt x="75" y="152"/>
                </a:moveTo>
                <a:lnTo>
                  <a:pt x="75" y="152"/>
                </a:lnTo>
                <a:cubicBezTo>
                  <a:pt x="34" y="152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  <a:lnTo>
                  <a:pt x="151" y="76"/>
                </a:lnTo>
                <a:cubicBezTo>
                  <a:pt x="151" y="118"/>
                  <a:pt x="117" y="152"/>
                  <a:pt x="75" y="152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" name="Freeform 312">
            <a:extLst>
              <a:ext uri="{FF2B5EF4-FFF2-40B4-BE49-F238E27FC236}">
                <a16:creationId xmlns:a16="http://schemas.microsoft.com/office/drawing/2014/main" id="{CD7985E1-095E-E145-BEFD-C53B34A9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958" y="3437242"/>
            <a:ext cx="898208" cy="89820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1" name="Freeform 388">
            <a:extLst>
              <a:ext uri="{FF2B5EF4-FFF2-40B4-BE49-F238E27FC236}">
                <a16:creationId xmlns:a16="http://schemas.microsoft.com/office/drawing/2014/main" id="{FD2E0DBB-9473-0541-91D9-CE0BEF57C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354" y="1725979"/>
            <a:ext cx="991599" cy="32962"/>
          </a:xfrm>
          <a:custGeom>
            <a:avLst/>
            <a:gdLst>
              <a:gd name="T0" fmla="*/ 0 w 1594"/>
              <a:gd name="T1" fmla="*/ 0 h 53"/>
              <a:gd name="T2" fmla="*/ 1593 w 1594"/>
              <a:gd name="T3" fmla="*/ 0 h 53"/>
              <a:gd name="T4" fmla="*/ 1593 w 1594"/>
              <a:gd name="T5" fmla="*/ 52 h 53"/>
              <a:gd name="T6" fmla="*/ 0 w 1594"/>
              <a:gd name="T7" fmla="*/ 52 h 53"/>
              <a:gd name="T8" fmla="*/ 0 w 159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4" h="53">
                <a:moveTo>
                  <a:pt x="0" y="0"/>
                </a:moveTo>
                <a:lnTo>
                  <a:pt x="1593" y="0"/>
                </a:lnTo>
                <a:lnTo>
                  <a:pt x="1593" y="52"/>
                </a:lnTo>
                <a:lnTo>
                  <a:pt x="0" y="52"/>
                </a:lnTo>
                <a:lnTo>
                  <a:pt x="0" y="0"/>
                </a:lnTo>
              </a:path>
            </a:pathLst>
          </a:custGeom>
          <a:solidFill>
            <a:srgbClr val="5858A4"/>
          </a:solidFill>
          <a:ln>
            <a:solidFill>
              <a:srgbClr val="5858A4"/>
            </a:solidFill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2" name="Freeform 389">
            <a:extLst>
              <a:ext uri="{FF2B5EF4-FFF2-40B4-BE49-F238E27FC236}">
                <a16:creationId xmlns:a16="http://schemas.microsoft.com/office/drawing/2014/main" id="{58B59E8C-7753-B24D-9BB2-D51E4C472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012" y="1654563"/>
            <a:ext cx="173048" cy="173050"/>
          </a:xfrm>
          <a:custGeom>
            <a:avLst/>
            <a:gdLst>
              <a:gd name="T0" fmla="*/ 277 w 278"/>
              <a:gd name="T1" fmla="*/ 139 h 279"/>
              <a:gd name="T2" fmla="*/ 277 w 278"/>
              <a:gd name="T3" fmla="*/ 139 h 279"/>
              <a:gd name="T4" fmla="*/ 139 w 278"/>
              <a:gd name="T5" fmla="*/ 278 h 279"/>
              <a:gd name="T6" fmla="*/ 139 w 278"/>
              <a:gd name="T7" fmla="*/ 278 h 279"/>
              <a:gd name="T8" fmla="*/ 0 w 278"/>
              <a:gd name="T9" fmla="*/ 139 h 279"/>
              <a:gd name="T10" fmla="*/ 0 w 278"/>
              <a:gd name="T11" fmla="*/ 139 h 279"/>
              <a:gd name="T12" fmla="*/ 139 w 278"/>
              <a:gd name="T13" fmla="*/ 0 h 279"/>
              <a:gd name="T14" fmla="*/ 139 w 278"/>
              <a:gd name="T15" fmla="*/ 0 h 279"/>
              <a:gd name="T16" fmla="*/ 277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277" y="139"/>
                </a:moveTo>
                <a:lnTo>
                  <a:pt x="277" y="139"/>
                </a:lnTo>
                <a:cubicBezTo>
                  <a:pt x="277" y="215"/>
                  <a:pt x="215" y="278"/>
                  <a:pt x="139" y="278"/>
                </a:cubicBezTo>
                <a:lnTo>
                  <a:pt x="139" y="278"/>
                </a:lnTo>
                <a:cubicBezTo>
                  <a:pt x="63" y="278"/>
                  <a:pt x="0" y="215"/>
                  <a:pt x="0" y="139"/>
                </a:cubicBezTo>
                <a:lnTo>
                  <a:pt x="0" y="139"/>
                </a:lnTo>
                <a:cubicBezTo>
                  <a:pt x="0" y="62"/>
                  <a:pt x="63" y="0"/>
                  <a:pt x="139" y="0"/>
                </a:cubicBezTo>
                <a:lnTo>
                  <a:pt x="139" y="0"/>
                </a:lnTo>
                <a:cubicBezTo>
                  <a:pt x="215" y="0"/>
                  <a:pt x="277" y="62"/>
                  <a:pt x="277" y="139"/>
                </a:cubicBezTo>
              </a:path>
            </a:pathLst>
          </a:custGeom>
          <a:solidFill>
            <a:srgbClr val="5858A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4" name="Freeform 391">
            <a:extLst>
              <a:ext uri="{FF2B5EF4-FFF2-40B4-BE49-F238E27FC236}">
                <a16:creationId xmlns:a16="http://schemas.microsoft.com/office/drawing/2014/main" id="{43F88A24-F8A1-444D-9B11-7F79FE50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474" y="1693019"/>
            <a:ext cx="93392" cy="96139"/>
          </a:xfrm>
          <a:custGeom>
            <a:avLst/>
            <a:gdLst>
              <a:gd name="T0" fmla="*/ 75 w 152"/>
              <a:gd name="T1" fmla="*/ 152 h 153"/>
              <a:gd name="T2" fmla="*/ 75 w 152"/>
              <a:gd name="T3" fmla="*/ 152 h 153"/>
              <a:gd name="T4" fmla="*/ 0 w 152"/>
              <a:gd name="T5" fmla="*/ 76 h 153"/>
              <a:gd name="T6" fmla="*/ 0 w 152"/>
              <a:gd name="T7" fmla="*/ 76 h 153"/>
              <a:gd name="T8" fmla="*/ 75 w 152"/>
              <a:gd name="T9" fmla="*/ 0 h 153"/>
              <a:gd name="T10" fmla="*/ 75 w 152"/>
              <a:gd name="T11" fmla="*/ 0 h 153"/>
              <a:gd name="T12" fmla="*/ 151 w 152"/>
              <a:gd name="T13" fmla="*/ 76 h 153"/>
              <a:gd name="T14" fmla="*/ 151 w 152"/>
              <a:gd name="T15" fmla="*/ 76 h 153"/>
              <a:gd name="T16" fmla="*/ 75 w 152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3">
                <a:moveTo>
                  <a:pt x="75" y="152"/>
                </a:moveTo>
                <a:lnTo>
                  <a:pt x="75" y="152"/>
                </a:lnTo>
                <a:cubicBezTo>
                  <a:pt x="34" y="152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4"/>
                  <a:pt x="151" y="76"/>
                </a:cubicBezTo>
                <a:lnTo>
                  <a:pt x="151" y="76"/>
                </a:lnTo>
                <a:cubicBezTo>
                  <a:pt x="151" y="117"/>
                  <a:pt x="117" y="152"/>
                  <a:pt x="75" y="152"/>
                </a:cubicBezTo>
              </a:path>
            </a:pathLst>
          </a:custGeom>
          <a:solidFill>
            <a:srgbClr val="5858A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5" name="Freeform 392">
            <a:extLst>
              <a:ext uri="{FF2B5EF4-FFF2-40B4-BE49-F238E27FC236}">
                <a16:creationId xmlns:a16="http://schemas.microsoft.com/office/drawing/2014/main" id="{AE35F411-EEA2-1242-B579-D700DA7E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410" y="1291985"/>
            <a:ext cx="898208" cy="898208"/>
          </a:xfrm>
          <a:prstGeom prst="ellipse">
            <a:avLst/>
          </a:prstGeom>
          <a:solidFill>
            <a:srgbClr val="5858A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6" name="Freeform 470">
            <a:extLst>
              <a:ext uri="{FF2B5EF4-FFF2-40B4-BE49-F238E27FC236}">
                <a16:creationId xmlns:a16="http://schemas.microsoft.com/office/drawing/2014/main" id="{6716A09F-2248-D84C-A3C4-6DD05528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805" y="2797234"/>
            <a:ext cx="991598" cy="32962"/>
          </a:xfrm>
          <a:custGeom>
            <a:avLst/>
            <a:gdLst>
              <a:gd name="T0" fmla="*/ 1591 w 1592"/>
              <a:gd name="T1" fmla="*/ 50 h 51"/>
              <a:gd name="T2" fmla="*/ 0 w 1592"/>
              <a:gd name="T3" fmla="*/ 50 h 51"/>
              <a:gd name="T4" fmla="*/ 0 w 1592"/>
              <a:gd name="T5" fmla="*/ 0 h 51"/>
              <a:gd name="T6" fmla="*/ 1591 w 1592"/>
              <a:gd name="T7" fmla="*/ 0 h 51"/>
              <a:gd name="T8" fmla="*/ 1591 w 1592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1">
                <a:moveTo>
                  <a:pt x="1591" y="50"/>
                </a:moveTo>
                <a:lnTo>
                  <a:pt x="0" y="50"/>
                </a:lnTo>
                <a:lnTo>
                  <a:pt x="0" y="0"/>
                </a:lnTo>
                <a:lnTo>
                  <a:pt x="1591" y="0"/>
                </a:lnTo>
                <a:lnTo>
                  <a:pt x="1591" y="50"/>
                </a:lnTo>
              </a:path>
            </a:pathLst>
          </a:custGeom>
          <a:solidFill>
            <a:schemeClr val="accent2"/>
          </a:solidFill>
          <a:ln>
            <a:solidFill>
              <a:srgbClr val="F16348"/>
            </a:solidFill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7" name="Freeform 471">
            <a:extLst>
              <a:ext uri="{FF2B5EF4-FFF2-40B4-BE49-F238E27FC236}">
                <a16:creationId xmlns:a16="http://schemas.microsoft.com/office/drawing/2014/main" id="{B5966C7F-688A-7D45-8431-2D6B74F1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012" y="2725819"/>
            <a:ext cx="173048" cy="173050"/>
          </a:xfrm>
          <a:custGeom>
            <a:avLst/>
            <a:gdLst>
              <a:gd name="T0" fmla="*/ 0 w 278"/>
              <a:gd name="T1" fmla="*/ 139 h 279"/>
              <a:gd name="T2" fmla="*/ 0 w 278"/>
              <a:gd name="T3" fmla="*/ 139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39 h 279"/>
              <a:gd name="T10" fmla="*/ 277 w 278"/>
              <a:gd name="T11" fmla="*/ 139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39"/>
                </a:moveTo>
                <a:lnTo>
                  <a:pt x="0" y="139"/>
                </a:lnTo>
                <a:cubicBezTo>
                  <a:pt x="0" y="62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2"/>
                  <a:pt x="277" y="139"/>
                </a:cubicBezTo>
                <a:lnTo>
                  <a:pt x="277" y="139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3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9" name="Freeform 473">
            <a:extLst>
              <a:ext uri="{FF2B5EF4-FFF2-40B4-BE49-F238E27FC236}">
                <a16:creationId xmlns:a16="http://schemas.microsoft.com/office/drawing/2014/main" id="{99EBD538-55A5-5741-9B6C-A8AA245A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147" y="2767022"/>
            <a:ext cx="96139" cy="93392"/>
          </a:xfrm>
          <a:custGeom>
            <a:avLst/>
            <a:gdLst>
              <a:gd name="T0" fmla="*/ 76 w 153"/>
              <a:gd name="T1" fmla="*/ 0 h 151"/>
              <a:gd name="T2" fmla="*/ 76 w 153"/>
              <a:gd name="T3" fmla="*/ 0 h 151"/>
              <a:gd name="T4" fmla="*/ 152 w 153"/>
              <a:gd name="T5" fmla="*/ 75 h 151"/>
              <a:gd name="T6" fmla="*/ 152 w 153"/>
              <a:gd name="T7" fmla="*/ 75 h 151"/>
              <a:gd name="T8" fmla="*/ 76 w 153"/>
              <a:gd name="T9" fmla="*/ 150 h 151"/>
              <a:gd name="T10" fmla="*/ 76 w 153"/>
              <a:gd name="T11" fmla="*/ 150 h 151"/>
              <a:gd name="T12" fmla="*/ 0 w 153"/>
              <a:gd name="T13" fmla="*/ 75 h 151"/>
              <a:gd name="T14" fmla="*/ 0 w 153"/>
              <a:gd name="T15" fmla="*/ 75 h 151"/>
              <a:gd name="T16" fmla="*/ 76 w 1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1">
                <a:moveTo>
                  <a:pt x="76" y="0"/>
                </a:moveTo>
                <a:lnTo>
                  <a:pt x="76" y="0"/>
                </a:lnTo>
                <a:cubicBezTo>
                  <a:pt x="118" y="0"/>
                  <a:pt x="152" y="33"/>
                  <a:pt x="152" y="75"/>
                </a:cubicBezTo>
                <a:lnTo>
                  <a:pt x="152" y="75"/>
                </a:lnTo>
                <a:cubicBezTo>
                  <a:pt x="152" y="117"/>
                  <a:pt x="118" y="150"/>
                  <a:pt x="76" y="150"/>
                </a:cubicBezTo>
                <a:lnTo>
                  <a:pt x="76" y="150"/>
                </a:lnTo>
                <a:cubicBezTo>
                  <a:pt x="34" y="150"/>
                  <a:pt x="0" y="117"/>
                  <a:pt x="0" y="75"/>
                </a:cubicBezTo>
                <a:lnTo>
                  <a:pt x="0" y="75"/>
                </a:lnTo>
                <a:cubicBezTo>
                  <a:pt x="0" y="33"/>
                  <a:pt x="34" y="0"/>
                  <a:pt x="7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30" name="Freeform 474">
            <a:extLst>
              <a:ext uri="{FF2B5EF4-FFF2-40B4-BE49-F238E27FC236}">
                <a16:creationId xmlns:a16="http://schemas.microsoft.com/office/drawing/2014/main" id="{04A980FD-1CDA-444A-92FE-1CFE47D1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396" y="2365988"/>
            <a:ext cx="898208" cy="895460"/>
          </a:xfrm>
          <a:prstGeom prst="ellipse">
            <a:avLst/>
          </a:prstGeom>
          <a:solidFill>
            <a:srgbClr val="F1634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D688794-0F68-BE4A-B00A-A51FB0B8CBB0}"/>
              </a:ext>
            </a:extLst>
          </p:cNvPr>
          <p:cNvSpPr txBox="1">
            <a:spLocks/>
          </p:cNvSpPr>
          <p:nvPr/>
        </p:nvSpPr>
        <p:spPr>
          <a:xfrm>
            <a:off x="7713125" y="1255086"/>
            <a:ext cx="4190187" cy="186204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Política de igualdad de género a implementarse en la Cumbre Judicial Iberoamericana </a:t>
            </a:r>
            <a:endParaRPr lang="en-US" sz="1400" i="1" kern="10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s-PR" sz="20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Modelo de incorporación de la perspectiva de género en las sentencias </a:t>
            </a:r>
            <a:endParaRPr lang="en-US" sz="1400" i="1" kern="10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i="1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Política de igualdad de género a implementar en los órganos de impartición de justicia </a:t>
            </a:r>
            <a:endParaRPr lang="en-US" sz="1400" i="1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A521AFD-5C33-A142-A11F-97202A86C1C3}"/>
              </a:ext>
            </a:extLst>
          </p:cNvPr>
          <p:cNvSpPr txBox="1">
            <a:spLocks/>
          </p:cNvSpPr>
          <p:nvPr/>
        </p:nvSpPr>
        <p:spPr>
          <a:xfrm>
            <a:off x="381267" y="2412172"/>
            <a:ext cx="2844939" cy="94692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Diagnóstico sobre la igualdad de género en el Poder Judicial. Guía metodológica </a:t>
            </a:r>
            <a:endParaRPr lang="en-US" sz="1400" i="1" kern="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r">
              <a:lnSpc>
                <a:spcPts val="1750"/>
              </a:lnSpc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C898468C-0B04-F44F-9D16-DA699CD6E183}"/>
              </a:ext>
            </a:extLst>
          </p:cNvPr>
          <p:cNvSpPr txBox="1">
            <a:spLocks/>
          </p:cNvSpPr>
          <p:nvPr/>
        </p:nvSpPr>
        <p:spPr>
          <a:xfrm>
            <a:off x="7713126" y="3438520"/>
            <a:ext cx="4190186" cy="327782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Estudio estadístico sobre la participación de las mujeres en la CJI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i="1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Guía para la aplicación sistemática e informática del “Modelo de incorporación de la perspectiva de género en las sentencias”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i="1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Registro Iberoamericano de femicidios/feminicidios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i="1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Protocolo modelo para la prevención y [la] atención del acoso sexual en los Poderes Judiciales de Iberoamérica </a:t>
            </a: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s-PR" sz="1400" i="1" kern="0" dirty="0">
              <a:solidFill>
                <a:schemeClr val="accent5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30436" algn="just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Declaración Iberoamericana para prevenir, sancionar y erradicar el acoso sexual de los Poderes Judiciales de Iberoamérica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EE2FF6BD-BB9F-5F4F-BA0F-C2E6A539781D}"/>
              </a:ext>
            </a:extLst>
          </p:cNvPr>
          <p:cNvSpPr txBox="1">
            <a:spLocks/>
          </p:cNvSpPr>
          <p:nvPr/>
        </p:nvSpPr>
        <p:spPr>
          <a:xfrm>
            <a:off x="381267" y="3641855"/>
            <a:ext cx="2844939" cy="263149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Reporte del cuestionario sobre prácticas con perspectiva de género en el Poder Judicial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Declaración Iberoamericana de los Derechos de las Mujeres en Relación con los Sistemas de Justicia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1400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630436" algn="l" fontAlgn="base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s-PR" sz="1400" i="1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Guía de criterios sobre impartición de justicia con perspectiva de género</a:t>
            </a:r>
            <a:r>
              <a:rPr lang="es-PR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C8B1CB-B684-7B40-86CE-ADB11DB48F29}"/>
              </a:ext>
            </a:extLst>
          </p:cNvPr>
          <p:cNvSpPr txBox="1"/>
          <p:nvPr/>
        </p:nvSpPr>
        <p:spPr>
          <a:xfrm>
            <a:off x="4233808" y="1514378"/>
            <a:ext cx="90281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rgbClr val="5858A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XVIII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A00565-00D9-B047-B9B1-B24D60B98D28}"/>
              </a:ext>
            </a:extLst>
          </p:cNvPr>
          <p:cNvSpPr txBox="1"/>
          <p:nvPr/>
        </p:nvSpPr>
        <p:spPr>
          <a:xfrm>
            <a:off x="5701950" y="2581511"/>
            <a:ext cx="71526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rgbClr val="F16348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XIX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ED21A4-77CC-B341-A0B1-D1A9BD1F31F5}"/>
              </a:ext>
            </a:extLst>
          </p:cNvPr>
          <p:cNvSpPr txBox="1"/>
          <p:nvPr/>
        </p:nvSpPr>
        <p:spPr>
          <a:xfrm>
            <a:off x="4512730" y="3655412"/>
            <a:ext cx="62389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XX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EFB9A4-8BB8-BB45-BE16-BE3048682CB9}"/>
              </a:ext>
            </a:extLst>
          </p:cNvPr>
          <p:cNvSpPr txBox="1"/>
          <p:nvPr/>
        </p:nvSpPr>
        <p:spPr>
          <a:xfrm>
            <a:off x="5701950" y="4729108"/>
            <a:ext cx="71526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rgbClr val="EF758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XXI</a:t>
            </a:r>
          </a:p>
        </p:txBody>
      </p:sp>
      <p:pic>
        <p:nvPicPr>
          <p:cNvPr id="9" name="Graphic 8" descr="Scales of justice outline">
            <a:extLst>
              <a:ext uri="{FF2B5EF4-FFF2-40B4-BE49-F238E27FC236}">
                <a16:creationId xmlns:a16="http://schemas.microsoft.com/office/drawing/2014/main" id="{B5F39DDA-D1EC-FEEB-39E2-5278925F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3914" y="1512488"/>
            <a:ext cx="457200" cy="457200"/>
          </a:xfrm>
          <a:prstGeom prst="rect">
            <a:avLst/>
          </a:prstGeom>
        </p:spPr>
      </p:pic>
      <p:pic>
        <p:nvPicPr>
          <p:cNvPr id="15" name="Graphic 14" descr="Folder Search outline">
            <a:extLst>
              <a:ext uri="{FF2B5EF4-FFF2-40B4-BE49-F238E27FC236}">
                <a16:creationId xmlns:a16="http://schemas.microsoft.com/office/drawing/2014/main" id="{2E551E27-CEBE-6129-ABC7-E5638255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3565" y="2571237"/>
            <a:ext cx="545958" cy="545958"/>
          </a:xfrm>
          <a:prstGeom prst="rect">
            <a:avLst/>
          </a:prstGeom>
        </p:spPr>
      </p:pic>
      <p:pic>
        <p:nvPicPr>
          <p:cNvPr id="23" name="Graphic 22" descr="Document outline">
            <a:extLst>
              <a:ext uri="{FF2B5EF4-FFF2-40B4-BE49-F238E27FC236}">
                <a16:creationId xmlns:a16="http://schemas.microsoft.com/office/drawing/2014/main" id="{AD126477-341F-712E-D61C-3BE061915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9023" y="4722135"/>
            <a:ext cx="506640" cy="506640"/>
          </a:xfrm>
          <a:prstGeom prst="rect">
            <a:avLst/>
          </a:prstGeom>
        </p:spPr>
      </p:pic>
      <p:pic>
        <p:nvPicPr>
          <p:cNvPr id="33" name="Graphic 32" descr="Contract outline">
            <a:extLst>
              <a:ext uri="{FF2B5EF4-FFF2-40B4-BE49-F238E27FC236}">
                <a16:creationId xmlns:a16="http://schemas.microsoft.com/office/drawing/2014/main" id="{720701BC-24BF-C8A8-977B-B024B10AC5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6955" y="3627492"/>
            <a:ext cx="512213" cy="512213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F20D3AEA-1D58-889A-3B43-1F7A193C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88" y="365125"/>
            <a:ext cx="11065112" cy="1325563"/>
          </a:xfrm>
        </p:spPr>
        <p:txBody>
          <a:bodyPr/>
          <a:lstStyle/>
          <a:p>
            <a:r>
              <a:rPr lang="es-PR" dirty="0"/>
              <a:t>Productos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420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9CF9B81-78DC-9149-9E2F-EFE9BB34DE0A}"/>
              </a:ext>
            </a:extLst>
          </p:cNvPr>
          <p:cNvSpPr/>
          <p:nvPr/>
        </p:nvSpPr>
        <p:spPr>
          <a:xfrm>
            <a:off x="746327" y="1782765"/>
            <a:ext cx="2272284" cy="2270438"/>
          </a:xfrm>
          <a:prstGeom prst="ellipse">
            <a:avLst/>
          </a:prstGeom>
          <a:solidFill>
            <a:srgbClr val="5858A4">
              <a:alpha val="73000"/>
            </a:srgbClr>
          </a:solidFill>
          <a:ln>
            <a:solidFill>
              <a:srgbClr val="58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9E9775-AD65-834B-976F-86AD4053CBBB}"/>
              </a:ext>
            </a:extLst>
          </p:cNvPr>
          <p:cNvSpPr/>
          <p:nvPr/>
        </p:nvSpPr>
        <p:spPr>
          <a:xfrm>
            <a:off x="3839157" y="1782765"/>
            <a:ext cx="2272284" cy="2270438"/>
          </a:xfrm>
          <a:prstGeom prst="ellipse">
            <a:avLst/>
          </a:prstGeom>
          <a:solidFill>
            <a:srgbClr val="F16348">
              <a:alpha val="73000"/>
            </a:srgbClr>
          </a:solidFill>
          <a:ln>
            <a:solidFill>
              <a:srgbClr val="F16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676F7D-3956-8546-82D3-D098582A9379}"/>
              </a:ext>
            </a:extLst>
          </p:cNvPr>
          <p:cNvSpPr/>
          <p:nvPr/>
        </p:nvSpPr>
        <p:spPr>
          <a:xfrm>
            <a:off x="6829984" y="1782765"/>
            <a:ext cx="2272284" cy="2270438"/>
          </a:xfrm>
          <a:prstGeom prst="ellipse">
            <a:avLst/>
          </a:prstGeom>
          <a:solidFill>
            <a:schemeClr val="accent5">
              <a:lumMod val="75000"/>
              <a:alpha val="7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0E97E-9EE8-4748-986E-2FE8796B46C8}"/>
              </a:ext>
            </a:extLst>
          </p:cNvPr>
          <p:cNvSpPr txBox="1"/>
          <p:nvPr/>
        </p:nvSpPr>
        <p:spPr>
          <a:xfrm>
            <a:off x="4178000" y="2687915"/>
            <a:ext cx="1529586" cy="41800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DIFUSIÓN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003A7-4D7E-1041-938F-D5AE03893692}"/>
              </a:ext>
            </a:extLst>
          </p:cNvPr>
          <p:cNvSpPr txBox="1"/>
          <p:nvPr/>
        </p:nvSpPr>
        <p:spPr>
          <a:xfrm>
            <a:off x="816078" y="2500208"/>
            <a:ext cx="2166940" cy="71731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CONTINUIDAD Y </a:t>
            </a:r>
          </a:p>
          <a:p>
            <a:pPr algn="ctr">
              <a:lnSpc>
                <a:spcPts val="25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FORTALICEIMIENTO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DE37E0-C0EB-2F4D-96A0-E164011B5603}"/>
              </a:ext>
            </a:extLst>
          </p:cNvPr>
          <p:cNvSpPr txBox="1"/>
          <p:nvPr/>
        </p:nvSpPr>
        <p:spPr>
          <a:xfrm>
            <a:off x="6916322" y="2695001"/>
            <a:ext cx="2139433" cy="41800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VINCULACIÓN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306FF96-B770-374D-86C8-A9F0BAC20CBC}"/>
              </a:ext>
            </a:extLst>
          </p:cNvPr>
          <p:cNvSpPr txBox="1">
            <a:spLocks/>
          </p:cNvSpPr>
          <p:nvPr/>
        </p:nvSpPr>
        <p:spPr>
          <a:xfrm>
            <a:off x="516828" y="4256196"/>
            <a:ext cx="2731283" cy="178856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CL" sz="1100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L" sz="11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eguimiento y gestiones para reforzar (1) la transversalización de la perspectiva de género al interior de la CJI; (2) la capacitación para la incorporación de la perspectiva de género en las sentencias y (3) el registro de datos e información relevante para el análisis de género al interior de los sistemas judiciales en la región Iberoamericana.</a:t>
            </a:r>
            <a:endParaRPr lang="en-US" sz="11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08CBE23-0FE0-5843-AA42-47388634ADB5}"/>
              </a:ext>
            </a:extLst>
          </p:cNvPr>
          <p:cNvSpPr txBox="1">
            <a:spLocks/>
          </p:cNvSpPr>
          <p:nvPr/>
        </p:nvSpPr>
        <p:spPr>
          <a:xfrm>
            <a:off x="3693637" y="4363927"/>
            <a:ext cx="2563325" cy="15197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CL" sz="12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Socializar y dar a conocer la existencia, el funcionamiento y los objetivos de la Comisión, además de difundir y potenciar los productos que ha elaborado, tanto al interior de la CJI como en los poderes judiciales de Iberoamérica.</a:t>
            </a:r>
            <a:endParaRPr lang="en-US" sz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95008-4F38-1045-9C84-D1669805B4E6}"/>
              </a:ext>
            </a:extLst>
          </p:cNvPr>
          <p:cNvSpPr txBox="1">
            <a:spLocks/>
          </p:cNvSpPr>
          <p:nvPr/>
        </p:nvSpPr>
        <p:spPr>
          <a:xfrm>
            <a:off x="6757430" y="4239033"/>
            <a:ext cx="2417392" cy="215930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CL" sz="12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Implementar estrategias de colaboración, espacios de reflexión y de intercambio de conocimiento y de buenas prácticas entre los Poderes Judiciales integrantes de las CJI, a fin de avanzar en la incorporación de la perspectiva de género en la administración de justicia en Iberoamérica.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B9512A-B888-867A-7EAE-6FADBDC0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46" y="459658"/>
            <a:ext cx="10515600" cy="623888"/>
          </a:xfrm>
        </p:spPr>
        <p:txBody>
          <a:bodyPr>
            <a:normAutofit fontScale="90000"/>
          </a:bodyPr>
          <a:lstStyle/>
          <a:p>
            <a:r>
              <a:rPr lang="es-PR" dirty="0"/>
              <a:t>Ejes</a:t>
            </a:r>
            <a:r>
              <a:rPr lang="en-US" dirty="0"/>
              <a:t> </a:t>
            </a:r>
            <a:r>
              <a:rPr lang="es-PR" dirty="0"/>
              <a:t>Temáticos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630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CDDD-FDEF-108A-BB3A-B54518D5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07" y="455595"/>
            <a:ext cx="8467725" cy="690563"/>
          </a:xfrm>
        </p:spPr>
        <p:txBody>
          <a:bodyPr>
            <a:normAutofit fontScale="90000"/>
          </a:bodyPr>
          <a:lstStyle/>
          <a:p>
            <a:r>
              <a:rPr lang="es-PR" dirty="0"/>
              <a:t>Objetivos</a:t>
            </a:r>
            <a:r>
              <a:rPr lang="en-US" dirty="0"/>
              <a:t> </a:t>
            </a:r>
            <a:r>
              <a:rPr lang="es-PR" dirty="0"/>
              <a:t>Específicos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26E0-2E5B-5859-7DAF-D597AE05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R" sz="2600" dirty="0">
                <a:cs typeface="Times New Roman" panose="02020603050405020304" pitchFamily="18" charset="0"/>
              </a:rPr>
              <a:t>Difundir el trabajo de la Comisión Permanente de Género y Acceso a la Justicia a través del desarrollo de herramientas que promuevan el acceso a la justicia mediante la incorporación de la perspectiva de género en el quehacer judicial. </a:t>
            </a:r>
            <a:endParaRPr lang="en-US" sz="2600" dirty="0"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R" sz="2600" dirty="0">
                <a:cs typeface="Times New Roman" panose="02020603050405020304" pitchFamily="18" charset="0"/>
              </a:rPr>
              <a:t>Transversalizar la perspectiva de género al interior de la Cumbre Judicial y en los Poderes Judiciales de Iberoamérica.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1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3F0B1C-0189-3719-DCC7-3BE1BEC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457200"/>
            <a:ext cx="8467725" cy="690563"/>
          </a:xfrm>
        </p:spPr>
        <p:txBody>
          <a:bodyPr>
            <a:normAutofit fontScale="90000"/>
          </a:bodyPr>
          <a:lstStyle/>
          <a:p>
            <a:r>
              <a:rPr lang="es-PR" dirty="0"/>
              <a:t>Objetivo</a:t>
            </a:r>
            <a:r>
              <a:rPr lang="en-US" dirty="0"/>
              <a:t> 1: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C70659-3906-C0C5-B0A3-EC76EA33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712"/>
            <a:ext cx="8820150" cy="5189537"/>
          </a:xfrm>
        </p:spPr>
        <p:txBody>
          <a:bodyPr>
            <a:normAutofit/>
          </a:bodyPr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1.1. Impulsar acuerdos estratégicos al interior y al exterior de la Cumbre que favorezcan el posicionamiento de la Comisión como instancia clave para la incorporación de la perspectiva de género en la región iberoamericana. </a:t>
            </a:r>
          </a:p>
          <a:p>
            <a:pPr marL="0" indent="0" algn="just" fontAlgn="t">
              <a:spcBef>
                <a:spcPts val="0"/>
              </a:spcBef>
              <a:buNone/>
            </a:pPr>
            <a:br>
              <a:rPr lang="es-PR" dirty="0"/>
            </a:br>
            <a:r>
              <a:rPr lang="es-MX" dirty="0"/>
              <a:t>1.2. Impulsar y diseñar esfuerzos educativos, actividades y campañas de difusión pública para promover y ampliar la divulgación de las aportaciones de la Comisión.  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es-MX" i="1" dirty="0">
              <a:latin typeface="Bookman Old Style" panose="02050604050505020204" pitchFamily="18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s-MX" dirty="0"/>
              <a:t>1.3. </a:t>
            </a:r>
            <a:r>
              <a:rPr lang="es-PR" dirty="0"/>
              <a:t>Seminario Internacional para promover la incorporación de la perspectiva de género en la impartición de la justicia. 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es-PR" dirty="0"/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s-419" dirty="0"/>
          </a:p>
          <a:p>
            <a:pPr marL="0" indent="0" fontAlgn="t">
              <a:spcBef>
                <a:spcPts val="0"/>
              </a:spcBef>
              <a:buNone/>
            </a:pPr>
            <a:endParaRPr lang="es-PR" i="1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3F0B1C-0189-3719-DCC7-3BE1BEC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457200"/>
            <a:ext cx="8467725" cy="690563"/>
          </a:xfrm>
        </p:spPr>
        <p:txBody>
          <a:bodyPr>
            <a:normAutofit fontScale="90000"/>
          </a:bodyPr>
          <a:lstStyle/>
          <a:p>
            <a:r>
              <a:rPr lang="es-PR" dirty="0"/>
              <a:t>Continuación Objetivo </a:t>
            </a:r>
            <a:r>
              <a:rPr lang="en-US" dirty="0"/>
              <a:t>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C70659-3906-C0C5-B0A3-EC76EA33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712"/>
            <a:ext cx="8877300" cy="5189537"/>
          </a:xfrm>
        </p:spPr>
        <p:txBody>
          <a:bodyPr>
            <a:normAutofit/>
          </a:bodyPr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1.4. 	Taller práctico de capacitación sobre redacción de sentencias con perspectiva de género dirigido a magistradas y magistrados, jueces y juezas. </a:t>
            </a: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 </a:t>
            </a:r>
            <a:br>
              <a:rPr lang="es-PR" dirty="0"/>
            </a:br>
            <a:r>
              <a:rPr lang="es-MX" dirty="0"/>
              <a:t>1.5. </a:t>
            </a:r>
            <a:r>
              <a:rPr lang="es-PR" dirty="0"/>
              <a:t>Convocatoria para el “Premio a la Igualdad: Reconocimiento Iberoamericano de Sentencias con Perspectiva de Género” en el marco de las Asambleas Plenarias de la Cumbre. 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es-PR" dirty="0"/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1.6. </a:t>
            </a:r>
            <a:r>
              <a:rPr lang="es-CL" dirty="0"/>
              <a:t>Registro Iberoamericano de Feminicidios. Para la presente edición se buscará</a:t>
            </a:r>
            <a:r>
              <a:rPr lang="es-PR" dirty="0"/>
              <a:t> fortalecer los datos a recopilarse para nutrir el Registro. </a:t>
            </a:r>
            <a:endParaRPr lang="es-MX" dirty="0"/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es-419" dirty="0"/>
          </a:p>
          <a:p>
            <a:pPr marL="0" indent="0" fontAlgn="t">
              <a:spcBef>
                <a:spcPts val="0"/>
              </a:spcBef>
              <a:buNone/>
            </a:pPr>
            <a:endParaRPr lang="es-PR" i="1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9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581F1B-E1AF-E706-7688-F0E6DB5D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157" y="407504"/>
            <a:ext cx="8467725" cy="690563"/>
          </a:xfrm>
        </p:spPr>
        <p:txBody>
          <a:bodyPr>
            <a:noAutofit/>
          </a:bodyPr>
          <a:lstStyle/>
          <a:p>
            <a:r>
              <a:rPr lang="es-PR" sz="3600" dirty="0"/>
              <a:t>Países Asociados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A8506-2896-1F96-0F7D-EDB5D7A20897}"/>
              </a:ext>
            </a:extLst>
          </p:cNvPr>
          <p:cNvSpPr txBox="1"/>
          <p:nvPr/>
        </p:nvSpPr>
        <p:spPr>
          <a:xfrm>
            <a:off x="762001" y="3904229"/>
            <a:ext cx="361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858A4"/>
                </a:solidFill>
              </a:rPr>
              <a:t>México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1A7DC-3ED8-81D4-8004-2111E2754685}"/>
              </a:ext>
            </a:extLst>
          </p:cNvPr>
          <p:cNvSpPr txBox="1"/>
          <p:nvPr/>
        </p:nvSpPr>
        <p:spPr>
          <a:xfrm>
            <a:off x="762001" y="1300631"/>
            <a:ext cx="361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858A4"/>
                </a:solidFill>
              </a:rPr>
              <a:t>Argentina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6A74D-ABE3-DB4F-CA1A-6791F96DDEE0}"/>
              </a:ext>
            </a:extLst>
          </p:cNvPr>
          <p:cNvSpPr txBox="1"/>
          <p:nvPr/>
        </p:nvSpPr>
        <p:spPr>
          <a:xfrm>
            <a:off x="762002" y="1679100"/>
            <a:ext cx="8467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2400" b="0" i="1" u="none" strike="noStrike" dirty="0">
                <a:solidFill>
                  <a:srgbClr val="F16348"/>
                </a:solidFill>
                <a:effectLst/>
              </a:rPr>
              <a:t>Registro Iberoamericano de femicidios/feminicidios</a:t>
            </a:r>
            <a:r>
              <a:rPr lang="es-ES" sz="2400" b="0" i="0" dirty="0">
                <a:solidFill>
                  <a:srgbClr val="F16348"/>
                </a:solidFill>
                <a:effectLst/>
              </a:rPr>
              <a:t> 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 fontAlgn="base"/>
            <a:r>
              <a:rPr lang="es-ES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El primer levantamiento de información se desarrolló durante la XX Edición de la Cumbre Judicial Iberoamericana y fue aprobado por la Asamblea Plenaria de la XX Edición, a través de la Declaración de Ciudad de Panamá-Panamá, en octubre de 2021.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DAFCCC-5F5E-DE73-CD64-5F12973648B2}"/>
              </a:ext>
            </a:extLst>
          </p:cNvPr>
          <p:cNvSpPr txBox="1"/>
          <p:nvPr/>
        </p:nvSpPr>
        <p:spPr>
          <a:xfrm>
            <a:off x="762001" y="4282699"/>
            <a:ext cx="8467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400" b="0" i="1" u="none" strike="noStrike" dirty="0">
                <a:solidFill>
                  <a:srgbClr val="F16348"/>
                </a:solidFill>
                <a:effectLst/>
                <a:latin typeface="+mj-lt"/>
              </a:rPr>
              <a:t>Estudio estadístico sobre la participación de las mujeres en la CJI</a:t>
            </a:r>
            <a:r>
              <a:rPr lang="es-ES" sz="2400" b="0" i="0" dirty="0">
                <a:solidFill>
                  <a:srgbClr val="6E0E4E"/>
                </a:solidFill>
                <a:effectLst/>
                <a:latin typeface="+mj-lt"/>
              </a:rPr>
              <a:t>  </a:t>
            </a:r>
          </a:p>
          <a:p>
            <a:pPr algn="just" fontAlgn="base"/>
            <a:r>
              <a:rPr lang="es-ES" sz="2400" b="0" i="0" dirty="0">
                <a:solidFill>
                  <a:srgbClr val="6E0E4E"/>
                </a:solidFill>
                <a:effectLst/>
                <a:latin typeface="+mj-lt"/>
              </a:rPr>
              <a:t>El levantamiento de la información relativa a la XX Edición fue aprobado por la Asamblea Plenaria de la XX Edición de la Cumbre Judicial Iberoamericana, a través de la Declaración de Ciudad de Panamá-Panamá, en octubre de 2021.</a:t>
            </a:r>
          </a:p>
        </p:txBody>
      </p:sp>
    </p:spTree>
    <p:extLst>
      <p:ext uri="{BB962C8B-B14F-4D97-AF65-F5344CB8AC3E}">
        <p14:creationId xmlns:p14="http://schemas.microsoft.com/office/powerpoint/2010/main" val="21870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3F0B1C-0189-3719-DCC7-3BE1BEC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457200"/>
            <a:ext cx="8467725" cy="690563"/>
          </a:xfrm>
        </p:spPr>
        <p:txBody>
          <a:bodyPr>
            <a:normAutofit fontScale="90000"/>
          </a:bodyPr>
          <a:lstStyle/>
          <a:p>
            <a:r>
              <a:rPr lang="es-PR" dirty="0"/>
              <a:t>Objetivo</a:t>
            </a:r>
            <a:r>
              <a:rPr lang="en-US" dirty="0"/>
              <a:t> 2: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C70659-3906-C0C5-B0A3-EC76EA33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712"/>
            <a:ext cx="8877300" cy="5189537"/>
          </a:xfrm>
        </p:spPr>
        <p:txBody>
          <a:bodyPr>
            <a:normAutofit/>
          </a:bodyPr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2.1. Encuentro Iberoamericano de las estructuras u oficinas de Igualdad, Género y Derechos Humanos de los Poderes Judiciales de Iberoamérica integrantes de la Cumbre Judicial Iberoamericana.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es-PR" dirty="0"/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s-PR" dirty="0"/>
              <a:t>2.2. </a:t>
            </a:r>
            <a:r>
              <a:rPr lang="es-CL" dirty="0"/>
              <a:t>Crear un banco de datos sobre Recursos de la Comisión Permanente de Género y Acceso a la Justicia</a:t>
            </a:r>
            <a:r>
              <a:rPr lang="es-419" dirty="0"/>
              <a:t>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12981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0636FF90FFCB419C83AD056ECD7827" ma:contentTypeVersion="15" ma:contentTypeDescription="Crie um novo documento." ma:contentTypeScope="" ma:versionID="b7efaced82d83f5a63b7f3d9a9310d38">
  <xsd:schema xmlns:xsd="http://www.w3.org/2001/XMLSchema" xmlns:xs="http://www.w3.org/2001/XMLSchema" xmlns:p="http://schemas.microsoft.com/office/2006/metadata/properties" xmlns:ns2="d5fdfebe-e266-4822-af78-1374afa9395f" xmlns:ns3="90920269-575c-44b2-9a92-3d67ff7821e2" targetNamespace="http://schemas.microsoft.com/office/2006/metadata/properties" ma:root="true" ma:fieldsID="5e6c0837b69843a3096312aa821db257" ns2:_="" ns3:_="">
    <xsd:import namespace="d5fdfebe-e266-4822-af78-1374afa9395f"/>
    <xsd:import namespace="90920269-575c-44b2-9a92-3d67ff7821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febe-e266-4822-af78-1374afa93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0269-575c-44b2-9a92-3d67ff782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c907d3b-e8e6-4756-a9cc-f06ffd43b9b7}" ma:internalName="TaxCatchAll" ma:showField="CatchAllData" ma:web="90920269-575c-44b2-9a92-3d67ff782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920269-575c-44b2-9a92-3d67ff7821e2" xsi:nil="true"/>
    <lcf76f155ced4ddcb4097134ff3c332f xmlns="d5fdfebe-e266-4822-af78-1374afa939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8AD555-B1A5-4FC2-8E46-8DD4C336DB58}"/>
</file>

<file path=customXml/itemProps2.xml><?xml version="1.0" encoding="utf-8"?>
<ds:datastoreItem xmlns:ds="http://schemas.openxmlformats.org/officeDocument/2006/customXml" ds:itemID="{D287D782-6644-4490-8D1C-59616E490626}"/>
</file>

<file path=customXml/itemProps3.xml><?xml version="1.0" encoding="utf-8"?>
<ds:datastoreItem xmlns:ds="http://schemas.openxmlformats.org/officeDocument/2006/customXml" ds:itemID="{06C831DE-782B-45C3-AC10-33C7950D01B0}"/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805</Words>
  <Application>Microsoft Office PowerPoint</Application>
  <PresentationFormat>Widescreen</PresentationFormat>
  <Paragraphs>102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Bookman Old Style</vt:lpstr>
      <vt:lpstr>Lato Light</vt:lpstr>
      <vt:lpstr>Poppins</vt:lpstr>
      <vt:lpstr>Office Theme</vt:lpstr>
      <vt:lpstr>Primer Informe I Reunión Preparatoria Edición XXII Cumbre Judicial Iberoamericana</vt:lpstr>
      <vt:lpstr>Apresentação do PowerPoint</vt:lpstr>
      <vt:lpstr>Productos:</vt:lpstr>
      <vt:lpstr>Ejes Temáticos:</vt:lpstr>
      <vt:lpstr>Objetivos Específicos</vt:lpstr>
      <vt:lpstr>Objetivo 1: </vt:lpstr>
      <vt:lpstr>Continuación Objetivo 1</vt:lpstr>
      <vt:lpstr>Países Asociados</vt:lpstr>
      <vt:lpstr>Objetivo 2: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Yandra Chinea Zapata</dc:creator>
  <cp:lastModifiedBy>smult3</cp:lastModifiedBy>
  <cp:revision>10</cp:revision>
  <cp:lastPrinted>2024-04-05T18:06:17Z</cp:lastPrinted>
  <dcterms:created xsi:type="dcterms:W3CDTF">2024-03-19T10:07:13Z</dcterms:created>
  <dcterms:modified xsi:type="dcterms:W3CDTF">2024-04-08T19:18:59Z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0x010100B80636FF90FFCB419C83AD056ECD7827</vt:lpwstr>
  </property>
</Properties>
</file>