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9" r:id="rId2"/>
    <p:sldId id="540" r:id="rId3"/>
    <p:sldId id="541" r:id="rId4"/>
    <p:sldId id="554" r:id="rId5"/>
    <p:sldId id="542" r:id="rId6"/>
    <p:sldId id="543" r:id="rId7"/>
    <p:sldId id="544" r:id="rId8"/>
    <p:sldId id="545" r:id="rId9"/>
    <p:sldId id="546" r:id="rId10"/>
    <p:sldId id="547" r:id="rId11"/>
    <p:sldId id="548" r:id="rId12"/>
    <p:sldId id="549" r:id="rId13"/>
    <p:sldId id="550" r:id="rId14"/>
    <p:sldId id="551" r:id="rId15"/>
    <p:sldId id="552" r:id="rId16"/>
    <p:sldId id="553" r:id="rId17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F9D10-9DBC-894B-844F-D2EB7E72A0A7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54F25D2-D68F-D044-A3F1-D928472215A1}">
      <dgm:prSet phldrT="[Texto]"/>
      <dgm:spPr/>
      <dgm:t>
        <a:bodyPr/>
        <a:lstStyle/>
        <a:p>
          <a:r>
            <a:rPr lang="es-UY" b="1" dirty="0"/>
            <a:t>Normatividad o regulaciones vigentes</a:t>
          </a:r>
          <a:r>
            <a:rPr lang="es-UY" dirty="0"/>
            <a:t> para incentivar el </a:t>
          </a:r>
          <a:r>
            <a:rPr lang="es-UY" b="0" dirty="0"/>
            <a:t>uso de la tecnología.</a:t>
          </a:r>
          <a:endParaRPr lang="es-MX" dirty="0"/>
        </a:p>
      </dgm:t>
    </dgm:pt>
    <dgm:pt modelId="{408FD74F-0ECB-4B4B-A3C1-8E7A9C35A335}" type="parTrans" cxnId="{134EFFDD-AD1E-EE41-A688-AD9832319258}">
      <dgm:prSet/>
      <dgm:spPr/>
      <dgm:t>
        <a:bodyPr/>
        <a:lstStyle/>
        <a:p>
          <a:endParaRPr lang="es-MX"/>
        </a:p>
      </dgm:t>
    </dgm:pt>
    <dgm:pt modelId="{9B13A7A0-AFE4-B746-BAE8-DE5ADF25EFA4}" type="sibTrans" cxnId="{134EFFDD-AD1E-EE41-A688-AD9832319258}">
      <dgm:prSet/>
      <dgm:spPr/>
      <dgm:t>
        <a:bodyPr/>
        <a:lstStyle/>
        <a:p>
          <a:endParaRPr lang="es-MX"/>
        </a:p>
      </dgm:t>
    </dgm:pt>
    <dgm:pt modelId="{FC0410E0-0E3C-C646-8D5C-0C4229B0EE75}">
      <dgm:prSet phldrT="[Texto]"/>
      <dgm:spPr/>
      <dgm:t>
        <a:bodyPr/>
        <a:lstStyle/>
        <a:p>
          <a:pPr>
            <a:buClr>
              <a:srgbClr val="000000"/>
            </a:buClr>
            <a:buFont typeface="+mj-lt"/>
            <a:buAutoNum type="alphaLcParenR"/>
          </a:pPr>
          <a:r>
            <a:rPr lang="es-UY" b="1" dirty="0"/>
            <a:t>Procesos</a:t>
          </a:r>
          <a:r>
            <a:rPr lang="es-UY" dirty="0"/>
            <a:t>, </a:t>
          </a:r>
          <a:r>
            <a:rPr lang="es-UY" b="1" dirty="0"/>
            <a:t>procedimientos</a:t>
          </a:r>
          <a:r>
            <a:rPr lang="es-UY" dirty="0"/>
            <a:t>, </a:t>
          </a:r>
          <a:r>
            <a:rPr lang="es-UY" b="1" dirty="0"/>
            <a:t>experiencias</a:t>
          </a:r>
          <a:r>
            <a:rPr lang="es-UY" dirty="0"/>
            <a:t> o </a:t>
          </a:r>
          <a:r>
            <a:rPr lang="es-UY" b="1" dirty="0"/>
            <a:t>buenas prácticas en materia de gestión. </a:t>
          </a:r>
          <a:endParaRPr lang="es-MX" dirty="0"/>
        </a:p>
      </dgm:t>
    </dgm:pt>
    <dgm:pt modelId="{95089F47-B7B2-AD4E-A9B3-92782D6A7EAA}" type="parTrans" cxnId="{A967B175-7516-584C-A0D3-232715602BD6}">
      <dgm:prSet/>
      <dgm:spPr/>
      <dgm:t>
        <a:bodyPr/>
        <a:lstStyle/>
        <a:p>
          <a:endParaRPr lang="es-MX"/>
        </a:p>
      </dgm:t>
    </dgm:pt>
    <dgm:pt modelId="{BB41F9DF-B507-7247-96F7-94DDA0998589}" type="sibTrans" cxnId="{A967B175-7516-584C-A0D3-232715602BD6}">
      <dgm:prSet/>
      <dgm:spPr/>
      <dgm:t>
        <a:bodyPr/>
        <a:lstStyle/>
        <a:p>
          <a:endParaRPr lang="es-MX"/>
        </a:p>
      </dgm:t>
    </dgm:pt>
    <dgm:pt modelId="{D7ED7AB0-EF63-3243-AA85-90380E6F8BFD}">
      <dgm:prSet phldrT="[Texto]"/>
      <dgm:spPr/>
      <dgm:t>
        <a:bodyPr/>
        <a:lstStyle/>
        <a:p>
          <a:r>
            <a:rPr lang="es-UY" b="1" dirty="0"/>
            <a:t>Normatividad,</a:t>
          </a:r>
          <a:r>
            <a:rPr lang="es-UY" dirty="0"/>
            <a:t> </a:t>
          </a:r>
          <a:r>
            <a:rPr lang="es-UY" b="1" dirty="0"/>
            <a:t>procesos de decisión</a:t>
          </a:r>
          <a:r>
            <a:rPr lang="es-UY" dirty="0"/>
            <a:t>, </a:t>
          </a:r>
          <a:r>
            <a:rPr lang="es-UY" b="1" dirty="0"/>
            <a:t>evaluación</a:t>
          </a:r>
          <a:r>
            <a:rPr lang="es-UY" dirty="0"/>
            <a:t>, </a:t>
          </a:r>
          <a:r>
            <a:rPr lang="es-UY" b="1" dirty="0"/>
            <a:t>seguimiento</a:t>
          </a:r>
          <a:r>
            <a:rPr lang="es-UY" dirty="0"/>
            <a:t>, </a:t>
          </a:r>
          <a:r>
            <a:rPr lang="es-UY" b="1" dirty="0"/>
            <a:t>renovación de infraestructura</a:t>
          </a:r>
          <a:r>
            <a:rPr lang="es-UY" dirty="0"/>
            <a:t> y </a:t>
          </a:r>
          <a:r>
            <a:rPr lang="es-UY" b="1" dirty="0"/>
            <a:t>fortalecimiento </a:t>
          </a:r>
          <a:r>
            <a:rPr lang="es-UY" b="0" dirty="0"/>
            <a:t>en materia de </a:t>
          </a:r>
          <a:r>
            <a:rPr lang="es-UY" b="1" dirty="0"/>
            <a:t>ciberseguridad. </a:t>
          </a:r>
          <a:endParaRPr lang="es-MX" dirty="0"/>
        </a:p>
      </dgm:t>
    </dgm:pt>
    <dgm:pt modelId="{74686360-68E2-FC41-9786-7B94B1A9154B}" type="parTrans" cxnId="{88DE6C7D-FAA4-524E-8670-33EF9BE37A7B}">
      <dgm:prSet/>
      <dgm:spPr/>
      <dgm:t>
        <a:bodyPr/>
        <a:lstStyle/>
        <a:p>
          <a:endParaRPr lang="es-MX"/>
        </a:p>
      </dgm:t>
    </dgm:pt>
    <dgm:pt modelId="{7408E42B-86B8-EC4C-920D-5CB782B4E439}" type="sibTrans" cxnId="{88DE6C7D-FAA4-524E-8670-33EF9BE37A7B}">
      <dgm:prSet/>
      <dgm:spPr/>
      <dgm:t>
        <a:bodyPr/>
        <a:lstStyle/>
        <a:p>
          <a:endParaRPr lang="es-MX"/>
        </a:p>
      </dgm:t>
    </dgm:pt>
    <dgm:pt modelId="{6DC4ABE4-7147-EC4A-AECF-1A04839528CF}" type="pres">
      <dgm:prSet presAssocID="{A2DF9D10-9DBC-894B-844F-D2EB7E72A0A7}" presName="compositeShape" presStyleCnt="0">
        <dgm:presLayoutVars>
          <dgm:dir/>
          <dgm:resizeHandles/>
        </dgm:presLayoutVars>
      </dgm:prSet>
      <dgm:spPr/>
    </dgm:pt>
    <dgm:pt modelId="{4106AB93-ED69-3444-A2DA-7262CA470E23}" type="pres">
      <dgm:prSet presAssocID="{A2DF9D10-9DBC-894B-844F-D2EB7E72A0A7}" presName="pyramid" presStyleLbl="node1" presStyleIdx="0" presStyleCnt="1"/>
      <dgm:spPr/>
    </dgm:pt>
    <dgm:pt modelId="{6FF3910B-1901-044A-B532-2D3D50B969E2}" type="pres">
      <dgm:prSet presAssocID="{A2DF9D10-9DBC-894B-844F-D2EB7E72A0A7}" presName="theList" presStyleCnt="0"/>
      <dgm:spPr/>
    </dgm:pt>
    <dgm:pt modelId="{091F432C-2C9F-9741-A098-ED0FA78D432A}" type="pres">
      <dgm:prSet presAssocID="{F54F25D2-D68F-D044-A3F1-D928472215A1}" presName="aNode" presStyleLbl="fgAcc1" presStyleIdx="0" presStyleCnt="3">
        <dgm:presLayoutVars>
          <dgm:bulletEnabled val="1"/>
        </dgm:presLayoutVars>
      </dgm:prSet>
      <dgm:spPr/>
    </dgm:pt>
    <dgm:pt modelId="{7907191C-1182-BD4E-B9EB-86ABEA414337}" type="pres">
      <dgm:prSet presAssocID="{F54F25D2-D68F-D044-A3F1-D928472215A1}" presName="aSpace" presStyleCnt="0"/>
      <dgm:spPr/>
    </dgm:pt>
    <dgm:pt modelId="{307A3F57-618C-394F-B5F8-BE0BD8B13EE6}" type="pres">
      <dgm:prSet presAssocID="{FC0410E0-0E3C-C646-8D5C-0C4229B0EE75}" presName="aNode" presStyleLbl="fgAcc1" presStyleIdx="1" presStyleCnt="3">
        <dgm:presLayoutVars>
          <dgm:bulletEnabled val="1"/>
        </dgm:presLayoutVars>
      </dgm:prSet>
      <dgm:spPr/>
    </dgm:pt>
    <dgm:pt modelId="{883CD45E-3929-604C-BED8-C6DAFE23B0DB}" type="pres">
      <dgm:prSet presAssocID="{FC0410E0-0E3C-C646-8D5C-0C4229B0EE75}" presName="aSpace" presStyleCnt="0"/>
      <dgm:spPr/>
    </dgm:pt>
    <dgm:pt modelId="{5FCE1827-83C2-FB46-803B-C2B274D1AACF}" type="pres">
      <dgm:prSet presAssocID="{D7ED7AB0-EF63-3243-AA85-90380E6F8BFD}" presName="aNode" presStyleLbl="fgAcc1" presStyleIdx="2" presStyleCnt="3">
        <dgm:presLayoutVars>
          <dgm:bulletEnabled val="1"/>
        </dgm:presLayoutVars>
      </dgm:prSet>
      <dgm:spPr/>
    </dgm:pt>
    <dgm:pt modelId="{5E976065-DA05-E242-ABED-F41B7FACC6FE}" type="pres">
      <dgm:prSet presAssocID="{D7ED7AB0-EF63-3243-AA85-90380E6F8BFD}" presName="aSpace" presStyleCnt="0"/>
      <dgm:spPr/>
    </dgm:pt>
  </dgm:ptLst>
  <dgm:cxnLst>
    <dgm:cxn modelId="{07770520-2F57-9349-B2D5-774AD64F7FE5}" type="presOf" srcId="{FC0410E0-0E3C-C646-8D5C-0C4229B0EE75}" destId="{307A3F57-618C-394F-B5F8-BE0BD8B13EE6}" srcOrd="0" destOrd="0" presId="urn:microsoft.com/office/officeart/2005/8/layout/pyramid2"/>
    <dgm:cxn modelId="{435A5242-A351-9D43-BE79-B8385642DC6C}" type="presOf" srcId="{D7ED7AB0-EF63-3243-AA85-90380E6F8BFD}" destId="{5FCE1827-83C2-FB46-803B-C2B274D1AACF}" srcOrd="0" destOrd="0" presId="urn:microsoft.com/office/officeart/2005/8/layout/pyramid2"/>
    <dgm:cxn modelId="{A967B175-7516-584C-A0D3-232715602BD6}" srcId="{A2DF9D10-9DBC-894B-844F-D2EB7E72A0A7}" destId="{FC0410E0-0E3C-C646-8D5C-0C4229B0EE75}" srcOrd="1" destOrd="0" parTransId="{95089F47-B7B2-AD4E-A9B3-92782D6A7EAA}" sibTransId="{BB41F9DF-B507-7247-96F7-94DDA0998589}"/>
    <dgm:cxn modelId="{88DE6C7D-FAA4-524E-8670-33EF9BE37A7B}" srcId="{A2DF9D10-9DBC-894B-844F-D2EB7E72A0A7}" destId="{D7ED7AB0-EF63-3243-AA85-90380E6F8BFD}" srcOrd="2" destOrd="0" parTransId="{74686360-68E2-FC41-9786-7B94B1A9154B}" sibTransId="{7408E42B-86B8-EC4C-920D-5CB782B4E439}"/>
    <dgm:cxn modelId="{E3DC9C89-B348-E046-A536-EB872508CE69}" type="presOf" srcId="{A2DF9D10-9DBC-894B-844F-D2EB7E72A0A7}" destId="{6DC4ABE4-7147-EC4A-AECF-1A04839528CF}" srcOrd="0" destOrd="0" presId="urn:microsoft.com/office/officeart/2005/8/layout/pyramid2"/>
    <dgm:cxn modelId="{134EFFDD-AD1E-EE41-A688-AD9832319258}" srcId="{A2DF9D10-9DBC-894B-844F-D2EB7E72A0A7}" destId="{F54F25D2-D68F-D044-A3F1-D928472215A1}" srcOrd="0" destOrd="0" parTransId="{408FD74F-0ECB-4B4B-A3C1-8E7A9C35A335}" sibTransId="{9B13A7A0-AFE4-B746-BAE8-DE5ADF25EFA4}"/>
    <dgm:cxn modelId="{BAA27CEF-3FE2-D449-A5B3-65D24FF7C143}" type="presOf" srcId="{F54F25D2-D68F-D044-A3F1-D928472215A1}" destId="{091F432C-2C9F-9741-A098-ED0FA78D432A}" srcOrd="0" destOrd="0" presId="urn:microsoft.com/office/officeart/2005/8/layout/pyramid2"/>
    <dgm:cxn modelId="{34E21839-CF5D-FE4A-9EB8-0B67E848557D}" type="presParOf" srcId="{6DC4ABE4-7147-EC4A-AECF-1A04839528CF}" destId="{4106AB93-ED69-3444-A2DA-7262CA470E23}" srcOrd="0" destOrd="0" presId="urn:microsoft.com/office/officeart/2005/8/layout/pyramid2"/>
    <dgm:cxn modelId="{41AE706C-D6EF-0E42-AD65-1E214A00B3DD}" type="presParOf" srcId="{6DC4ABE4-7147-EC4A-AECF-1A04839528CF}" destId="{6FF3910B-1901-044A-B532-2D3D50B969E2}" srcOrd="1" destOrd="0" presId="urn:microsoft.com/office/officeart/2005/8/layout/pyramid2"/>
    <dgm:cxn modelId="{C960F565-7DF4-624D-8A9F-7261ABDAA19F}" type="presParOf" srcId="{6FF3910B-1901-044A-B532-2D3D50B969E2}" destId="{091F432C-2C9F-9741-A098-ED0FA78D432A}" srcOrd="0" destOrd="0" presId="urn:microsoft.com/office/officeart/2005/8/layout/pyramid2"/>
    <dgm:cxn modelId="{BA858F03-D282-CB48-A5FB-E35FE49671CB}" type="presParOf" srcId="{6FF3910B-1901-044A-B532-2D3D50B969E2}" destId="{7907191C-1182-BD4E-B9EB-86ABEA414337}" srcOrd="1" destOrd="0" presId="urn:microsoft.com/office/officeart/2005/8/layout/pyramid2"/>
    <dgm:cxn modelId="{93552FE7-2EFD-D044-BDC1-E29A672930EE}" type="presParOf" srcId="{6FF3910B-1901-044A-B532-2D3D50B969E2}" destId="{307A3F57-618C-394F-B5F8-BE0BD8B13EE6}" srcOrd="2" destOrd="0" presId="urn:microsoft.com/office/officeart/2005/8/layout/pyramid2"/>
    <dgm:cxn modelId="{19223A33-DEF6-A547-BA0E-2F633A0E01C8}" type="presParOf" srcId="{6FF3910B-1901-044A-B532-2D3D50B969E2}" destId="{883CD45E-3929-604C-BED8-C6DAFE23B0DB}" srcOrd="3" destOrd="0" presId="urn:microsoft.com/office/officeart/2005/8/layout/pyramid2"/>
    <dgm:cxn modelId="{3AF705A0-2EAC-8E41-B163-382708CCD08C}" type="presParOf" srcId="{6FF3910B-1901-044A-B532-2D3D50B969E2}" destId="{5FCE1827-83C2-FB46-803B-C2B274D1AACF}" srcOrd="4" destOrd="0" presId="urn:microsoft.com/office/officeart/2005/8/layout/pyramid2"/>
    <dgm:cxn modelId="{FF7EF9D4-BA9F-EA42-816C-803A51E3A18C}" type="presParOf" srcId="{6FF3910B-1901-044A-B532-2D3D50B969E2}" destId="{5E976065-DA05-E242-ABED-F41B7FACC6F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DF9D10-9DBC-894B-844F-D2EB7E72A0A7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54F25D2-D68F-D044-A3F1-D928472215A1}">
      <dgm:prSet phldrT="[Texto]"/>
      <dgm:spPr/>
      <dgm:t>
        <a:bodyPr/>
        <a:lstStyle/>
        <a:p>
          <a:r>
            <a:rPr lang="es-UY" b="1" dirty="0"/>
            <a:t>Políticas </a:t>
          </a:r>
          <a:r>
            <a:rPr lang="es-UY" dirty="0"/>
            <a:t>y </a:t>
          </a:r>
          <a:r>
            <a:rPr lang="es-UY" b="1" dirty="0"/>
            <a:t>experiencias para fortalecer la cultura digital</a:t>
          </a:r>
          <a:r>
            <a:rPr lang="es-UY" dirty="0"/>
            <a:t> dirigidas </a:t>
          </a:r>
          <a:r>
            <a:rPr lang="es-UY" b="1" dirty="0"/>
            <a:t>al interior de los poderes judiciales</a:t>
          </a:r>
          <a:r>
            <a:rPr lang="es-UY" dirty="0"/>
            <a:t> y hacia la </a:t>
          </a:r>
          <a:r>
            <a:rPr lang="es-UY" b="1" dirty="0"/>
            <a:t>ciudadanía.</a:t>
          </a:r>
          <a:endParaRPr lang="es-MX" dirty="0"/>
        </a:p>
      </dgm:t>
    </dgm:pt>
    <dgm:pt modelId="{408FD74F-0ECB-4B4B-A3C1-8E7A9C35A335}" type="parTrans" cxnId="{134EFFDD-AD1E-EE41-A688-AD9832319258}">
      <dgm:prSet/>
      <dgm:spPr/>
      <dgm:t>
        <a:bodyPr/>
        <a:lstStyle/>
        <a:p>
          <a:endParaRPr lang="es-MX"/>
        </a:p>
      </dgm:t>
    </dgm:pt>
    <dgm:pt modelId="{9B13A7A0-AFE4-B746-BAE8-DE5ADF25EFA4}" type="sibTrans" cxnId="{134EFFDD-AD1E-EE41-A688-AD9832319258}">
      <dgm:prSet/>
      <dgm:spPr/>
      <dgm:t>
        <a:bodyPr/>
        <a:lstStyle/>
        <a:p>
          <a:endParaRPr lang="es-MX"/>
        </a:p>
      </dgm:t>
    </dgm:pt>
    <dgm:pt modelId="{FC0410E0-0E3C-C646-8D5C-0C4229B0EE75}">
      <dgm:prSet phldrT="[Texto]"/>
      <dgm:spPr/>
      <dgm:t>
        <a:bodyPr/>
        <a:lstStyle/>
        <a:p>
          <a:pPr>
            <a:buClr>
              <a:srgbClr val="000000"/>
            </a:buClr>
            <a:buFont typeface="+mj-lt"/>
            <a:buAutoNum type="alphaLcParenR"/>
          </a:pPr>
          <a:r>
            <a:rPr lang="es-UY" b="1" dirty="0"/>
            <a:t>Servicios electrónicos</a:t>
          </a:r>
          <a:r>
            <a:rPr lang="es-UY" dirty="0"/>
            <a:t> para la ciudadanía en la impartición de justicia.</a:t>
          </a:r>
          <a:endParaRPr lang="es-MX" dirty="0"/>
        </a:p>
      </dgm:t>
    </dgm:pt>
    <dgm:pt modelId="{95089F47-B7B2-AD4E-A9B3-92782D6A7EAA}" type="parTrans" cxnId="{A967B175-7516-584C-A0D3-232715602BD6}">
      <dgm:prSet/>
      <dgm:spPr/>
      <dgm:t>
        <a:bodyPr/>
        <a:lstStyle/>
        <a:p>
          <a:endParaRPr lang="es-MX"/>
        </a:p>
      </dgm:t>
    </dgm:pt>
    <dgm:pt modelId="{BB41F9DF-B507-7247-96F7-94DDA0998589}" type="sibTrans" cxnId="{A967B175-7516-584C-A0D3-232715602BD6}">
      <dgm:prSet/>
      <dgm:spPr/>
      <dgm:t>
        <a:bodyPr/>
        <a:lstStyle/>
        <a:p>
          <a:endParaRPr lang="es-MX"/>
        </a:p>
      </dgm:t>
    </dgm:pt>
    <dgm:pt modelId="{D7ED7AB0-EF63-3243-AA85-90380E6F8BFD}">
      <dgm:prSet phldrT="[Texto]"/>
      <dgm:spPr/>
      <dgm:t>
        <a:bodyPr/>
        <a:lstStyle/>
        <a:p>
          <a:r>
            <a:rPr lang="es-UY" b="1" dirty="0"/>
            <a:t>Mecanismos o sistemas de monitoreo o supervisión y medición de objetivos para mejorar el servicio público de justicia, </a:t>
          </a:r>
          <a:r>
            <a:rPr lang="es-ES" dirty="0"/>
            <a:t>que pueden incluir metas, </a:t>
          </a:r>
          <a:r>
            <a:rPr lang="es-ES" b="1" dirty="0"/>
            <a:t>criterios, indicadores </a:t>
          </a:r>
          <a:r>
            <a:rPr lang="es-ES" dirty="0"/>
            <a:t>y la definición de temas de acción judicial relevantes. </a:t>
          </a:r>
          <a:endParaRPr lang="es-MX" dirty="0"/>
        </a:p>
      </dgm:t>
    </dgm:pt>
    <dgm:pt modelId="{74686360-68E2-FC41-9786-7B94B1A9154B}" type="parTrans" cxnId="{88DE6C7D-FAA4-524E-8670-33EF9BE37A7B}">
      <dgm:prSet/>
      <dgm:spPr/>
      <dgm:t>
        <a:bodyPr/>
        <a:lstStyle/>
        <a:p>
          <a:endParaRPr lang="es-MX"/>
        </a:p>
      </dgm:t>
    </dgm:pt>
    <dgm:pt modelId="{7408E42B-86B8-EC4C-920D-5CB782B4E439}" type="sibTrans" cxnId="{88DE6C7D-FAA4-524E-8670-33EF9BE37A7B}">
      <dgm:prSet/>
      <dgm:spPr/>
      <dgm:t>
        <a:bodyPr/>
        <a:lstStyle/>
        <a:p>
          <a:endParaRPr lang="es-MX"/>
        </a:p>
      </dgm:t>
    </dgm:pt>
    <dgm:pt modelId="{6DC4ABE4-7147-EC4A-AECF-1A04839528CF}" type="pres">
      <dgm:prSet presAssocID="{A2DF9D10-9DBC-894B-844F-D2EB7E72A0A7}" presName="compositeShape" presStyleCnt="0">
        <dgm:presLayoutVars>
          <dgm:dir/>
          <dgm:resizeHandles/>
        </dgm:presLayoutVars>
      </dgm:prSet>
      <dgm:spPr/>
    </dgm:pt>
    <dgm:pt modelId="{4106AB93-ED69-3444-A2DA-7262CA470E23}" type="pres">
      <dgm:prSet presAssocID="{A2DF9D10-9DBC-894B-844F-D2EB7E72A0A7}" presName="pyramid" presStyleLbl="node1" presStyleIdx="0" presStyleCnt="1"/>
      <dgm:spPr/>
    </dgm:pt>
    <dgm:pt modelId="{6FF3910B-1901-044A-B532-2D3D50B969E2}" type="pres">
      <dgm:prSet presAssocID="{A2DF9D10-9DBC-894B-844F-D2EB7E72A0A7}" presName="theList" presStyleCnt="0"/>
      <dgm:spPr/>
    </dgm:pt>
    <dgm:pt modelId="{091F432C-2C9F-9741-A098-ED0FA78D432A}" type="pres">
      <dgm:prSet presAssocID="{F54F25D2-D68F-D044-A3F1-D928472215A1}" presName="aNode" presStyleLbl="fgAcc1" presStyleIdx="0" presStyleCnt="3">
        <dgm:presLayoutVars>
          <dgm:bulletEnabled val="1"/>
        </dgm:presLayoutVars>
      </dgm:prSet>
      <dgm:spPr/>
    </dgm:pt>
    <dgm:pt modelId="{7907191C-1182-BD4E-B9EB-86ABEA414337}" type="pres">
      <dgm:prSet presAssocID="{F54F25D2-D68F-D044-A3F1-D928472215A1}" presName="aSpace" presStyleCnt="0"/>
      <dgm:spPr/>
    </dgm:pt>
    <dgm:pt modelId="{307A3F57-618C-394F-B5F8-BE0BD8B13EE6}" type="pres">
      <dgm:prSet presAssocID="{FC0410E0-0E3C-C646-8D5C-0C4229B0EE75}" presName="aNode" presStyleLbl="fgAcc1" presStyleIdx="1" presStyleCnt="3">
        <dgm:presLayoutVars>
          <dgm:bulletEnabled val="1"/>
        </dgm:presLayoutVars>
      </dgm:prSet>
      <dgm:spPr/>
    </dgm:pt>
    <dgm:pt modelId="{883CD45E-3929-604C-BED8-C6DAFE23B0DB}" type="pres">
      <dgm:prSet presAssocID="{FC0410E0-0E3C-C646-8D5C-0C4229B0EE75}" presName="aSpace" presStyleCnt="0"/>
      <dgm:spPr/>
    </dgm:pt>
    <dgm:pt modelId="{5FCE1827-83C2-FB46-803B-C2B274D1AACF}" type="pres">
      <dgm:prSet presAssocID="{D7ED7AB0-EF63-3243-AA85-90380E6F8BFD}" presName="aNode" presStyleLbl="fgAcc1" presStyleIdx="2" presStyleCnt="3" custScaleY="134291">
        <dgm:presLayoutVars>
          <dgm:bulletEnabled val="1"/>
        </dgm:presLayoutVars>
      </dgm:prSet>
      <dgm:spPr/>
    </dgm:pt>
    <dgm:pt modelId="{5E976065-DA05-E242-ABED-F41B7FACC6FE}" type="pres">
      <dgm:prSet presAssocID="{D7ED7AB0-EF63-3243-AA85-90380E6F8BFD}" presName="aSpace" presStyleCnt="0"/>
      <dgm:spPr/>
    </dgm:pt>
  </dgm:ptLst>
  <dgm:cxnLst>
    <dgm:cxn modelId="{07770520-2F57-9349-B2D5-774AD64F7FE5}" type="presOf" srcId="{FC0410E0-0E3C-C646-8D5C-0C4229B0EE75}" destId="{307A3F57-618C-394F-B5F8-BE0BD8B13EE6}" srcOrd="0" destOrd="0" presId="urn:microsoft.com/office/officeart/2005/8/layout/pyramid2"/>
    <dgm:cxn modelId="{435A5242-A351-9D43-BE79-B8385642DC6C}" type="presOf" srcId="{D7ED7AB0-EF63-3243-AA85-90380E6F8BFD}" destId="{5FCE1827-83C2-FB46-803B-C2B274D1AACF}" srcOrd="0" destOrd="0" presId="urn:microsoft.com/office/officeart/2005/8/layout/pyramid2"/>
    <dgm:cxn modelId="{A967B175-7516-584C-A0D3-232715602BD6}" srcId="{A2DF9D10-9DBC-894B-844F-D2EB7E72A0A7}" destId="{FC0410E0-0E3C-C646-8D5C-0C4229B0EE75}" srcOrd="1" destOrd="0" parTransId="{95089F47-B7B2-AD4E-A9B3-92782D6A7EAA}" sibTransId="{BB41F9DF-B507-7247-96F7-94DDA0998589}"/>
    <dgm:cxn modelId="{88DE6C7D-FAA4-524E-8670-33EF9BE37A7B}" srcId="{A2DF9D10-9DBC-894B-844F-D2EB7E72A0A7}" destId="{D7ED7AB0-EF63-3243-AA85-90380E6F8BFD}" srcOrd="2" destOrd="0" parTransId="{74686360-68E2-FC41-9786-7B94B1A9154B}" sibTransId="{7408E42B-86B8-EC4C-920D-5CB782B4E439}"/>
    <dgm:cxn modelId="{E3DC9C89-B348-E046-A536-EB872508CE69}" type="presOf" srcId="{A2DF9D10-9DBC-894B-844F-D2EB7E72A0A7}" destId="{6DC4ABE4-7147-EC4A-AECF-1A04839528CF}" srcOrd="0" destOrd="0" presId="urn:microsoft.com/office/officeart/2005/8/layout/pyramid2"/>
    <dgm:cxn modelId="{134EFFDD-AD1E-EE41-A688-AD9832319258}" srcId="{A2DF9D10-9DBC-894B-844F-D2EB7E72A0A7}" destId="{F54F25D2-D68F-D044-A3F1-D928472215A1}" srcOrd="0" destOrd="0" parTransId="{408FD74F-0ECB-4B4B-A3C1-8E7A9C35A335}" sibTransId="{9B13A7A0-AFE4-B746-BAE8-DE5ADF25EFA4}"/>
    <dgm:cxn modelId="{BAA27CEF-3FE2-D449-A5B3-65D24FF7C143}" type="presOf" srcId="{F54F25D2-D68F-D044-A3F1-D928472215A1}" destId="{091F432C-2C9F-9741-A098-ED0FA78D432A}" srcOrd="0" destOrd="0" presId="urn:microsoft.com/office/officeart/2005/8/layout/pyramid2"/>
    <dgm:cxn modelId="{34E21839-CF5D-FE4A-9EB8-0B67E848557D}" type="presParOf" srcId="{6DC4ABE4-7147-EC4A-AECF-1A04839528CF}" destId="{4106AB93-ED69-3444-A2DA-7262CA470E23}" srcOrd="0" destOrd="0" presId="urn:microsoft.com/office/officeart/2005/8/layout/pyramid2"/>
    <dgm:cxn modelId="{41AE706C-D6EF-0E42-AD65-1E214A00B3DD}" type="presParOf" srcId="{6DC4ABE4-7147-EC4A-AECF-1A04839528CF}" destId="{6FF3910B-1901-044A-B532-2D3D50B969E2}" srcOrd="1" destOrd="0" presId="urn:microsoft.com/office/officeart/2005/8/layout/pyramid2"/>
    <dgm:cxn modelId="{C960F565-7DF4-624D-8A9F-7261ABDAA19F}" type="presParOf" srcId="{6FF3910B-1901-044A-B532-2D3D50B969E2}" destId="{091F432C-2C9F-9741-A098-ED0FA78D432A}" srcOrd="0" destOrd="0" presId="urn:microsoft.com/office/officeart/2005/8/layout/pyramid2"/>
    <dgm:cxn modelId="{BA858F03-D282-CB48-A5FB-E35FE49671CB}" type="presParOf" srcId="{6FF3910B-1901-044A-B532-2D3D50B969E2}" destId="{7907191C-1182-BD4E-B9EB-86ABEA414337}" srcOrd="1" destOrd="0" presId="urn:microsoft.com/office/officeart/2005/8/layout/pyramid2"/>
    <dgm:cxn modelId="{93552FE7-2EFD-D044-BDC1-E29A672930EE}" type="presParOf" srcId="{6FF3910B-1901-044A-B532-2D3D50B969E2}" destId="{307A3F57-618C-394F-B5F8-BE0BD8B13EE6}" srcOrd="2" destOrd="0" presId="urn:microsoft.com/office/officeart/2005/8/layout/pyramid2"/>
    <dgm:cxn modelId="{19223A33-DEF6-A547-BA0E-2F633A0E01C8}" type="presParOf" srcId="{6FF3910B-1901-044A-B532-2D3D50B969E2}" destId="{883CD45E-3929-604C-BED8-C6DAFE23B0DB}" srcOrd="3" destOrd="0" presId="urn:microsoft.com/office/officeart/2005/8/layout/pyramid2"/>
    <dgm:cxn modelId="{3AF705A0-2EAC-8E41-B163-382708CCD08C}" type="presParOf" srcId="{6FF3910B-1901-044A-B532-2D3D50B969E2}" destId="{5FCE1827-83C2-FB46-803B-C2B274D1AACF}" srcOrd="4" destOrd="0" presId="urn:microsoft.com/office/officeart/2005/8/layout/pyramid2"/>
    <dgm:cxn modelId="{FF7EF9D4-BA9F-EA42-816C-803A51E3A18C}" type="presParOf" srcId="{6FF3910B-1901-044A-B532-2D3D50B969E2}" destId="{5E976065-DA05-E242-ABED-F41B7FACC6F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DF9D10-9DBC-894B-844F-D2EB7E72A0A7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54F25D2-D68F-D044-A3F1-D928472215A1}">
      <dgm:prSet phldrT="[Texto]" custT="1"/>
      <dgm:spPr/>
      <dgm:t>
        <a:bodyPr/>
        <a:lstStyle/>
        <a:p>
          <a:r>
            <a:rPr lang="es-UY" sz="1800" b="1" dirty="0"/>
            <a:t>Modelos de indicadores</a:t>
          </a:r>
          <a:r>
            <a:rPr lang="es-UY" sz="1800" dirty="0"/>
            <a:t> para medir la gestión del rezago de los órganos judiciales, así como la duración de los procesos.</a:t>
          </a:r>
          <a:endParaRPr lang="es-MX" sz="1800" dirty="0"/>
        </a:p>
      </dgm:t>
    </dgm:pt>
    <dgm:pt modelId="{408FD74F-0ECB-4B4B-A3C1-8E7A9C35A335}" type="parTrans" cxnId="{134EFFDD-AD1E-EE41-A688-AD9832319258}">
      <dgm:prSet/>
      <dgm:spPr/>
      <dgm:t>
        <a:bodyPr/>
        <a:lstStyle/>
        <a:p>
          <a:endParaRPr lang="es-MX"/>
        </a:p>
      </dgm:t>
    </dgm:pt>
    <dgm:pt modelId="{9B13A7A0-AFE4-B746-BAE8-DE5ADF25EFA4}" type="sibTrans" cxnId="{134EFFDD-AD1E-EE41-A688-AD9832319258}">
      <dgm:prSet/>
      <dgm:spPr/>
      <dgm:t>
        <a:bodyPr/>
        <a:lstStyle/>
        <a:p>
          <a:endParaRPr lang="es-MX"/>
        </a:p>
      </dgm:t>
    </dgm:pt>
    <dgm:pt modelId="{FC0410E0-0E3C-C646-8D5C-0C4229B0EE75}">
      <dgm:prSet phldrT="[Texto]" custT="1"/>
      <dgm:spPr/>
      <dgm:t>
        <a:bodyPr/>
        <a:lstStyle/>
        <a:p>
          <a:pPr>
            <a:buClr>
              <a:srgbClr val="000000"/>
            </a:buClr>
            <a:buFont typeface="+mj-lt"/>
            <a:buAutoNum type="alphaLcParenR"/>
          </a:pPr>
          <a:r>
            <a:rPr lang="es-UY" sz="1800" b="1" dirty="0"/>
            <a:t>Herramientas de inteligencia artificial, automatización y digitalización.</a:t>
          </a:r>
          <a:endParaRPr lang="es-MX" sz="1800" dirty="0"/>
        </a:p>
      </dgm:t>
    </dgm:pt>
    <dgm:pt modelId="{95089F47-B7B2-AD4E-A9B3-92782D6A7EAA}" type="parTrans" cxnId="{A967B175-7516-584C-A0D3-232715602BD6}">
      <dgm:prSet/>
      <dgm:spPr/>
      <dgm:t>
        <a:bodyPr/>
        <a:lstStyle/>
        <a:p>
          <a:endParaRPr lang="es-MX"/>
        </a:p>
      </dgm:t>
    </dgm:pt>
    <dgm:pt modelId="{BB41F9DF-B507-7247-96F7-94DDA0998589}" type="sibTrans" cxnId="{A967B175-7516-584C-A0D3-232715602BD6}">
      <dgm:prSet/>
      <dgm:spPr/>
      <dgm:t>
        <a:bodyPr/>
        <a:lstStyle/>
        <a:p>
          <a:endParaRPr lang="es-MX"/>
        </a:p>
      </dgm:t>
    </dgm:pt>
    <dgm:pt modelId="{6DC4ABE4-7147-EC4A-AECF-1A04839528CF}" type="pres">
      <dgm:prSet presAssocID="{A2DF9D10-9DBC-894B-844F-D2EB7E72A0A7}" presName="compositeShape" presStyleCnt="0">
        <dgm:presLayoutVars>
          <dgm:dir/>
          <dgm:resizeHandles/>
        </dgm:presLayoutVars>
      </dgm:prSet>
      <dgm:spPr/>
    </dgm:pt>
    <dgm:pt modelId="{4106AB93-ED69-3444-A2DA-7262CA470E23}" type="pres">
      <dgm:prSet presAssocID="{A2DF9D10-9DBC-894B-844F-D2EB7E72A0A7}" presName="pyramid" presStyleLbl="node1" presStyleIdx="0" presStyleCnt="1"/>
      <dgm:spPr/>
    </dgm:pt>
    <dgm:pt modelId="{6FF3910B-1901-044A-B532-2D3D50B969E2}" type="pres">
      <dgm:prSet presAssocID="{A2DF9D10-9DBC-894B-844F-D2EB7E72A0A7}" presName="theList" presStyleCnt="0"/>
      <dgm:spPr/>
    </dgm:pt>
    <dgm:pt modelId="{091F432C-2C9F-9741-A098-ED0FA78D432A}" type="pres">
      <dgm:prSet presAssocID="{F54F25D2-D68F-D044-A3F1-D928472215A1}" presName="aNode" presStyleLbl="fgAcc1" presStyleIdx="0" presStyleCnt="2">
        <dgm:presLayoutVars>
          <dgm:bulletEnabled val="1"/>
        </dgm:presLayoutVars>
      </dgm:prSet>
      <dgm:spPr/>
    </dgm:pt>
    <dgm:pt modelId="{7907191C-1182-BD4E-B9EB-86ABEA414337}" type="pres">
      <dgm:prSet presAssocID="{F54F25D2-D68F-D044-A3F1-D928472215A1}" presName="aSpace" presStyleCnt="0"/>
      <dgm:spPr/>
    </dgm:pt>
    <dgm:pt modelId="{307A3F57-618C-394F-B5F8-BE0BD8B13EE6}" type="pres">
      <dgm:prSet presAssocID="{FC0410E0-0E3C-C646-8D5C-0C4229B0EE75}" presName="aNode" presStyleLbl="fgAcc1" presStyleIdx="1" presStyleCnt="2">
        <dgm:presLayoutVars>
          <dgm:bulletEnabled val="1"/>
        </dgm:presLayoutVars>
      </dgm:prSet>
      <dgm:spPr/>
    </dgm:pt>
    <dgm:pt modelId="{883CD45E-3929-604C-BED8-C6DAFE23B0DB}" type="pres">
      <dgm:prSet presAssocID="{FC0410E0-0E3C-C646-8D5C-0C4229B0EE75}" presName="aSpace" presStyleCnt="0"/>
      <dgm:spPr/>
    </dgm:pt>
  </dgm:ptLst>
  <dgm:cxnLst>
    <dgm:cxn modelId="{07770520-2F57-9349-B2D5-774AD64F7FE5}" type="presOf" srcId="{FC0410E0-0E3C-C646-8D5C-0C4229B0EE75}" destId="{307A3F57-618C-394F-B5F8-BE0BD8B13EE6}" srcOrd="0" destOrd="0" presId="urn:microsoft.com/office/officeart/2005/8/layout/pyramid2"/>
    <dgm:cxn modelId="{A967B175-7516-584C-A0D3-232715602BD6}" srcId="{A2DF9D10-9DBC-894B-844F-D2EB7E72A0A7}" destId="{FC0410E0-0E3C-C646-8D5C-0C4229B0EE75}" srcOrd="1" destOrd="0" parTransId="{95089F47-B7B2-AD4E-A9B3-92782D6A7EAA}" sibTransId="{BB41F9DF-B507-7247-96F7-94DDA0998589}"/>
    <dgm:cxn modelId="{E3DC9C89-B348-E046-A536-EB872508CE69}" type="presOf" srcId="{A2DF9D10-9DBC-894B-844F-D2EB7E72A0A7}" destId="{6DC4ABE4-7147-EC4A-AECF-1A04839528CF}" srcOrd="0" destOrd="0" presId="urn:microsoft.com/office/officeart/2005/8/layout/pyramid2"/>
    <dgm:cxn modelId="{134EFFDD-AD1E-EE41-A688-AD9832319258}" srcId="{A2DF9D10-9DBC-894B-844F-D2EB7E72A0A7}" destId="{F54F25D2-D68F-D044-A3F1-D928472215A1}" srcOrd="0" destOrd="0" parTransId="{408FD74F-0ECB-4B4B-A3C1-8E7A9C35A335}" sibTransId="{9B13A7A0-AFE4-B746-BAE8-DE5ADF25EFA4}"/>
    <dgm:cxn modelId="{BAA27CEF-3FE2-D449-A5B3-65D24FF7C143}" type="presOf" srcId="{F54F25D2-D68F-D044-A3F1-D928472215A1}" destId="{091F432C-2C9F-9741-A098-ED0FA78D432A}" srcOrd="0" destOrd="0" presId="urn:microsoft.com/office/officeart/2005/8/layout/pyramid2"/>
    <dgm:cxn modelId="{34E21839-CF5D-FE4A-9EB8-0B67E848557D}" type="presParOf" srcId="{6DC4ABE4-7147-EC4A-AECF-1A04839528CF}" destId="{4106AB93-ED69-3444-A2DA-7262CA470E23}" srcOrd="0" destOrd="0" presId="urn:microsoft.com/office/officeart/2005/8/layout/pyramid2"/>
    <dgm:cxn modelId="{41AE706C-D6EF-0E42-AD65-1E214A00B3DD}" type="presParOf" srcId="{6DC4ABE4-7147-EC4A-AECF-1A04839528CF}" destId="{6FF3910B-1901-044A-B532-2D3D50B969E2}" srcOrd="1" destOrd="0" presId="urn:microsoft.com/office/officeart/2005/8/layout/pyramid2"/>
    <dgm:cxn modelId="{C960F565-7DF4-624D-8A9F-7261ABDAA19F}" type="presParOf" srcId="{6FF3910B-1901-044A-B532-2D3D50B969E2}" destId="{091F432C-2C9F-9741-A098-ED0FA78D432A}" srcOrd="0" destOrd="0" presId="urn:microsoft.com/office/officeart/2005/8/layout/pyramid2"/>
    <dgm:cxn modelId="{BA858F03-D282-CB48-A5FB-E35FE49671CB}" type="presParOf" srcId="{6FF3910B-1901-044A-B532-2D3D50B969E2}" destId="{7907191C-1182-BD4E-B9EB-86ABEA414337}" srcOrd="1" destOrd="0" presId="urn:microsoft.com/office/officeart/2005/8/layout/pyramid2"/>
    <dgm:cxn modelId="{93552FE7-2EFD-D044-BDC1-E29A672930EE}" type="presParOf" srcId="{6FF3910B-1901-044A-B532-2D3D50B969E2}" destId="{307A3F57-618C-394F-B5F8-BE0BD8B13EE6}" srcOrd="2" destOrd="0" presId="urn:microsoft.com/office/officeart/2005/8/layout/pyramid2"/>
    <dgm:cxn modelId="{19223A33-DEF6-A547-BA0E-2F633A0E01C8}" type="presParOf" srcId="{6FF3910B-1901-044A-B532-2D3D50B969E2}" destId="{883CD45E-3929-604C-BED8-C6DAFE23B0D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6AB93-ED69-3444-A2DA-7262CA470E23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F432C-2C9F-9741-A098-ED0FA78D432A}">
      <dsp:nvSpPr>
        <dsp:cNvPr id="0" name=""/>
        <dsp:cNvSpPr/>
      </dsp:nvSpPr>
      <dsp:spPr>
        <a:xfrm>
          <a:off x="3657599" y="544777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1600" b="1" kern="1200" dirty="0"/>
            <a:t>Normatividad o regulaciones vigentes</a:t>
          </a:r>
          <a:r>
            <a:rPr lang="es-UY" sz="1600" kern="1200" dirty="0"/>
            <a:t> para incentivar el </a:t>
          </a:r>
          <a:r>
            <a:rPr lang="es-UY" sz="1600" b="0" kern="1200" dirty="0"/>
            <a:t>uso de la tecnología.</a:t>
          </a:r>
          <a:endParaRPr lang="es-MX" sz="1600" kern="1200" dirty="0"/>
        </a:p>
      </dsp:txBody>
      <dsp:txXfrm>
        <a:off x="3720215" y="607393"/>
        <a:ext cx="3396901" cy="1157468"/>
      </dsp:txXfrm>
    </dsp:sp>
    <dsp:sp modelId="{307A3F57-618C-394F-B5F8-BE0BD8B13EE6}">
      <dsp:nvSpPr>
        <dsp:cNvPr id="0" name=""/>
        <dsp:cNvSpPr/>
      </dsp:nvSpPr>
      <dsp:spPr>
        <a:xfrm>
          <a:off x="3657599" y="1987814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Font typeface="+mj-lt"/>
            <a:buNone/>
          </a:pPr>
          <a:r>
            <a:rPr lang="es-UY" sz="1600" b="1" kern="1200" dirty="0"/>
            <a:t>Procesos</a:t>
          </a:r>
          <a:r>
            <a:rPr lang="es-UY" sz="1600" kern="1200" dirty="0"/>
            <a:t>, </a:t>
          </a:r>
          <a:r>
            <a:rPr lang="es-UY" sz="1600" b="1" kern="1200" dirty="0"/>
            <a:t>procedimientos</a:t>
          </a:r>
          <a:r>
            <a:rPr lang="es-UY" sz="1600" kern="1200" dirty="0"/>
            <a:t>, </a:t>
          </a:r>
          <a:r>
            <a:rPr lang="es-UY" sz="1600" b="1" kern="1200" dirty="0"/>
            <a:t>experiencias</a:t>
          </a:r>
          <a:r>
            <a:rPr lang="es-UY" sz="1600" kern="1200" dirty="0"/>
            <a:t> o </a:t>
          </a:r>
          <a:r>
            <a:rPr lang="es-UY" sz="1600" b="1" kern="1200" dirty="0"/>
            <a:t>buenas prácticas en materia de gestión. </a:t>
          </a:r>
          <a:endParaRPr lang="es-MX" sz="1600" kern="1200" dirty="0"/>
        </a:p>
      </dsp:txBody>
      <dsp:txXfrm>
        <a:off x="3720215" y="2050430"/>
        <a:ext cx="3396901" cy="1157468"/>
      </dsp:txXfrm>
    </dsp:sp>
    <dsp:sp modelId="{5FCE1827-83C2-FB46-803B-C2B274D1AACF}">
      <dsp:nvSpPr>
        <dsp:cNvPr id="0" name=""/>
        <dsp:cNvSpPr/>
      </dsp:nvSpPr>
      <dsp:spPr>
        <a:xfrm>
          <a:off x="3657599" y="3430852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1600" b="1" kern="1200" dirty="0"/>
            <a:t>Normatividad,</a:t>
          </a:r>
          <a:r>
            <a:rPr lang="es-UY" sz="1600" kern="1200" dirty="0"/>
            <a:t> </a:t>
          </a:r>
          <a:r>
            <a:rPr lang="es-UY" sz="1600" b="1" kern="1200" dirty="0"/>
            <a:t>procesos de decisión</a:t>
          </a:r>
          <a:r>
            <a:rPr lang="es-UY" sz="1600" kern="1200" dirty="0"/>
            <a:t>, </a:t>
          </a:r>
          <a:r>
            <a:rPr lang="es-UY" sz="1600" b="1" kern="1200" dirty="0"/>
            <a:t>evaluación</a:t>
          </a:r>
          <a:r>
            <a:rPr lang="es-UY" sz="1600" kern="1200" dirty="0"/>
            <a:t>, </a:t>
          </a:r>
          <a:r>
            <a:rPr lang="es-UY" sz="1600" b="1" kern="1200" dirty="0"/>
            <a:t>seguimiento</a:t>
          </a:r>
          <a:r>
            <a:rPr lang="es-UY" sz="1600" kern="1200" dirty="0"/>
            <a:t>, </a:t>
          </a:r>
          <a:r>
            <a:rPr lang="es-UY" sz="1600" b="1" kern="1200" dirty="0"/>
            <a:t>renovación de infraestructura</a:t>
          </a:r>
          <a:r>
            <a:rPr lang="es-UY" sz="1600" kern="1200" dirty="0"/>
            <a:t> y </a:t>
          </a:r>
          <a:r>
            <a:rPr lang="es-UY" sz="1600" b="1" kern="1200" dirty="0"/>
            <a:t>fortalecimiento </a:t>
          </a:r>
          <a:r>
            <a:rPr lang="es-UY" sz="1600" b="0" kern="1200" dirty="0"/>
            <a:t>en materia de </a:t>
          </a:r>
          <a:r>
            <a:rPr lang="es-UY" sz="1600" b="1" kern="1200" dirty="0"/>
            <a:t>ciberseguridad. </a:t>
          </a:r>
          <a:endParaRPr lang="es-MX" sz="1600" kern="1200" dirty="0"/>
        </a:p>
      </dsp:txBody>
      <dsp:txXfrm>
        <a:off x="3720215" y="3493468"/>
        <a:ext cx="3396901" cy="1157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6AB93-ED69-3444-A2DA-7262CA470E23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F432C-2C9F-9741-A098-ED0FA78D432A}">
      <dsp:nvSpPr>
        <dsp:cNvPr id="0" name=""/>
        <dsp:cNvSpPr/>
      </dsp:nvSpPr>
      <dsp:spPr>
        <a:xfrm>
          <a:off x="3657599" y="545199"/>
          <a:ext cx="3522133" cy="1164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1500" b="1" kern="1200" dirty="0"/>
            <a:t>Políticas </a:t>
          </a:r>
          <a:r>
            <a:rPr lang="es-UY" sz="1500" kern="1200" dirty="0"/>
            <a:t>y </a:t>
          </a:r>
          <a:r>
            <a:rPr lang="es-UY" sz="1500" b="1" kern="1200" dirty="0"/>
            <a:t>experiencias para fortalecer la cultura digital</a:t>
          </a:r>
          <a:r>
            <a:rPr lang="es-UY" sz="1500" kern="1200" dirty="0"/>
            <a:t> dirigidas </a:t>
          </a:r>
          <a:r>
            <a:rPr lang="es-UY" sz="1500" b="1" kern="1200" dirty="0"/>
            <a:t>al interior de los poderes judiciales</a:t>
          </a:r>
          <a:r>
            <a:rPr lang="es-UY" sz="1500" kern="1200" dirty="0"/>
            <a:t> y hacia la </a:t>
          </a:r>
          <a:r>
            <a:rPr lang="es-UY" sz="1500" b="1" kern="1200" dirty="0"/>
            <a:t>ciudadanía.</a:t>
          </a:r>
          <a:endParaRPr lang="es-MX" sz="1500" kern="1200" dirty="0"/>
        </a:p>
      </dsp:txBody>
      <dsp:txXfrm>
        <a:off x="3714429" y="602029"/>
        <a:ext cx="3408473" cy="1050506"/>
      </dsp:txXfrm>
    </dsp:sp>
    <dsp:sp modelId="{307A3F57-618C-394F-B5F8-BE0BD8B13EE6}">
      <dsp:nvSpPr>
        <dsp:cNvPr id="0" name=""/>
        <dsp:cNvSpPr/>
      </dsp:nvSpPr>
      <dsp:spPr>
        <a:xfrm>
          <a:off x="3657599" y="1854887"/>
          <a:ext cx="3522133" cy="1164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Font typeface="+mj-lt"/>
            <a:buNone/>
          </a:pPr>
          <a:r>
            <a:rPr lang="es-UY" sz="1500" b="1" kern="1200" dirty="0"/>
            <a:t>Servicios electrónicos</a:t>
          </a:r>
          <a:r>
            <a:rPr lang="es-UY" sz="1500" kern="1200" dirty="0"/>
            <a:t> para la ciudadanía en la impartición de justicia.</a:t>
          </a:r>
          <a:endParaRPr lang="es-MX" sz="1500" kern="1200" dirty="0"/>
        </a:p>
      </dsp:txBody>
      <dsp:txXfrm>
        <a:off x="3714429" y="1911717"/>
        <a:ext cx="3408473" cy="1050506"/>
      </dsp:txXfrm>
    </dsp:sp>
    <dsp:sp modelId="{5FCE1827-83C2-FB46-803B-C2B274D1AACF}">
      <dsp:nvSpPr>
        <dsp:cNvPr id="0" name=""/>
        <dsp:cNvSpPr/>
      </dsp:nvSpPr>
      <dsp:spPr>
        <a:xfrm>
          <a:off x="3657599" y="3164575"/>
          <a:ext cx="3522133" cy="15633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1500" b="1" kern="1200" dirty="0"/>
            <a:t>Mecanismos o sistemas de monitoreo o supervisión y medición de objetivos para mejorar el servicio público de justicia, </a:t>
          </a:r>
          <a:r>
            <a:rPr lang="es-ES" sz="1500" kern="1200" dirty="0"/>
            <a:t>que pueden incluir metas, </a:t>
          </a:r>
          <a:r>
            <a:rPr lang="es-ES" sz="1500" b="1" kern="1200" dirty="0"/>
            <a:t>criterios, indicadores </a:t>
          </a:r>
          <a:r>
            <a:rPr lang="es-ES" sz="1500" kern="1200" dirty="0"/>
            <a:t>y la definición de temas de acción judicial relevantes. </a:t>
          </a:r>
          <a:endParaRPr lang="es-MX" sz="1500" kern="1200" dirty="0"/>
        </a:p>
      </dsp:txBody>
      <dsp:txXfrm>
        <a:off x="3733916" y="3240892"/>
        <a:ext cx="3369499" cy="14107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6AB93-ED69-3444-A2DA-7262CA470E23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F432C-2C9F-9741-A098-ED0FA78D432A}">
      <dsp:nvSpPr>
        <dsp:cNvPr id="0" name=""/>
        <dsp:cNvSpPr/>
      </dsp:nvSpPr>
      <dsp:spPr>
        <a:xfrm>
          <a:off x="3657599" y="542395"/>
          <a:ext cx="3522133" cy="1926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1800" b="1" kern="1200" dirty="0"/>
            <a:t>Modelos de indicadores</a:t>
          </a:r>
          <a:r>
            <a:rPr lang="es-UY" sz="1800" kern="1200" dirty="0"/>
            <a:t> para medir la gestión del rezago de los órganos judiciales, así como la duración de los procesos.</a:t>
          </a:r>
          <a:endParaRPr lang="es-MX" sz="1800" kern="1200" dirty="0"/>
        </a:p>
      </dsp:txBody>
      <dsp:txXfrm>
        <a:off x="3751627" y="636423"/>
        <a:ext cx="3334077" cy="1738110"/>
      </dsp:txXfrm>
    </dsp:sp>
    <dsp:sp modelId="{307A3F57-618C-394F-B5F8-BE0BD8B13EE6}">
      <dsp:nvSpPr>
        <dsp:cNvPr id="0" name=""/>
        <dsp:cNvSpPr/>
      </dsp:nvSpPr>
      <dsp:spPr>
        <a:xfrm>
          <a:off x="3657599" y="2709333"/>
          <a:ext cx="3522133" cy="1926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Font typeface="+mj-lt"/>
            <a:buNone/>
          </a:pPr>
          <a:r>
            <a:rPr lang="es-UY" sz="1800" b="1" kern="1200" dirty="0"/>
            <a:t>Herramientas de inteligencia artificial, automatización y digitalización.</a:t>
          </a:r>
          <a:endParaRPr lang="es-MX" sz="1800" kern="1200" dirty="0"/>
        </a:p>
      </dsp:txBody>
      <dsp:txXfrm>
        <a:off x="3751627" y="2803361"/>
        <a:ext cx="3334077" cy="1738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Imagen 4" descr="image002">
            <a:extLst>
              <a:ext uri="{FF2B5EF4-FFF2-40B4-BE49-F238E27FC236}">
                <a16:creationId xmlns:a16="http://schemas.microsoft.com/office/drawing/2014/main" id="{488C4537-DF72-763C-7DF2-24FDFCF11E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239" y="5710841"/>
            <a:ext cx="15748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65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23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7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D67250-604D-3215-EDDE-9B79536C4E9F}"/>
              </a:ext>
            </a:extLst>
          </p:cNvPr>
          <p:cNvSpPr txBox="1">
            <a:spLocks/>
          </p:cNvSpPr>
          <p:nvPr userDrawn="1"/>
        </p:nvSpPr>
        <p:spPr>
          <a:xfrm>
            <a:off x="9377916" y="6151876"/>
            <a:ext cx="1777764" cy="673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s-CL"/>
            </a:defPPr>
            <a:lvl1pPr marL="0" algn="r" defTabSz="9144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907275-2CE0-480E-9447-7236BBAE66CE}" type="slidenum">
              <a:rPr lang="es-CL" smtClean="0"/>
              <a:pPr/>
              <a:t>‹Nº›</a:t>
            </a:fld>
            <a:endParaRPr lang="es-CL"/>
          </a:p>
        </p:txBody>
      </p:sp>
      <p:pic>
        <p:nvPicPr>
          <p:cNvPr id="8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D066E09-60A2-0E7D-6517-167306F161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916" y="6070785"/>
            <a:ext cx="1777764" cy="7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78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203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 descr="image002">
            <a:extLst>
              <a:ext uri="{FF2B5EF4-FFF2-40B4-BE49-F238E27FC236}">
                <a16:creationId xmlns:a16="http://schemas.microsoft.com/office/drawing/2014/main" id="{0529A44F-BCFD-7F50-23A5-DB013E880F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242" y="6247015"/>
            <a:ext cx="15748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961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61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7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554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 descr="image002">
            <a:extLst>
              <a:ext uri="{FF2B5EF4-FFF2-40B4-BE49-F238E27FC236}">
                <a16:creationId xmlns:a16="http://schemas.microsoft.com/office/drawing/2014/main" id="{AB1256BC-906F-4E58-9E55-8169160348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880" y="6231138"/>
            <a:ext cx="15748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91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32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74D37-F080-49EA-9BAC-B12F4B8DABF6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07275-2CE0-480E-9447-7236BBAE66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04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5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04146" y="1685938"/>
            <a:ext cx="9144000" cy="23876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0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Cumbre Judicial Iberoamericana XXII Edición: </a:t>
            </a:r>
            <a:b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s-CL" sz="3200" b="1" i="1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“UNA JUSTICIA AL DÍA PARA GARANTIZAR LA DIGNIDAD DE LAS PERSONAS”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grupo 1: JUSTICIA OPORTUNA</a:t>
            </a: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6" name="Triángulo isósceles 5"/>
          <p:cNvSpPr/>
          <p:nvPr/>
        </p:nvSpPr>
        <p:spPr>
          <a:xfrm rot="16200000">
            <a:off x="5617535" y="277665"/>
            <a:ext cx="3242930" cy="9906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16" descr="CUMBRE JUDICIAL IBEROAMERICANA (Parte 2) | Tribunal Supremo Popular de la  República de Cu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306" y="4834163"/>
            <a:ext cx="1988659" cy="97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ndera de Brasil - Información, historia, significados y más">
            <a:extLst>
              <a:ext uri="{FF2B5EF4-FFF2-40B4-BE49-F238E27FC236}">
                <a16:creationId xmlns:a16="http://schemas.microsoft.com/office/drawing/2014/main" id="{277E5C8F-7D0A-AC62-7E8B-EDBE3B8E9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0" y="382440"/>
            <a:ext cx="1461600" cy="9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ile Flag | Bandera de chile, Banderas del mundo con nombres, Banderas del  mundo">
            <a:extLst>
              <a:ext uri="{FF2B5EF4-FFF2-40B4-BE49-F238E27FC236}">
                <a16:creationId xmlns:a16="http://schemas.microsoft.com/office/drawing/2014/main" id="{B84B5834-829B-BEF1-9D1E-A8F9259A2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730" y="384822"/>
            <a:ext cx="1461600" cy="97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istoria de la bandera de México | Banco del Bienestar, Sociedad Nacional  de Crédito, Institución de Banca de Desarrollo | Gobierno | gob.mx">
            <a:extLst>
              <a:ext uri="{FF2B5EF4-FFF2-40B4-BE49-F238E27FC236}">
                <a16:creationId xmlns:a16="http://schemas.microsoft.com/office/drawing/2014/main" id="{43F3E0C6-DF18-7663-506B-76471E1F0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" b="12963"/>
          <a:stretch/>
        </p:blipFill>
        <p:spPr bwMode="auto">
          <a:xfrm>
            <a:off x="3639330" y="391884"/>
            <a:ext cx="1724016" cy="9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andera de Panamá - Wikipedia, la enciclopedia libre">
            <a:extLst>
              <a:ext uri="{FF2B5EF4-FFF2-40B4-BE49-F238E27FC236}">
                <a16:creationId xmlns:a16="http://schemas.microsoft.com/office/drawing/2014/main" id="{A3D4E69D-6A29-6C45-335C-C9F93C43E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946" y="391884"/>
            <a:ext cx="1461600" cy="9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andera de Portugal: historia y significado (Imágenes revisadas)">
            <a:extLst>
              <a:ext uri="{FF2B5EF4-FFF2-40B4-BE49-F238E27FC236}">
                <a16:creationId xmlns:a16="http://schemas.microsoft.com/office/drawing/2014/main" id="{1A03DAB6-2CF3-BF9A-ED01-3B25ED971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546" y="397754"/>
            <a:ext cx="1461600" cy="97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Vectores e ilustraciones de Bandera republica dominicana para descargar  gratis | Freepik">
            <a:extLst>
              <a:ext uri="{FF2B5EF4-FFF2-40B4-BE49-F238E27FC236}">
                <a16:creationId xmlns:a16="http://schemas.microsoft.com/office/drawing/2014/main" id="{216A3C8D-3FC8-8173-8D2B-4C02D40A1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147" y="391884"/>
            <a:ext cx="1550775" cy="9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Bandera paraguaya, símbolo nacional paraguayo para: vector de stock (libre  de regalías) 1754121578 | Shutterstock">
            <a:extLst>
              <a:ext uri="{FF2B5EF4-FFF2-40B4-BE49-F238E27FC236}">
                <a16:creationId xmlns:a16="http://schemas.microsoft.com/office/drawing/2014/main" id="{DA2CAB5F-087D-7E7D-B4B2-2BC36E4408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" b="9500"/>
          <a:stretch/>
        </p:blipFill>
        <p:spPr bwMode="auto">
          <a:xfrm>
            <a:off x="5363346" y="384822"/>
            <a:ext cx="1461600" cy="9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>
            <a:extLst>
              <a:ext uri="{FF2B5EF4-FFF2-40B4-BE49-F238E27FC236}">
                <a16:creationId xmlns:a16="http://schemas.microsoft.com/office/drawing/2014/main" id="{4919AC85-07C1-512F-CBA7-314E77911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565" y="4537876"/>
            <a:ext cx="3315034" cy="142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130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1F88C152-3F07-9AC5-B24A-20EB0F770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2">
            <a:extLst>
              <a:ext uri="{FF2B5EF4-FFF2-40B4-BE49-F238E27FC236}">
                <a16:creationId xmlns:a16="http://schemas.microsoft.com/office/drawing/2014/main" id="{96629941-2CE4-CE58-7995-0525DF9BB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E2F7AEC-4E70-8B78-6445-C3F242A86B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76660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id="{7E71E1E1-24B2-57BD-246E-4083EC14C022}"/>
              </a:ext>
            </a:extLst>
          </p:cNvPr>
          <p:cNvSpPr/>
          <p:nvPr/>
        </p:nvSpPr>
        <p:spPr>
          <a:xfrm>
            <a:off x="8957535" y="1204858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9FCC9DF-66DD-4345-21B2-987F559AE2B6}"/>
              </a:ext>
            </a:extLst>
          </p:cNvPr>
          <p:cNvSpPr/>
          <p:nvPr/>
        </p:nvSpPr>
        <p:spPr>
          <a:xfrm>
            <a:off x="8970083" y="3849857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E60546A-68D4-B7A6-E70E-493D9922C7A3}"/>
              </a:ext>
            </a:extLst>
          </p:cNvPr>
          <p:cNvSpPr/>
          <p:nvPr/>
        </p:nvSpPr>
        <p:spPr>
          <a:xfrm>
            <a:off x="8953949" y="2493539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496073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1F88C152-3F07-9AC5-B24A-20EB0F770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2">
            <a:extLst>
              <a:ext uri="{FF2B5EF4-FFF2-40B4-BE49-F238E27FC236}">
                <a16:creationId xmlns:a16="http://schemas.microsoft.com/office/drawing/2014/main" id="{96629941-2CE4-CE58-7995-0525DF9BB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E2F7AEC-4E70-8B78-6445-C3F242A86B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047781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id="{7E71E1E1-24B2-57BD-246E-4083EC14C022}"/>
              </a:ext>
            </a:extLst>
          </p:cNvPr>
          <p:cNvSpPr/>
          <p:nvPr/>
        </p:nvSpPr>
        <p:spPr>
          <a:xfrm>
            <a:off x="8957535" y="1204858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E60546A-68D4-B7A6-E70E-493D9922C7A3}"/>
              </a:ext>
            </a:extLst>
          </p:cNvPr>
          <p:cNvSpPr/>
          <p:nvPr/>
        </p:nvSpPr>
        <p:spPr>
          <a:xfrm>
            <a:off x="8957534" y="3391896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65496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253154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2. OBJETIVOS GENERALES Y ESPECÍFICOS</a:t>
            </a:r>
            <a:endParaRPr kumimoji="0" lang="es-CL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3734644" y="651756"/>
            <a:ext cx="760771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>
                <a:tab pos="712788" algn="l"/>
              </a:tabLst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Objetivos específicos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281E5C1-0052-AF2C-7504-1DE3A22ADBEA}"/>
              </a:ext>
            </a:extLst>
          </p:cNvPr>
          <p:cNvSpPr txBox="1"/>
          <p:nvPr/>
        </p:nvSpPr>
        <p:spPr>
          <a:xfrm>
            <a:off x="3734643" y="1188753"/>
            <a:ext cx="79714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2) 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Difundir el material que se recopile, a través de la página electrónica de la Cumbre Judicial Iberoamericana.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3) 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Poner a disposición de los Poderes Judiciales de los países miembros de la Cumbre el resultado del producto axiológico y exhortarles a difundirlo conforme a sus políticas de comunicación.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4) 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Promover el uso de herramientas tecnológicas como instrumentos de apoyo a la actividad judicial y a la toma de decisiones (no como sustituto), contribuyendo a acortar los tiempos medios y  hacer que el sistema de justicia</a:t>
            </a:r>
            <a:r>
              <a:rPr lang="es-CL" dirty="0">
                <a:solidFill>
                  <a:prstClr val="black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sea más eficiente.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5) </a:t>
            </a:r>
            <a:r>
              <a:rPr lang="es-MX" dirty="0">
                <a:solidFill>
                  <a:prstClr val="black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Promover el establecimiento de comunicaciones electrónicas, previamente consentidas por los usuarios de los sistemas judiciales iberoamericanos, desde el primer contacto con la judicatura, evaluando la necesidad de formalizar los mecanismos y regulaciones necesarias para su validación, asegurando un servicio de justicia expedito y oportuno.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r>
              <a:rPr kumimoji="0" lang="es-UY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04AA9DFC-0766-4EF4-F0DF-8C073FED2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2">
            <a:extLst>
              <a:ext uri="{FF2B5EF4-FFF2-40B4-BE49-F238E27FC236}">
                <a16:creationId xmlns:a16="http://schemas.microsoft.com/office/drawing/2014/main" id="{A59FF0FB-E4A6-115F-F514-0985ABF17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440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9337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3. RESULTADOS E IMPACTOS ESPERADOS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389646" y="1997839"/>
            <a:ext cx="11266714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Integrar un documento (informe) que desarrolle los objetivos específicos mencionados y haga referencia a 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experiencias vigentes o que hayan operado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 en los poderes judiciales, que 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sirvan de referencia y se puedan usar o adaptar por parte de otros poderes judiciales.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En los temas que sea posible se emitirán recomendaciones.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Se propone que estos casos estén a disposición de la población interesada en la página de la Cumbre (módulo de e-justicia)</a:t>
            </a:r>
            <a:endParaRPr kumimoji="0" lang="es-MX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Cambria" panose="02040503050406030204" pitchFamily="18" charset="0"/>
            </a:endParaRPr>
          </a:p>
        </p:txBody>
      </p:sp>
      <p:pic>
        <p:nvPicPr>
          <p:cNvPr id="3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5E3307E-541E-A97E-06D2-7A28D603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>
            <a:extLst>
              <a:ext uri="{FF2B5EF4-FFF2-40B4-BE49-F238E27FC236}">
                <a16:creationId xmlns:a16="http://schemas.microsoft.com/office/drawing/2014/main" id="{80EF25AF-B45C-C789-4A5C-2FCE253F8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343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9337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4. METODOLOGÍA DE TRABAJO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389646" y="1997839"/>
            <a:ext cx="11266714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Fase 1: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Integración del grupo de trabajo, socialización de los objetivos específicos del proyecto y esquema de organización.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Fase 2: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Identificación de casos.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Fase 3: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Sistematización, descripción y análisis de los casos identificados.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Fase 4: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Elaboración de informe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es-MX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+mn-cs"/>
              </a:rPr>
              <a:t>“Uso de tecnología en la impartición de justicia en beneficio de las personas: mecanismos de monitoreo o supervisión de objetivos, normatividad para impulsar procesos eficientes, experiencias y buenas prácticas de gestión judicial, ciberseguridad y fortalecimiento de la cultura digital”.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Fase 5: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Presentación del documento.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3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5E3307E-541E-A97E-06D2-7A28D603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>
            <a:extLst>
              <a:ext uri="{FF2B5EF4-FFF2-40B4-BE49-F238E27FC236}">
                <a16:creationId xmlns:a16="http://schemas.microsoft.com/office/drawing/2014/main" id="{80EF25AF-B45C-C789-4A5C-2FCE253F8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900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5E3307E-541E-A97E-06D2-7A28D603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238210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>
            <a:extLst>
              <a:ext uri="{FF2B5EF4-FFF2-40B4-BE49-F238E27FC236}">
                <a16:creationId xmlns:a16="http://schemas.microsoft.com/office/drawing/2014/main" id="{80EF25AF-B45C-C789-4A5C-2FCE253F8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089869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lamada rectangular redondeada 5">
            <a:extLst>
              <a:ext uri="{FF2B5EF4-FFF2-40B4-BE49-F238E27FC236}">
                <a16:creationId xmlns:a16="http://schemas.microsoft.com/office/drawing/2014/main" id="{3A51726E-62EA-6F12-18B9-2BBEE1D76DEF}"/>
              </a:ext>
            </a:extLst>
          </p:cNvPr>
          <p:cNvSpPr/>
          <p:nvPr/>
        </p:nvSpPr>
        <p:spPr>
          <a:xfrm rot="10800000">
            <a:off x="6528195" y="3491185"/>
            <a:ext cx="1495799" cy="1680854"/>
          </a:xfrm>
          <a:prstGeom prst="wedgeRoundRectCallout">
            <a:avLst>
              <a:gd name="adj1" fmla="val 24870"/>
              <a:gd name="adj2" fmla="val 63636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D32D55A-E803-8182-5276-931AE9387976}"/>
              </a:ext>
            </a:extLst>
          </p:cNvPr>
          <p:cNvSpPr/>
          <p:nvPr/>
        </p:nvSpPr>
        <p:spPr>
          <a:xfrm>
            <a:off x="10759202" y="2681170"/>
            <a:ext cx="1391127" cy="5850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BE9AE1F-370C-B2FB-4EDF-F5586E56D1B0}"/>
              </a:ext>
            </a:extLst>
          </p:cNvPr>
          <p:cNvSpPr/>
          <p:nvPr/>
        </p:nvSpPr>
        <p:spPr>
          <a:xfrm>
            <a:off x="1850589" y="2667069"/>
            <a:ext cx="1225014" cy="5850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Llamada de nube 8">
            <a:extLst>
              <a:ext uri="{FF2B5EF4-FFF2-40B4-BE49-F238E27FC236}">
                <a16:creationId xmlns:a16="http://schemas.microsoft.com/office/drawing/2014/main" id="{137E22FC-0EF9-0BA1-A89B-3DBB913AF620}"/>
              </a:ext>
            </a:extLst>
          </p:cNvPr>
          <p:cNvSpPr/>
          <p:nvPr/>
        </p:nvSpPr>
        <p:spPr>
          <a:xfrm>
            <a:off x="226436" y="1544196"/>
            <a:ext cx="1945544" cy="954107"/>
          </a:xfrm>
          <a:prstGeom prst="cloud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1°Reunión Preparatoria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2315E9-612E-48CB-E928-241348294023}"/>
              </a:ext>
            </a:extLst>
          </p:cNvPr>
          <p:cNvSpPr txBox="1"/>
          <p:nvPr/>
        </p:nvSpPr>
        <p:spPr>
          <a:xfrm>
            <a:off x="1966463" y="2713888"/>
            <a:ext cx="1011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Abril - Jun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lamada de nube 10">
            <a:extLst>
              <a:ext uri="{FF2B5EF4-FFF2-40B4-BE49-F238E27FC236}">
                <a16:creationId xmlns:a16="http://schemas.microsoft.com/office/drawing/2014/main" id="{31218E71-C51E-2C2F-08B3-F8FF364D838B}"/>
              </a:ext>
            </a:extLst>
          </p:cNvPr>
          <p:cNvSpPr/>
          <p:nvPr/>
        </p:nvSpPr>
        <p:spPr>
          <a:xfrm>
            <a:off x="10680673" y="1844597"/>
            <a:ext cx="1499946" cy="713376"/>
          </a:xfrm>
          <a:prstGeom prst="cloud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Asamblea Plenaria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D1662F3-AB63-5E80-5BD2-E650DE12CCB3}"/>
              </a:ext>
            </a:extLst>
          </p:cNvPr>
          <p:cNvSpPr/>
          <p:nvPr/>
        </p:nvSpPr>
        <p:spPr>
          <a:xfrm>
            <a:off x="-41631" y="2667069"/>
            <a:ext cx="1892219" cy="585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al 10 Abril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B0F9CC5-5040-9D45-A61C-A8A33F610E6C}"/>
              </a:ext>
            </a:extLst>
          </p:cNvPr>
          <p:cNvSpPr/>
          <p:nvPr/>
        </p:nvSpPr>
        <p:spPr>
          <a:xfrm>
            <a:off x="3075601" y="2667069"/>
            <a:ext cx="1557320" cy="585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Llamada rectangular redondeada 13">
            <a:extLst>
              <a:ext uri="{FF2B5EF4-FFF2-40B4-BE49-F238E27FC236}">
                <a16:creationId xmlns:a16="http://schemas.microsoft.com/office/drawing/2014/main" id="{7CC2CA76-E7C9-BFE8-473F-27ECC60395DB}"/>
              </a:ext>
            </a:extLst>
          </p:cNvPr>
          <p:cNvSpPr/>
          <p:nvPr/>
        </p:nvSpPr>
        <p:spPr>
          <a:xfrm rot="10800000">
            <a:off x="88456" y="3379195"/>
            <a:ext cx="1040284" cy="708199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0D189D8-3D99-C2A1-57C9-B2F091C4BB62}"/>
              </a:ext>
            </a:extLst>
          </p:cNvPr>
          <p:cNvSpPr txBox="1"/>
          <p:nvPr/>
        </p:nvSpPr>
        <p:spPr>
          <a:xfrm>
            <a:off x="6581" y="3399259"/>
            <a:ext cx="12128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Integración final del grupo</a:t>
            </a:r>
          </a:p>
        </p:txBody>
      </p:sp>
      <p:sp>
        <p:nvSpPr>
          <p:cNvPr id="16" name="Llamada rectangular redondeada 15">
            <a:extLst>
              <a:ext uri="{FF2B5EF4-FFF2-40B4-BE49-F238E27FC236}">
                <a16:creationId xmlns:a16="http://schemas.microsoft.com/office/drawing/2014/main" id="{E495A446-6B6A-7E64-3C51-DCC47F1065D9}"/>
              </a:ext>
            </a:extLst>
          </p:cNvPr>
          <p:cNvSpPr/>
          <p:nvPr/>
        </p:nvSpPr>
        <p:spPr>
          <a:xfrm rot="10800000">
            <a:off x="1210615" y="3554653"/>
            <a:ext cx="1791578" cy="2683555"/>
          </a:xfrm>
          <a:prstGeom prst="wedgeRoundRectCallout">
            <a:avLst>
              <a:gd name="adj1" fmla="val -20772"/>
              <a:gd name="adj2" fmla="val 5848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Llamada rectangular redondeada 16">
            <a:extLst>
              <a:ext uri="{FF2B5EF4-FFF2-40B4-BE49-F238E27FC236}">
                <a16:creationId xmlns:a16="http://schemas.microsoft.com/office/drawing/2014/main" id="{9CF2248E-31BA-5189-CD78-5522AB8B71F0}"/>
              </a:ext>
            </a:extLst>
          </p:cNvPr>
          <p:cNvSpPr/>
          <p:nvPr/>
        </p:nvSpPr>
        <p:spPr>
          <a:xfrm rot="10800000">
            <a:off x="4715733" y="3545808"/>
            <a:ext cx="1726402" cy="1945179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EB9CA76-9C6E-C6E3-8ED2-A1849FF2C35E}"/>
              </a:ext>
            </a:extLst>
          </p:cNvPr>
          <p:cNvSpPr txBox="1"/>
          <p:nvPr/>
        </p:nvSpPr>
        <p:spPr>
          <a:xfrm>
            <a:off x="4743069" y="3611316"/>
            <a:ext cx="1634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Análisis de información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Definición de estructura del informe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Elaboración de borrador del informe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60BB84-FEBC-7F31-DE8D-39E93DE4A3BF}"/>
              </a:ext>
            </a:extLst>
          </p:cNvPr>
          <p:cNvSpPr txBox="1"/>
          <p:nvPr/>
        </p:nvSpPr>
        <p:spPr>
          <a:xfrm>
            <a:off x="1131280" y="3706691"/>
            <a:ext cx="19741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Socialización de objetivos y metodología</a:t>
            </a: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Definición de esquema de trabajo</a:t>
            </a:r>
            <a:endParaRPr lang="es-CL" sz="1400" noProof="0" dirty="0">
              <a:solidFill>
                <a:srgbClr val="4472C4">
                  <a:lumMod val="75000"/>
                </a:srgbClr>
              </a:solidFill>
              <a:latin typeface="Calibri" panose="020F0502020204030204"/>
            </a:endParaRP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Presentación de instrumento de recolección de información</a:t>
            </a: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Identificación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casos y recopilación de información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157B0E8-2956-DF85-D9BD-4EF48B5F6699}"/>
              </a:ext>
            </a:extLst>
          </p:cNvPr>
          <p:cNvSpPr/>
          <p:nvPr/>
        </p:nvSpPr>
        <p:spPr>
          <a:xfrm>
            <a:off x="4637211" y="2672333"/>
            <a:ext cx="1557320" cy="585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9044610-9C59-4364-818E-8665E199DAB6}"/>
              </a:ext>
            </a:extLst>
          </p:cNvPr>
          <p:cNvSpPr/>
          <p:nvPr/>
        </p:nvSpPr>
        <p:spPr>
          <a:xfrm>
            <a:off x="6131386" y="2681170"/>
            <a:ext cx="1557320" cy="585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2E1C1DB7-CDB5-63C8-5F33-304897239D30}"/>
              </a:ext>
            </a:extLst>
          </p:cNvPr>
          <p:cNvSpPr/>
          <p:nvPr/>
        </p:nvSpPr>
        <p:spPr>
          <a:xfrm>
            <a:off x="7629851" y="2689600"/>
            <a:ext cx="1557320" cy="585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B015E77-2686-CC55-7E99-2DB383C39B32}"/>
              </a:ext>
            </a:extLst>
          </p:cNvPr>
          <p:cNvSpPr txBox="1"/>
          <p:nvPr/>
        </p:nvSpPr>
        <p:spPr>
          <a:xfrm>
            <a:off x="6528194" y="3531393"/>
            <a:ext cx="14633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Revisión y discusión de borrador del informe para incorporar propuestas y observaciones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Llamada rectangular redondeada 23">
            <a:extLst>
              <a:ext uri="{FF2B5EF4-FFF2-40B4-BE49-F238E27FC236}">
                <a16:creationId xmlns:a16="http://schemas.microsoft.com/office/drawing/2014/main" id="{63B2F6B1-E541-9EE9-E959-FE85E6F403B1}"/>
              </a:ext>
            </a:extLst>
          </p:cNvPr>
          <p:cNvSpPr/>
          <p:nvPr/>
        </p:nvSpPr>
        <p:spPr>
          <a:xfrm rot="10800000">
            <a:off x="8175079" y="3605103"/>
            <a:ext cx="1209178" cy="1107632"/>
          </a:xfrm>
          <a:prstGeom prst="wedgeRoundRectCallout">
            <a:avLst>
              <a:gd name="adj1" fmla="val 26415"/>
              <a:gd name="adj2" fmla="val 75628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370E96DE-4ECF-F729-6C0B-520625FDE71F}"/>
              </a:ext>
            </a:extLst>
          </p:cNvPr>
          <p:cNvSpPr/>
          <p:nvPr/>
        </p:nvSpPr>
        <p:spPr>
          <a:xfrm>
            <a:off x="9184147" y="2692487"/>
            <a:ext cx="1575055" cy="585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Llamada rectangular redondeada 25">
            <a:extLst>
              <a:ext uri="{FF2B5EF4-FFF2-40B4-BE49-F238E27FC236}">
                <a16:creationId xmlns:a16="http://schemas.microsoft.com/office/drawing/2014/main" id="{BDB904F5-55FB-0618-0312-2A4E165A0774}"/>
              </a:ext>
            </a:extLst>
          </p:cNvPr>
          <p:cNvSpPr/>
          <p:nvPr/>
        </p:nvSpPr>
        <p:spPr>
          <a:xfrm rot="10800000">
            <a:off x="9438670" y="3456957"/>
            <a:ext cx="1209177" cy="1815880"/>
          </a:xfrm>
          <a:prstGeom prst="wedgeRoundRectCallout">
            <a:avLst>
              <a:gd name="adj1" fmla="val 21109"/>
              <a:gd name="adj2" fmla="val 5923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E54EC36-0E47-4C15-D257-7FCB1426F67A}"/>
              </a:ext>
            </a:extLst>
          </p:cNvPr>
          <p:cNvSpPr txBox="1"/>
          <p:nvPr/>
        </p:nvSpPr>
        <p:spPr>
          <a:xfrm>
            <a:off x="8243981" y="3706691"/>
            <a:ext cx="11402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Elaboración de la versión final del informe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4307AD-D76D-4A92-2208-22D272F0DE82}"/>
              </a:ext>
            </a:extLst>
          </p:cNvPr>
          <p:cNvSpPr txBox="1"/>
          <p:nvPr/>
        </p:nvSpPr>
        <p:spPr>
          <a:xfrm>
            <a:off x="9482983" y="3609048"/>
            <a:ext cx="11327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Aprobación de la versión final del informe por los países involucrados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DEC4F73-7622-E73D-ED8D-A122D0F5E104}"/>
              </a:ext>
            </a:extLst>
          </p:cNvPr>
          <p:cNvSpPr txBox="1"/>
          <p:nvPr/>
        </p:nvSpPr>
        <p:spPr>
          <a:xfrm>
            <a:off x="3316620" y="2776198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Junio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74BCC41D-D8F6-5338-9375-08CCE9939435}"/>
              </a:ext>
            </a:extLst>
          </p:cNvPr>
          <p:cNvSpPr txBox="1"/>
          <p:nvPr/>
        </p:nvSpPr>
        <p:spPr>
          <a:xfrm>
            <a:off x="4828353" y="2663351"/>
            <a:ext cx="1150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Junio – Nov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36AAF0E-8080-7806-5850-1DFE790B8DE3}"/>
              </a:ext>
            </a:extLst>
          </p:cNvPr>
          <p:cNvSpPr txBox="1"/>
          <p:nvPr/>
        </p:nvSpPr>
        <p:spPr>
          <a:xfrm>
            <a:off x="6412266" y="2657438"/>
            <a:ext cx="11108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Noviembre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C7B7326-386A-CB4F-6E8C-52DB79F9FE89}"/>
              </a:ext>
            </a:extLst>
          </p:cNvPr>
          <p:cNvSpPr txBox="1"/>
          <p:nvPr/>
        </p:nvSpPr>
        <p:spPr>
          <a:xfrm>
            <a:off x="7636627" y="2628285"/>
            <a:ext cx="1499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Diciembre 2024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Febrero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29FD33D-8F66-4028-3D5C-A25655D36E3B}"/>
              </a:ext>
            </a:extLst>
          </p:cNvPr>
          <p:cNvSpPr txBox="1"/>
          <p:nvPr/>
        </p:nvSpPr>
        <p:spPr>
          <a:xfrm>
            <a:off x="9285302" y="2760432"/>
            <a:ext cx="1299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Febrero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03635D7-CAE3-B4E7-EBB3-489E2422780F}"/>
              </a:ext>
            </a:extLst>
          </p:cNvPr>
          <p:cNvSpPr txBox="1"/>
          <p:nvPr/>
        </p:nvSpPr>
        <p:spPr>
          <a:xfrm>
            <a:off x="10967904" y="2786461"/>
            <a:ext cx="11162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Mayo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ítulo 1">
            <a:extLst>
              <a:ext uri="{FF2B5EF4-FFF2-40B4-BE49-F238E27FC236}">
                <a16:creationId xmlns:a16="http://schemas.microsoft.com/office/drawing/2014/main" id="{2D7EEC19-F8FF-EE08-D508-C4425A5C018E}"/>
              </a:ext>
            </a:extLst>
          </p:cNvPr>
          <p:cNvSpPr txBox="1">
            <a:spLocks/>
          </p:cNvSpPr>
          <p:nvPr/>
        </p:nvSpPr>
        <p:spPr>
          <a:xfrm>
            <a:off x="-230" y="172"/>
            <a:ext cx="12192000" cy="139337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5. CRONOGRAMA</a:t>
            </a:r>
          </a:p>
        </p:txBody>
      </p:sp>
      <p:sp>
        <p:nvSpPr>
          <p:cNvPr id="36" name="Llamada de nube 35">
            <a:extLst>
              <a:ext uri="{FF2B5EF4-FFF2-40B4-BE49-F238E27FC236}">
                <a16:creationId xmlns:a16="http://schemas.microsoft.com/office/drawing/2014/main" id="{82A4692B-495E-27B8-914C-5BC78C32CE71}"/>
              </a:ext>
            </a:extLst>
          </p:cNvPr>
          <p:cNvSpPr/>
          <p:nvPr/>
        </p:nvSpPr>
        <p:spPr>
          <a:xfrm>
            <a:off x="6208856" y="1583286"/>
            <a:ext cx="1868051" cy="836695"/>
          </a:xfrm>
          <a:prstGeom prst="cloud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2° Ronda de Talleres</a:t>
            </a:r>
          </a:p>
        </p:txBody>
      </p:sp>
      <p:sp>
        <p:nvSpPr>
          <p:cNvPr id="37" name="Llamada de nube 36">
            <a:extLst>
              <a:ext uri="{FF2B5EF4-FFF2-40B4-BE49-F238E27FC236}">
                <a16:creationId xmlns:a16="http://schemas.microsoft.com/office/drawing/2014/main" id="{D93501BF-E451-8DB5-002F-D6C8230913E1}"/>
              </a:ext>
            </a:extLst>
          </p:cNvPr>
          <p:cNvSpPr/>
          <p:nvPr/>
        </p:nvSpPr>
        <p:spPr>
          <a:xfrm>
            <a:off x="3342686" y="1492295"/>
            <a:ext cx="1868051" cy="954106"/>
          </a:xfrm>
          <a:prstGeom prst="cloud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1° Ronda de Talleres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Llamada rectangular redondeada 37">
            <a:extLst>
              <a:ext uri="{FF2B5EF4-FFF2-40B4-BE49-F238E27FC236}">
                <a16:creationId xmlns:a16="http://schemas.microsoft.com/office/drawing/2014/main" id="{91BB1517-1350-2304-5327-FC099A755A2E}"/>
              </a:ext>
            </a:extLst>
          </p:cNvPr>
          <p:cNvSpPr/>
          <p:nvPr/>
        </p:nvSpPr>
        <p:spPr>
          <a:xfrm rot="10800000">
            <a:off x="3088251" y="3525740"/>
            <a:ext cx="1553957" cy="1902184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DF219D2-1186-38D5-3AB1-E860F2C89ECB}"/>
              </a:ext>
            </a:extLst>
          </p:cNvPr>
          <p:cNvSpPr txBox="1"/>
          <p:nvPr/>
        </p:nvSpPr>
        <p:spPr>
          <a:xfrm>
            <a:off x="3112225" y="3568891"/>
            <a:ext cx="1557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Presentación de casos identificados y aprobación de su integración al proyecto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Discusión y aprobación de casos adicionales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0A1FF68-39BE-B017-3FC1-7F0143CD9B3A}"/>
              </a:ext>
            </a:extLst>
          </p:cNvPr>
          <p:cNvSpPr txBox="1"/>
          <p:nvPr/>
        </p:nvSpPr>
        <p:spPr>
          <a:xfrm>
            <a:off x="-18093" y="6407032"/>
            <a:ext cx="8672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 actividad estaba prevista para la 1° Ronda de Talleres. No obstante, por cuestiones de tiempo y con la finalidad de cumplir con los objetivos del proyecto, se propone reubicarla para la 1° Reunión Preparatoria. </a:t>
            </a:r>
          </a:p>
        </p:txBody>
      </p:sp>
      <p:sp>
        <p:nvSpPr>
          <p:cNvPr id="41" name="Llamada rectangular redondeada 40">
            <a:extLst>
              <a:ext uri="{FF2B5EF4-FFF2-40B4-BE49-F238E27FC236}">
                <a16:creationId xmlns:a16="http://schemas.microsoft.com/office/drawing/2014/main" id="{6BC14793-F91D-6B1A-B02D-CFFDE685EC91}"/>
              </a:ext>
            </a:extLst>
          </p:cNvPr>
          <p:cNvSpPr/>
          <p:nvPr/>
        </p:nvSpPr>
        <p:spPr>
          <a:xfrm rot="10800000">
            <a:off x="10788888" y="3535216"/>
            <a:ext cx="1347947" cy="1255775"/>
          </a:xfrm>
          <a:prstGeom prst="wedgeRoundRectCallout">
            <a:avLst>
              <a:gd name="adj1" fmla="val 22131"/>
              <a:gd name="adj2" fmla="val 6604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8D09B7A-E7A7-626A-CED7-CB45B5F47B26}"/>
              </a:ext>
            </a:extLst>
          </p:cNvPr>
          <p:cNvSpPr txBox="1"/>
          <p:nvPr/>
        </p:nvSpPr>
        <p:spPr>
          <a:xfrm>
            <a:off x="10823979" y="3621133"/>
            <a:ext cx="12615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Aprobación de informe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Difusión y publicación de resultados </a:t>
            </a:r>
          </a:p>
        </p:txBody>
      </p:sp>
      <p:sp>
        <p:nvSpPr>
          <p:cNvPr id="2" name="Llamada de nube 35">
            <a:extLst>
              <a:ext uri="{FF2B5EF4-FFF2-40B4-BE49-F238E27FC236}">
                <a16:creationId xmlns:a16="http://schemas.microsoft.com/office/drawing/2014/main" id="{E644ABB6-147A-0556-9617-EF00590DAF33}"/>
              </a:ext>
            </a:extLst>
          </p:cNvPr>
          <p:cNvSpPr/>
          <p:nvPr/>
        </p:nvSpPr>
        <p:spPr>
          <a:xfrm>
            <a:off x="8899922" y="1732568"/>
            <a:ext cx="1684711" cy="791565"/>
          </a:xfrm>
          <a:prstGeom prst="cloud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2° Reunión Preparatoria</a:t>
            </a:r>
          </a:p>
        </p:txBody>
      </p:sp>
    </p:spTree>
    <p:extLst>
      <p:ext uri="{BB962C8B-B14F-4D97-AF65-F5344CB8AC3E}">
        <p14:creationId xmlns:p14="http://schemas.microsoft.com/office/powerpoint/2010/main" val="3730911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5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04146" y="1685938"/>
            <a:ext cx="9144000" cy="23876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0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Cumbre Judicial Iberoamericana XXII Edición: </a:t>
            </a:r>
            <a:b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s-CL" sz="3200" b="1" i="1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“UNA JUSTICIA AL DÍA PARA GARANTIZAR LA DIGNIDAD DE LAS PERSONAS”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grupo 1: JUSTICIA OPORTUNA</a:t>
            </a: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6" name="Triángulo isósceles 5"/>
          <p:cNvSpPr/>
          <p:nvPr/>
        </p:nvSpPr>
        <p:spPr>
          <a:xfrm rot="16200000">
            <a:off x="5617535" y="277665"/>
            <a:ext cx="3242930" cy="9906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16" descr="CUMBRE JUDICIAL IBEROAMERICANA (Parte 2) | Tribunal Supremo Popular de la  República de Cu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306" y="4834163"/>
            <a:ext cx="1988659" cy="97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ndera de Brasil - Información, historia, significados y más">
            <a:extLst>
              <a:ext uri="{FF2B5EF4-FFF2-40B4-BE49-F238E27FC236}">
                <a16:creationId xmlns:a16="http://schemas.microsoft.com/office/drawing/2014/main" id="{277E5C8F-7D0A-AC62-7E8B-EDBE3B8E9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0" y="382440"/>
            <a:ext cx="1461600" cy="9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ile Flag | Bandera de chile, Banderas del mundo con nombres, Banderas del  mundo">
            <a:extLst>
              <a:ext uri="{FF2B5EF4-FFF2-40B4-BE49-F238E27FC236}">
                <a16:creationId xmlns:a16="http://schemas.microsoft.com/office/drawing/2014/main" id="{B84B5834-829B-BEF1-9D1E-A8F9259A2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730" y="384822"/>
            <a:ext cx="1461600" cy="97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istoria de la bandera de México | Banco del Bienestar, Sociedad Nacional  de Crédito, Institución de Banca de Desarrollo | Gobierno | gob.mx">
            <a:extLst>
              <a:ext uri="{FF2B5EF4-FFF2-40B4-BE49-F238E27FC236}">
                <a16:creationId xmlns:a16="http://schemas.microsoft.com/office/drawing/2014/main" id="{43F3E0C6-DF18-7663-506B-76471E1F0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" b="12963"/>
          <a:stretch/>
        </p:blipFill>
        <p:spPr bwMode="auto">
          <a:xfrm>
            <a:off x="3639330" y="391884"/>
            <a:ext cx="1724016" cy="9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andera de Panamá - Wikipedia, la enciclopedia libre">
            <a:extLst>
              <a:ext uri="{FF2B5EF4-FFF2-40B4-BE49-F238E27FC236}">
                <a16:creationId xmlns:a16="http://schemas.microsoft.com/office/drawing/2014/main" id="{A3D4E69D-6A29-6C45-335C-C9F93C43E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946" y="391884"/>
            <a:ext cx="1461600" cy="9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andera de Portugal: historia y significado (Imágenes revisadas)">
            <a:extLst>
              <a:ext uri="{FF2B5EF4-FFF2-40B4-BE49-F238E27FC236}">
                <a16:creationId xmlns:a16="http://schemas.microsoft.com/office/drawing/2014/main" id="{1A03DAB6-2CF3-BF9A-ED01-3B25ED971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546" y="397754"/>
            <a:ext cx="1461600" cy="97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Vectores e ilustraciones de Bandera republica dominicana para descargar  gratis | Freepik">
            <a:extLst>
              <a:ext uri="{FF2B5EF4-FFF2-40B4-BE49-F238E27FC236}">
                <a16:creationId xmlns:a16="http://schemas.microsoft.com/office/drawing/2014/main" id="{216A3C8D-3FC8-8173-8D2B-4C02D40A1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147" y="391884"/>
            <a:ext cx="1550775" cy="9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Bandera paraguaya, símbolo nacional paraguayo para: vector de stock (libre  de regalías) 1754121578 | Shutterstock">
            <a:extLst>
              <a:ext uri="{FF2B5EF4-FFF2-40B4-BE49-F238E27FC236}">
                <a16:creationId xmlns:a16="http://schemas.microsoft.com/office/drawing/2014/main" id="{DA2CAB5F-087D-7E7D-B4B2-2BC36E4408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" b="9500"/>
          <a:stretch/>
        </p:blipFill>
        <p:spPr bwMode="auto">
          <a:xfrm>
            <a:off x="5363346" y="384822"/>
            <a:ext cx="1461600" cy="9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>
            <a:extLst>
              <a:ext uri="{FF2B5EF4-FFF2-40B4-BE49-F238E27FC236}">
                <a16:creationId xmlns:a16="http://schemas.microsoft.com/office/drawing/2014/main" id="{4919AC85-07C1-512F-CBA7-314E77911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565" y="4537876"/>
            <a:ext cx="3315034" cy="142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884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859314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TEMAS</a:t>
            </a:r>
            <a:endParaRPr kumimoji="0" lang="es-CL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3106057" y="1945719"/>
            <a:ext cx="8229600" cy="20928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Descripción del proyecto unificado del Grupo 1.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Objetivos generales y específicos.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Resultados e impactos esperados.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Metodología de trabajo.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Cronograma. </a:t>
            </a:r>
          </a:p>
        </p:txBody>
      </p:sp>
    </p:spTree>
    <p:extLst>
      <p:ext uri="{BB962C8B-B14F-4D97-AF65-F5344CB8AC3E}">
        <p14:creationId xmlns:p14="http://schemas.microsoft.com/office/powerpoint/2010/main" val="72532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9337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DESCRIPCIÓN DEL PROYECTO UNIFICADO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DEL GRUPO 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417286" y="1579376"/>
            <a:ext cx="11266714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EJE TEMÁTICO</a:t>
            </a:r>
          </a:p>
          <a:p>
            <a:pPr marL="457200" marR="0" lvl="1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Justicia Oportuna: Herramientas tecnológicas orientadas a la oportunidad, seguridad y eficiencia de la justicia. Gestión de causas complejas.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NOMBRE DEL PROYECTO </a:t>
            </a:r>
          </a:p>
          <a:p>
            <a:pPr marL="457200" marR="0" lvl="1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Uso de tecnología en la impartición de justicia: normatividad para impulsar procesos eficientes, experiencias, mecanismos de monitoreo o supervisión de objetivos y buenas prácticas de gestión judicial, ciberseguridad y fortalecimiento de la cultura digital.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Cambria" panose="02040503050406030204" pitchFamily="18" charset="0"/>
              </a:rPr>
              <a:t>PAÍSES INVOLUCRADOS</a:t>
            </a:r>
          </a:p>
          <a:p>
            <a:pPr marL="457200" marR="0" lvl="1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Brasil, Chile, México, Panamá, Paraguay, Portugal y República Dominicana.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Cambria" panose="02040503050406030204" pitchFamily="18" charset="0"/>
              </a:rPr>
              <a:t>PAÍSES COORDINADORES</a:t>
            </a:r>
          </a:p>
          <a:p>
            <a:pPr marL="457200" marR="0" lvl="1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Cambria" panose="02040503050406030204" pitchFamily="18" charset="0"/>
              </a:rPr>
              <a:t>Brasil, México, Paraguay y Portugal.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Cambria" panose="02040503050406030204" pitchFamily="18" charset="0"/>
            </a:endParaRPr>
          </a:p>
        </p:txBody>
      </p:sp>
      <p:pic>
        <p:nvPicPr>
          <p:cNvPr id="3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5E3307E-541E-A97E-06D2-7A28D603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>
            <a:extLst>
              <a:ext uri="{FF2B5EF4-FFF2-40B4-BE49-F238E27FC236}">
                <a16:creationId xmlns:a16="http://schemas.microsoft.com/office/drawing/2014/main" id="{80EF25AF-B45C-C789-4A5C-2FCE253F8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71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10">
            <a:extLst>
              <a:ext uri="{FF2B5EF4-FFF2-40B4-BE49-F238E27FC236}">
                <a16:creationId xmlns:a16="http://schemas.microsoft.com/office/drawing/2014/main" id="{5D13CC36-B950-4F02-9BAF-9A7EB267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Freeform: Shape 12">
            <a:extLst>
              <a:ext uri="{FF2B5EF4-FFF2-40B4-BE49-F238E27FC236}">
                <a16:creationId xmlns:a16="http://schemas.microsoft.com/office/drawing/2014/main" id="{4F2E2428-58BA-458D-AA54-05502E63F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48215" cy="6857999"/>
          </a:xfrm>
          <a:custGeom>
            <a:avLst/>
            <a:gdLst>
              <a:gd name="connsiteX0" fmla="*/ 0 w 9024730"/>
              <a:gd name="connsiteY0" fmla="*/ 0 h 6857999"/>
              <a:gd name="connsiteX1" fmla="*/ 9024730 w 9024730"/>
              <a:gd name="connsiteY1" fmla="*/ 0 h 6857999"/>
              <a:gd name="connsiteX2" fmla="*/ 9024730 w 9024730"/>
              <a:gd name="connsiteY2" fmla="*/ 2 h 6857999"/>
              <a:gd name="connsiteX3" fmla="*/ 8447016 w 9024730"/>
              <a:gd name="connsiteY3" fmla="*/ 2 h 6857999"/>
              <a:gd name="connsiteX4" fmla="*/ 8441214 w 9024730"/>
              <a:gd name="connsiteY4" fmla="*/ 14562 h 6857999"/>
              <a:gd name="connsiteX5" fmla="*/ 8445389 w 9024730"/>
              <a:gd name="connsiteY5" fmla="*/ 59077 h 6857999"/>
              <a:gd name="connsiteX6" fmla="*/ 8437086 w 9024730"/>
              <a:gd name="connsiteY6" fmla="*/ 107668 h 6857999"/>
              <a:gd name="connsiteX7" fmla="*/ 8458599 w 9024730"/>
              <a:gd name="connsiteY7" fmla="*/ 246136 h 6857999"/>
              <a:gd name="connsiteX8" fmla="*/ 8433237 w 9024730"/>
              <a:gd name="connsiteY8" fmla="*/ 372908 h 6857999"/>
              <a:gd name="connsiteX9" fmla="*/ 8430194 w 9024730"/>
              <a:gd name="connsiteY9" fmla="*/ 450607 h 6857999"/>
              <a:gd name="connsiteX10" fmla="*/ 8443315 w 9024730"/>
              <a:gd name="connsiteY10" fmla="*/ 812800 h 6857999"/>
              <a:gd name="connsiteX11" fmla="*/ 8453042 w 9024730"/>
              <a:gd name="connsiteY11" fmla="*/ 912727 h 6857999"/>
              <a:gd name="connsiteX12" fmla="*/ 8451649 w 9024730"/>
              <a:gd name="connsiteY12" fmla="*/ 989950 h 6857999"/>
              <a:gd name="connsiteX13" fmla="*/ 8455592 w 9024730"/>
              <a:gd name="connsiteY13" fmla="*/ 1141745 h 6857999"/>
              <a:gd name="connsiteX14" fmla="*/ 8470203 w 9024730"/>
              <a:gd name="connsiteY14" fmla="*/ 1265454 h 6857999"/>
              <a:gd name="connsiteX15" fmla="*/ 8499638 w 9024730"/>
              <a:gd name="connsiteY15" fmla="*/ 1385480 h 6857999"/>
              <a:gd name="connsiteX16" fmla="*/ 8518660 w 9024730"/>
              <a:gd name="connsiteY16" fmla="*/ 1458060 h 6857999"/>
              <a:gd name="connsiteX17" fmla="*/ 8539125 w 9024730"/>
              <a:gd name="connsiteY17" fmla="*/ 1513175 h 6857999"/>
              <a:gd name="connsiteX18" fmla="*/ 8570281 w 9024730"/>
              <a:gd name="connsiteY18" fmla="*/ 1570809 h 6857999"/>
              <a:gd name="connsiteX19" fmla="*/ 8605212 w 9024730"/>
              <a:gd name="connsiteY19" fmla="*/ 1638391 h 6857999"/>
              <a:gd name="connsiteX20" fmla="*/ 8626457 w 9024730"/>
              <a:gd name="connsiteY20" fmla="*/ 1742490 h 6857999"/>
              <a:gd name="connsiteX21" fmla="*/ 8654861 w 9024730"/>
              <a:gd name="connsiteY21" fmla="*/ 1818229 h 6857999"/>
              <a:gd name="connsiteX22" fmla="*/ 8648005 w 9024730"/>
              <a:gd name="connsiteY22" fmla="*/ 1862723 h 6857999"/>
              <a:gd name="connsiteX23" fmla="*/ 8654469 w 9024730"/>
              <a:gd name="connsiteY23" fmla="*/ 1917476 h 6857999"/>
              <a:gd name="connsiteX24" fmla="*/ 8649702 w 9024730"/>
              <a:gd name="connsiteY24" fmla="*/ 1972204 h 6857999"/>
              <a:gd name="connsiteX25" fmla="*/ 8656357 w 9024730"/>
              <a:gd name="connsiteY25" fmla="*/ 2054291 h 6857999"/>
              <a:gd name="connsiteX26" fmla="*/ 8648660 w 9024730"/>
              <a:gd name="connsiteY26" fmla="*/ 2227417 h 6857999"/>
              <a:gd name="connsiteX27" fmla="*/ 8607609 w 9024730"/>
              <a:gd name="connsiteY27" fmla="*/ 2510933 h 6857999"/>
              <a:gd name="connsiteX28" fmla="*/ 8608432 w 9024730"/>
              <a:gd name="connsiteY28" fmla="*/ 2741866 h 6857999"/>
              <a:gd name="connsiteX29" fmla="*/ 8619112 w 9024730"/>
              <a:gd name="connsiteY29" fmla="*/ 2864935 h 6857999"/>
              <a:gd name="connsiteX30" fmla="*/ 8627742 w 9024730"/>
              <a:gd name="connsiteY30" fmla="*/ 2950807 h 6857999"/>
              <a:gd name="connsiteX31" fmla="*/ 8611822 w 9024730"/>
              <a:gd name="connsiteY31" fmla="*/ 2978246 h 6857999"/>
              <a:gd name="connsiteX32" fmla="*/ 8608239 w 9024730"/>
              <a:gd name="connsiteY32" fmla="*/ 2995916 h 6857999"/>
              <a:gd name="connsiteX33" fmla="*/ 8598647 w 9024730"/>
              <a:gd name="connsiteY33" fmla="*/ 2998648 h 6857999"/>
              <a:gd name="connsiteX34" fmla="*/ 8587108 w 9024730"/>
              <a:gd name="connsiteY34" fmla="*/ 3023630 h 6857999"/>
              <a:gd name="connsiteX35" fmla="*/ 8577885 w 9024730"/>
              <a:gd name="connsiteY35" fmla="*/ 3096975 h 6857999"/>
              <a:gd name="connsiteX36" fmla="*/ 8557492 w 9024730"/>
              <a:gd name="connsiteY36" fmla="*/ 3216657 h 6857999"/>
              <a:gd name="connsiteX37" fmla="*/ 8560894 w 9024730"/>
              <a:gd name="connsiteY37" fmla="*/ 3310980 h 6857999"/>
              <a:gd name="connsiteX38" fmla="*/ 8547852 w 9024730"/>
              <a:gd name="connsiteY38" fmla="*/ 3344725 h 6857999"/>
              <a:gd name="connsiteX39" fmla="*/ 8535427 w 9024730"/>
              <a:gd name="connsiteY39" fmla="*/ 3393250 h 6857999"/>
              <a:gd name="connsiteX40" fmla="*/ 8520092 w 9024730"/>
              <a:gd name="connsiteY40" fmla="*/ 3514536 h 6857999"/>
              <a:gd name="connsiteX41" fmla="*/ 8497231 w 9024730"/>
              <a:gd name="connsiteY41" fmla="*/ 3686149 h 6857999"/>
              <a:gd name="connsiteX42" fmla="*/ 8489799 w 9024730"/>
              <a:gd name="connsiteY42" fmla="*/ 3692208 h 6857999"/>
              <a:gd name="connsiteX43" fmla="*/ 8475804 w 9024730"/>
              <a:gd name="connsiteY43" fmla="*/ 3776022 h 6857999"/>
              <a:gd name="connsiteX44" fmla="*/ 8471279 w 9024730"/>
              <a:gd name="connsiteY44" fmla="*/ 3977138 h 6857999"/>
              <a:gd name="connsiteX45" fmla="*/ 8408913 w 9024730"/>
              <a:gd name="connsiteY45" fmla="*/ 4222149 h 6857999"/>
              <a:gd name="connsiteX46" fmla="*/ 8402112 w 9024730"/>
              <a:gd name="connsiteY46" fmla="*/ 4364683 h 6857999"/>
              <a:gd name="connsiteX47" fmla="*/ 8393355 w 9024730"/>
              <a:gd name="connsiteY47" fmla="*/ 4462471 h 6857999"/>
              <a:gd name="connsiteX48" fmla="*/ 8376166 w 9024730"/>
              <a:gd name="connsiteY48" fmla="*/ 4574052 h 6857999"/>
              <a:gd name="connsiteX49" fmla="*/ 8341678 w 9024730"/>
              <a:gd name="connsiteY49" fmla="*/ 4667756 h 6857999"/>
              <a:gd name="connsiteX50" fmla="*/ 8273661 w 9024730"/>
              <a:gd name="connsiteY50" fmla="*/ 4799019 h 6857999"/>
              <a:gd name="connsiteX51" fmla="*/ 8256132 w 9024730"/>
              <a:gd name="connsiteY51" fmla="*/ 4849614 h 6857999"/>
              <a:gd name="connsiteX52" fmla="*/ 8226804 w 9024730"/>
              <a:gd name="connsiteY52" fmla="*/ 4919971 h 6857999"/>
              <a:gd name="connsiteX53" fmla="*/ 8171825 w 9024730"/>
              <a:gd name="connsiteY53" fmla="*/ 5010766 h 6857999"/>
              <a:gd name="connsiteX54" fmla="*/ 8143172 w 9024730"/>
              <a:gd name="connsiteY54" fmla="*/ 5088190 h 6857999"/>
              <a:gd name="connsiteX55" fmla="*/ 8126363 w 9024730"/>
              <a:gd name="connsiteY55" fmla="*/ 5143922 h 6857999"/>
              <a:gd name="connsiteX56" fmla="*/ 8103782 w 9024730"/>
              <a:gd name="connsiteY56" fmla="*/ 5284346 h 6857999"/>
              <a:gd name="connsiteX57" fmla="*/ 8084361 w 9024730"/>
              <a:gd name="connsiteY57" fmla="*/ 5390948 h 6857999"/>
              <a:gd name="connsiteX58" fmla="*/ 8062552 w 9024730"/>
              <a:gd name="connsiteY58" fmla="*/ 5470854 h 6857999"/>
              <a:gd name="connsiteX59" fmla="*/ 8057342 w 9024730"/>
              <a:gd name="connsiteY59" fmla="*/ 5529643 h 6857999"/>
              <a:gd name="connsiteX60" fmla="*/ 8044923 w 9024730"/>
              <a:gd name="connsiteY60" fmla="*/ 5597292 h 6857999"/>
              <a:gd name="connsiteX61" fmla="*/ 8035233 w 9024730"/>
              <a:gd name="connsiteY61" fmla="*/ 5608899 h 6857999"/>
              <a:gd name="connsiteX62" fmla="*/ 8018178 w 9024730"/>
              <a:gd name="connsiteY62" fmla="*/ 5684911 h 6857999"/>
              <a:gd name="connsiteX63" fmla="*/ 8018018 w 9024730"/>
              <a:gd name="connsiteY63" fmla="*/ 5755776 h 6857999"/>
              <a:gd name="connsiteX64" fmla="*/ 8008640 w 9024730"/>
              <a:gd name="connsiteY64" fmla="*/ 5889599 h 6857999"/>
              <a:gd name="connsiteX65" fmla="*/ 8013542 w 9024730"/>
              <a:gd name="connsiteY65" fmla="*/ 5989744 h 6857999"/>
              <a:gd name="connsiteX66" fmla="*/ 7980757 w 9024730"/>
              <a:gd name="connsiteY66" fmla="*/ 6084926 h 6857999"/>
              <a:gd name="connsiteX67" fmla="*/ 7975907 w 9024730"/>
              <a:gd name="connsiteY67" fmla="*/ 6346549 h 6857999"/>
              <a:gd name="connsiteX68" fmla="*/ 7974221 w 9024730"/>
              <a:gd name="connsiteY68" fmla="*/ 6527527 h 6857999"/>
              <a:gd name="connsiteX69" fmla="*/ 7979135 w 9024730"/>
              <a:gd name="connsiteY69" fmla="*/ 6627129 h 6857999"/>
              <a:gd name="connsiteX70" fmla="*/ 7979404 w 9024730"/>
              <a:gd name="connsiteY70" fmla="*/ 6694819 h 6857999"/>
              <a:gd name="connsiteX71" fmla="*/ 8009526 w 9024730"/>
              <a:gd name="connsiteY71" fmla="*/ 6765445 h 6857999"/>
              <a:gd name="connsiteX72" fmla="*/ 8018211 w 9024730"/>
              <a:gd name="connsiteY72" fmla="*/ 6844697 h 6857999"/>
              <a:gd name="connsiteX73" fmla="*/ 8019608 w 9024730"/>
              <a:gd name="connsiteY73" fmla="*/ 6857999 h 6857999"/>
              <a:gd name="connsiteX74" fmla="*/ 0 w 9024730"/>
              <a:gd name="connsiteY7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024730" h="6857999">
                <a:moveTo>
                  <a:pt x="0" y="0"/>
                </a:moveTo>
                <a:lnTo>
                  <a:pt x="9024730" y="0"/>
                </a:lnTo>
                <a:lnTo>
                  <a:pt x="9024730" y="2"/>
                </a:lnTo>
                <a:lnTo>
                  <a:pt x="8447016" y="2"/>
                </a:lnTo>
                <a:lnTo>
                  <a:pt x="8441214" y="14562"/>
                </a:lnTo>
                <a:lnTo>
                  <a:pt x="8445389" y="59077"/>
                </a:lnTo>
                <a:cubicBezTo>
                  <a:pt x="8445971" y="76949"/>
                  <a:pt x="8436504" y="89796"/>
                  <a:pt x="8437086" y="107668"/>
                </a:cubicBezTo>
                <a:cubicBezTo>
                  <a:pt x="8417947" y="138162"/>
                  <a:pt x="8459241" y="201929"/>
                  <a:pt x="8458599" y="246136"/>
                </a:cubicBezTo>
                <a:cubicBezTo>
                  <a:pt x="8457958" y="290343"/>
                  <a:pt x="8471649" y="364179"/>
                  <a:pt x="8433237" y="372908"/>
                </a:cubicBezTo>
                <a:cubicBezTo>
                  <a:pt x="8426916" y="431308"/>
                  <a:pt x="8438389" y="357606"/>
                  <a:pt x="8430194" y="450607"/>
                </a:cubicBezTo>
                <a:cubicBezTo>
                  <a:pt x="8466727" y="551950"/>
                  <a:pt x="8430182" y="787036"/>
                  <a:pt x="8443315" y="812800"/>
                </a:cubicBezTo>
                <a:cubicBezTo>
                  <a:pt x="8478999" y="860799"/>
                  <a:pt x="8435788" y="854953"/>
                  <a:pt x="8453042" y="912727"/>
                </a:cubicBezTo>
                <a:cubicBezTo>
                  <a:pt x="8462900" y="945986"/>
                  <a:pt x="8451223" y="951781"/>
                  <a:pt x="8451649" y="989950"/>
                </a:cubicBezTo>
                <a:cubicBezTo>
                  <a:pt x="8452074" y="1028120"/>
                  <a:pt x="8452500" y="1095828"/>
                  <a:pt x="8455592" y="1141745"/>
                </a:cubicBezTo>
                <a:cubicBezTo>
                  <a:pt x="8458684" y="1187662"/>
                  <a:pt x="8470047" y="1234783"/>
                  <a:pt x="8470203" y="1265454"/>
                </a:cubicBezTo>
                <a:cubicBezTo>
                  <a:pt x="8458947" y="1304052"/>
                  <a:pt x="8496012" y="1370755"/>
                  <a:pt x="8499638" y="1385480"/>
                </a:cubicBezTo>
                <a:cubicBezTo>
                  <a:pt x="8514485" y="1422714"/>
                  <a:pt x="8525070" y="1428103"/>
                  <a:pt x="8518660" y="1458060"/>
                </a:cubicBezTo>
                <a:cubicBezTo>
                  <a:pt x="8518783" y="1468057"/>
                  <a:pt x="8539003" y="1503177"/>
                  <a:pt x="8539125" y="1513175"/>
                </a:cubicBezTo>
                <a:lnTo>
                  <a:pt x="8570281" y="1570809"/>
                </a:lnTo>
                <a:cubicBezTo>
                  <a:pt x="8597636" y="1617136"/>
                  <a:pt x="8594573" y="1601443"/>
                  <a:pt x="8605212" y="1638391"/>
                </a:cubicBezTo>
                <a:cubicBezTo>
                  <a:pt x="8629645" y="1719640"/>
                  <a:pt x="8613884" y="1715203"/>
                  <a:pt x="8626457" y="1742490"/>
                </a:cubicBezTo>
                <a:lnTo>
                  <a:pt x="8654861" y="1818229"/>
                </a:lnTo>
                <a:cubicBezTo>
                  <a:pt x="8657202" y="1824059"/>
                  <a:pt x="8651899" y="1851211"/>
                  <a:pt x="8648005" y="1862723"/>
                </a:cubicBezTo>
                <a:lnTo>
                  <a:pt x="8654469" y="1917476"/>
                </a:lnTo>
                <a:lnTo>
                  <a:pt x="8649702" y="1972204"/>
                </a:lnTo>
                <a:cubicBezTo>
                  <a:pt x="8652251" y="1979569"/>
                  <a:pt x="8651461" y="2048203"/>
                  <a:pt x="8656357" y="2054291"/>
                </a:cubicBezTo>
                <a:cubicBezTo>
                  <a:pt x="8672645" y="2141657"/>
                  <a:pt x="8632397" y="2189849"/>
                  <a:pt x="8648660" y="2227417"/>
                </a:cubicBezTo>
                <a:cubicBezTo>
                  <a:pt x="8639941" y="2317591"/>
                  <a:pt x="8613796" y="2407644"/>
                  <a:pt x="8607609" y="2510933"/>
                </a:cubicBezTo>
                <a:cubicBezTo>
                  <a:pt x="8633490" y="2597916"/>
                  <a:pt x="8602674" y="2649734"/>
                  <a:pt x="8608432" y="2741866"/>
                </a:cubicBezTo>
                <a:cubicBezTo>
                  <a:pt x="8630300" y="2779815"/>
                  <a:pt x="8631929" y="2817058"/>
                  <a:pt x="8619112" y="2864935"/>
                </a:cubicBezTo>
                <a:cubicBezTo>
                  <a:pt x="8655820" y="2860552"/>
                  <a:pt x="8588374" y="2937673"/>
                  <a:pt x="8627742" y="2950807"/>
                </a:cubicBezTo>
                <a:lnTo>
                  <a:pt x="8611822" y="2978246"/>
                </a:lnTo>
                <a:lnTo>
                  <a:pt x="8608239" y="2995916"/>
                </a:lnTo>
                <a:lnTo>
                  <a:pt x="8598647" y="2998648"/>
                </a:lnTo>
                <a:lnTo>
                  <a:pt x="8587108" y="3023630"/>
                </a:lnTo>
                <a:cubicBezTo>
                  <a:pt x="8584111" y="3033333"/>
                  <a:pt x="8577413" y="3084375"/>
                  <a:pt x="8577885" y="3096975"/>
                </a:cubicBezTo>
                <a:cubicBezTo>
                  <a:pt x="8594321" y="3142205"/>
                  <a:pt x="8535131" y="3160433"/>
                  <a:pt x="8557492" y="3216657"/>
                </a:cubicBezTo>
                <a:cubicBezTo>
                  <a:pt x="8562518" y="3237178"/>
                  <a:pt x="8573573" y="3299737"/>
                  <a:pt x="8560894" y="3310980"/>
                </a:cubicBezTo>
                <a:cubicBezTo>
                  <a:pt x="8557601" y="3323902"/>
                  <a:pt x="8561083" y="3339340"/>
                  <a:pt x="8547852" y="3344725"/>
                </a:cubicBezTo>
                <a:cubicBezTo>
                  <a:pt x="8531788" y="3353908"/>
                  <a:pt x="8553430" y="3400659"/>
                  <a:pt x="8535427" y="3393250"/>
                </a:cubicBezTo>
                <a:cubicBezTo>
                  <a:pt x="8550195" y="3426421"/>
                  <a:pt x="8529553" y="3487753"/>
                  <a:pt x="8520092" y="3514536"/>
                </a:cubicBezTo>
                <a:cubicBezTo>
                  <a:pt x="8513726" y="3563353"/>
                  <a:pt x="8500070" y="3650327"/>
                  <a:pt x="8497231" y="3686149"/>
                </a:cubicBezTo>
                <a:cubicBezTo>
                  <a:pt x="8494574" y="3687657"/>
                  <a:pt x="8493370" y="3677229"/>
                  <a:pt x="8489799" y="3692208"/>
                </a:cubicBezTo>
                <a:cubicBezTo>
                  <a:pt x="8486228" y="3707187"/>
                  <a:pt x="8465938" y="3757479"/>
                  <a:pt x="8475804" y="3776022"/>
                </a:cubicBezTo>
                <a:cubicBezTo>
                  <a:pt x="8441061" y="3875691"/>
                  <a:pt x="8487451" y="3939839"/>
                  <a:pt x="8471279" y="3977138"/>
                </a:cubicBezTo>
                <a:cubicBezTo>
                  <a:pt x="8465599" y="4067300"/>
                  <a:pt x="8419685" y="4164564"/>
                  <a:pt x="8408913" y="4222149"/>
                </a:cubicBezTo>
                <a:cubicBezTo>
                  <a:pt x="8403583" y="4287917"/>
                  <a:pt x="8398240" y="4339232"/>
                  <a:pt x="8402112" y="4364683"/>
                </a:cubicBezTo>
                <a:lnTo>
                  <a:pt x="8393355" y="4462471"/>
                </a:lnTo>
                <a:cubicBezTo>
                  <a:pt x="8396004" y="4503329"/>
                  <a:pt x="8376320" y="4548111"/>
                  <a:pt x="8376166" y="4574052"/>
                </a:cubicBezTo>
                <a:cubicBezTo>
                  <a:pt x="8369380" y="4670665"/>
                  <a:pt x="8352302" y="4649921"/>
                  <a:pt x="8341678" y="4667756"/>
                </a:cubicBezTo>
                <a:cubicBezTo>
                  <a:pt x="8320864" y="4705850"/>
                  <a:pt x="8290794" y="4758928"/>
                  <a:pt x="8273661" y="4799019"/>
                </a:cubicBezTo>
                <a:cubicBezTo>
                  <a:pt x="8254323" y="4834076"/>
                  <a:pt x="8262378" y="4811645"/>
                  <a:pt x="8256132" y="4849614"/>
                </a:cubicBezTo>
                <a:cubicBezTo>
                  <a:pt x="8239320" y="4853334"/>
                  <a:pt x="8207060" y="4883089"/>
                  <a:pt x="8226804" y="4919971"/>
                </a:cubicBezTo>
                <a:lnTo>
                  <a:pt x="8171825" y="5010766"/>
                </a:lnTo>
                <a:cubicBezTo>
                  <a:pt x="8150097" y="4983259"/>
                  <a:pt x="8165842" y="5107656"/>
                  <a:pt x="8143172" y="5088190"/>
                </a:cubicBezTo>
                <a:cubicBezTo>
                  <a:pt x="8128060" y="5102008"/>
                  <a:pt x="8138350" y="5118851"/>
                  <a:pt x="8126363" y="5143922"/>
                </a:cubicBezTo>
                <a:cubicBezTo>
                  <a:pt x="8116335" y="5192745"/>
                  <a:pt x="8111851" y="5226225"/>
                  <a:pt x="8103782" y="5284346"/>
                </a:cubicBezTo>
                <a:cubicBezTo>
                  <a:pt x="8101016" y="5338386"/>
                  <a:pt x="8095811" y="5337325"/>
                  <a:pt x="8084361" y="5390948"/>
                </a:cubicBezTo>
                <a:cubicBezTo>
                  <a:pt x="8082912" y="5429655"/>
                  <a:pt x="8063705" y="5449508"/>
                  <a:pt x="8062552" y="5470854"/>
                </a:cubicBezTo>
                <a:cubicBezTo>
                  <a:pt x="8086776" y="5526328"/>
                  <a:pt x="8037513" y="5496377"/>
                  <a:pt x="8057342" y="5529643"/>
                </a:cubicBezTo>
                <a:cubicBezTo>
                  <a:pt x="8050653" y="5550879"/>
                  <a:pt x="8055939" y="5587444"/>
                  <a:pt x="8044923" y="5597292"/>
                </a:cubicBezTo>
                <a:lnTo>
                  <a:pt x="8035233" y="5608899"/>
                </a:lnTo>
                <a:cubicBezTo>
                  <a:pt x="8030775" y="5623501"/>
                  <a:pt x="8021047" y="5660431"/>
                  <a:pt x="8018178" y="5684911"/>
                </a:cubicBezTo>
                <a:cubicBezTo>
                  <a:pt x="8005590" y="5692608"/>
                  <a:pt x="8011744" y="5734344"/>
                  <a:pt x="8018018" y="5755776"/>
                </a:cubicBezTo>
                <a:cubicBezTo>
                  <a:pt x="8019409" y="5792777"/>
                  <a:pt x="7989082" y="5848613"/>
                  <a:pt x="8008640" y="5889599"/>
                </a:cubicBezTo>
                <a:cubicBezTo>
                  <a:pt x="8011480" y="5932097"/>
                  <a:pt x="8009486" y="5940901"/>
                  <a:pt x="8013542" y="5989744"/>
                </a:cubicBezTo>
                <a:cubicBezTo>
                  <a:pt x="8022089" y="6020787"/>
                  <a:pt x="7982918" y="6024963"/>
                  <a:pt x="7980757" y="6084926"/>
                </a:cubicBezTo>
                <a:cubicBezTo>
                  <a:pt x="7974117" y="6134231"/>
                  <a:pt x="7999371" y="6240432"/>
                  <a:pt x="7975907" y="6346549"/>
                </a:cubicBezTo>
                <a:cubicBezTo>
                  <a:pt x="7987225" y="6409741"/>
                  <a:pt x="7980509" y="6468689"/>
                  <a:pt x="7974221" y="6527527"/>
                </a:cubicBezTo>
                <a:cubicBezTo>
                  <a:pt x="7955361" y="6585667"/>
                  <a:pt x="7987786" y="6579284"/>
                  <a:pt x="7979135" y="6627129"/>
                </a:cubicBezTo>
                <a:cubicBezTo>
                  <a:pt x="7983057" y="6635153"/>
                  <a:pt x="7984986" y="6697665"/>
                  <a:pt x="7979404" y="6694819"/>
                </a:cubicBezTo>
                <a:cubicBezTo>
                  <a:pt x="7981755" y="6716947"/>
                  <a:pt x="8003903" y="6732844"/>
                  <a:pt x="8009526" y="6765445"/>
                </a:cubicBezTo>
                <a:cubicBezTo>
                  <a:pt x="8011113" y="6776325"/>
                  <a:pt x="8014662" y="6810511"/>
                  <a:pt x="8018211" y="6844697"/>
                </a:cubicBezTo>
                <a:lnTo>
                  <a:pt x="8019608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57B437C-82FA-4DAF-998B-161B46DB5AEE}"/>
              </a:ext>
            </a:extLst>
          </p:cNvPr>
          <p:cNvSpPr txBox="1"/>
          <p:nvPr/>
        </p:nvSpPr>
        <p:spPr>
          <a:xfrm>
            <a:off x="1137034" y="2194102"/>
            <a:ext cx="6573951" cy="3908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000" b="1" i="0" dirty="0">
                <a:solidFill>
                  <a:srgbClr val="0D0D0D"/>
                </a:solidFill>
                <a:effectLst/>
                <a:latin typeface="Söhne"/>
              </a:rPr>
              <a:t>(Nota previa: El grupo 1 integra dos proyectos con cierta autonomía. </a:t>
            </a:r>
            <a:r>
              <a:rPr lang="es-MX" sz="2000" b="0" i="0" dirty="0">
                <a:solidFill>
                  <a:srgbClr val="0D0D0D"/>
                </a:solidFill>
                <a:effectLst/>
                <a:latin typeface="Söhne"/>
              </a:rPr>
              <a:t>La presentación de los proyectos se dividirá en dos partes. La primera parte resulta de la unificación de los proyectos presentados por Brasil, Chile, México, República Dominicana, Panamá y Portugal. La segunda parte corresponde a los delitos complejos y será presentada por Paraguay.)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2" descr="Uma imagem com texto, captura de ecrã, Gráficos, Tipo de letra&#10;&#10;Descrição gerada automaticamente">
            <a:extLst>
              <a:ext uri="{FF2B5EF4-FFF2-40B4-BE49-F238E27FC236}">
                <a16:creationId xmlns:a16="http://schemas.microsoft.com/office/drawing/2014/main" id="{801BBB5A-FE48-4C13-B9B7-0DC6A7681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5981" y="2818820"/>
            <a:ext cx="2906973" cy="12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606B3C39-65C5-4291-A2BE-A6FD1F69B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556" y="6198865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14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9337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DESCRIPCIÓN DEL PROYECTO UNIFICADO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DEL GRUPO 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849086" y="1461755"/>
            <a:ext cx="10493827" cy="51398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Este proyecto unificado integra las siguientes propuestas presentadas: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Uso de tecnologías de frontera en los sistemas de administración de justicia manteniendo un espacio seguro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(República Dominicana).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Experiencias de innovación y mejores prácticas en la gestión judicial con uso de herramientas tecnológicas en los poderes judiciales de Iberoamérica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(México).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Cultura de Justicia Digital para Iberoamérica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(Panamá).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Notificación efectiva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(Chile).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Confianza en el Poder Judicial</a:t>
            </a: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, a través de: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800100" lvl="1" indent="-342900" algn="just" defTabSz="457200">
              <a:buFont typeface="Wingdings" pitchFamily="2" charset="2"/>
              <a:buChar char="§"/>
              <a:defRPr/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Modelos de indicadores </a:t>
            </a: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para medir la gestión del rezago en los órganos judiciales, así como la duración de los procesos. </a:t>
            </a:r>
          </a:p>
          <a:p>
            <a:pPr marL="800100" lvl="1" indent="-342900" algn="just" defTabSz="457200">
              <a:buFont typeface="Wingdings" pitchFamily="2" charset="2"/>
              <a:buChar char="§"/>
              <a:defRPr/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Uso de herramientas de inteligencia artificial, automatización y digitalización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(Brasil y Portugal).</a:t>
            </a: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>
                <a:tab pos="712788" algn="l"/>
              </a:tabLst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3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5E3307E-541E-A97E-06D2-7A28D603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>
            <a:extLst>
              <a:ext uri="{FF2B5EF4-FFF2-40B4-BE49-F238E27FC236}">
                <a16:creationId xmlns:a16="http://schemas.microsoft.com/office/drawing/2014/main" id="{80EF25AF-B45C-C789-4A5C-2FCE253F8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45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9337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DESCRIPCIÓN DEL PROYECTO UNIFICADO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DEL GRUPO 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849086" y="2339943"/>
            <a:ext cx="10493827" cy="30162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Respecto al proyecto de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Portugal y 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Brasil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, la parte que se integrará y se desarrollará en el Grupo 1 está relacionada con protocolos o herramientas de monitoreo, con el fin de agilizar el sistema de gestión procesal, a través de la definición de parámetros comunes, del establecimiento de prioridades de acción, la definición de metas comunes, la creación de incentivos vinculados y el uso de herramientas tecnológicas.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El proyecto presentado por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Paraguay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denominado “</a:t>
            </a:r>
            <a:r>
              <a:rPr kumimoji="0" lang="es-E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Gestión penal para delitos de alta complejidad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”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se abordaría de manera independiente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por sus elementos y características particulares. No obstante, ese país participará en el proyecto unificado del Grupo 1.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>
                <a:tab pos="712788" algn="l"/>
              </a:tabLst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3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45E3307E-541E-A97E-06D2-7A28D603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>
            <a:extLst>
              <a:ext uri="{FF2B5EF4-FFF2-40B4-BE49-F238E27FC236}">
                <a16:creationId xmlns:a16="http://schemas.microsoft.com/office/drawing/2014/main" id="{80EF25AF-B45C-C789-4A5C-2FCE253F8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60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253154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2. OBJETIVOS GENERALES Y ESPECÍFICOS</a:t>
            </a:r>
            <a:endParaRPr kumimoji="0" lang="es-CL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3727937" y="1945719"/>
            <a:ext cx="760771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>
                <a:tab pos="712788" algn="l"/>
              </a:tabLst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Objetivo general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281E5C1-0052-AF2C-7504-1DE3A22ADBEA}"/>
              </a:ext>
            </a:extLst>
          </p:cNvPr>
          <p:cNvSpPr txBox="1"/>
          <p:nvPr/>
        </p:nvSpPr>
        <p:spPr>
          <a:xfrm>
            <a:off x="4026568" y="2502568"/>
            <a:ext cx="70745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Identificar, recopilar y difundir experiencias (mejores prácticas y estándares) iberoamericanas en donde el </a:t>
            </a:r>
            <a:r>
              <a:rPr kumimoji="0" lang="es-CL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uso de herramientas tecnológicas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 haya sido relevante para hacer más eficiente la impartición de justicia, que puedan ser adoptadas y adaptadas por los países interesados de la Cumbre Judicial Iberoamericana en beneficio de las personas.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EFD3DF12-5E27-4A9B-4464-3284F12D1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2">
            <a:extLst>
              <a:ext uri="{FF2B5EF4-FFF2-40B4-BE49-F238E27FC236}">
                <a16:creationId xmlns:a16="http://schemas.microsoft.com/office/drawing/2014/main" id="{71A2D860-5C71-4327-933B-FD6A483A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453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6D173-2E71-EE8D-BB83-7507D48615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253154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2. OBJETIVOS GENERALES Y ESPECÍFICOS</a:t>
            </a:r>
            <a:endParaRPr kumimoji="0" lang="es-CL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7B6285-23C8-D123-2721-907642D1159F}"/>
              </a:ext>
            </a:extLst>
          </p:cNvPr>
          <p:cNvSpPr txBox="1"/>
          <p:nvPr/>
        </p:nvSpPr>
        <p:spPr>
          <a:xfrm>
            <a:off x="3727937" y="1945719"/>
            <a:ext cx="760771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>
                <a:tab pos="712788" algn="l"/>
              </a:tabLst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Objetivos específicos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281E5C1-0052-AF2C-7504-1DE3A22ADBEA}"/>
              </a:ext>
            </a:extLst>
          </p:cNvPr>
          <p:cNvSpPr txBox="1"/>
          <p:nvPr/>
        </p:nvSpPr>
        <p:spPr>
          <a:xfrm>
            <a:off x="4026568" y="2502568"/>
            <a:ext cx="70745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Identificar, recopilar y describir casos relevantes 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de los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 Poderes Judiciales de los países iberoamericanos interesados,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donde el </a:t>
            </a:r>
            <a:r>
              <a:rPr kumimoji="0" lang="es-UY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uso de herramientas tecnológicas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haya contribuido a fortalecer la justicia pronta y expedita en beneficio de la ciudadanía, en los siguientes rubros: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r>
              <a:rPr kumimoji="0" lang="es-UY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04AA9DFC-0766-4EF4-F0DF-8C073FED2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2">
            <a:extLst>
              <a:ext uri="{FF2B5EF4-FFF2-40B4-BE49-F238E27FC236}">
                <a16:creationId xmlns:a16="http://schemas.microsoft.com/office/drawing/2014/main" id="{A59FF0FB-E4A6-115F-F514-0985ABF17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12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CUMBRE JUDICIAL IBEROAMERICANA (Parte 2) | Tribunal Supremo Popular de la  República de Cuba">
            <a:extLst>
              <a:ext uri="{FF2B5EF4-FFF2-40B4-BE49-F238E27FC236}">
                <a16:creationId xmlns:a16="http://schemas.microsoft.com/office/drawing/2014/main" id="{1F88C152-3F07-9AC5-B24A-20EB0F770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102" y="6305121"/>
            <a:ext cx="1048517" cy="5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2">
            <a:extLst>
              <a:ext uri="{FF2B5EF4-FFF2-40B4-BE49-F238E27FC236}">
                <a16:creationId xmlns:a16="http://schemas.microsoft.com/office/drawing/2014/main" id="{96629941-2CE4-CE58-7995-0525DF9BB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57" y="6156780"/>
            <a:ext cx="1747845" cy="7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E2F7AEC-4E70-8B78-6445-C3F242A86B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83786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id="{7E71E1E1-24B2-57BD-246E-4083EC14C022}"/>
              </a:ext>
            </a:extLst>
          </p:cNvPr>
          <p:cNvSpPr/>
          <p:nvPr/>
        </p:nvSpPr>
        <p:spPr>
          <a:xfrm>
            <a:off x="8957535" y="1204858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9FCC9DF-66DD-4345-21B2-987F559AE2B6}"/>
              </a:ext>
            </a:extLst>
          </p:cNvPr>
          <p:cNvSpPr/>
          <p:nvPr/>
        </p:nvSpPr>
        <p:spPr>
          <a:xfrm>
            <a:off x="8970083" y="4089697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E60546A-68D4-B7A6-E70E-493D9922C7A3}"/>
              </a:ext>
            </a:extLst>
          </p:cNvPr>
          <p:cNvSpPr/>
          <p:nvPr/>
        </p:nvSpPr>
        <p:spPr>
          <a:xfrm>
            <a:off x="8953949" y="2628449"/>
            <a:ext cx="333487" cy="2796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323254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80636FF90FFCB419C83AD056ECD7827" ma:contentTypeVersion="15" ma:contentTypeDescription="Crie um novo documento." ma:contentTypeScope="" ma:versionID="b7efaced82d83f5a63b7f3d9a9310d38">
  <xsd:schema xmlns:xsd="http://www.w3.org/2001/XMLSchema" xmlns:xs="http://www.w3.org/2001/XMLSchema" xmlns:p="http://schemas.microsoft.com/office/2006/metadata/properties" xmlns:ns2="d5fdfebe-e266-4822-af78-1374afa9395f" xmlns:ns3="90920269-575c-44b2-9a92-3d67ff7821e2" targetNamespace="http://schemas.microsoft.com/office/2006/metadata/properties" ma:root="true" ma:fieldsID="5e6c0837b69843a3096312aa821db257" ns2:_="" ns3:_="">
    <xsd:import namespace="d5fdfebe-e266-4822-af78-1374afa9395f"/>
    <xsd:import namespace="90920269-575c-44b2-9a92-3d67ff7821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dfebe-e266-4822-af78-1374afa93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Marcações de imagem" ma:readOnly="false" ma:fieldId="{5cf76f15-5ced-4ddc-b409-7134ff3c332f}" ma:taxonomyMulti="true" ma:sspId="405ff79a-73c5-41bb-9549-77db097022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20269-575c-44b2-9a92-3d67ff7821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0c907d3b-e8e6-4756-a9cc-f06ffd43b9b7}" ma:internalName="TaxCatchAll" ma:showField="CatchAllData" ma:web="90920269-575c-44b2-9a92-3d67ff7821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920269-575c-44b2-9a92-3d67ff7821e2" xsi:nil="true"/>
    <lcf76f155ced4ddcb4097134ff3c332f xmlns="d5fdfebe-e266-4822-af78-1374afa9395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60A3311-C87F-42E8-ABA9-36DF26B6F1BE}"/>
</file>

<file path=customXml/itemProps2.xml><?xml version="1.0" encoding="utf-8"?>
<ds:datastoreItem xmlns:ds="http://schemas.openxmlformats.org/officeDocument/2006/customXml" ds:itemID="{267F4270-151E-4F03-B3CE-DBABA63CFE42}"/>
</file>

<file path=customXml/itemProps3.xml><?xml version="1.0" encoding="utf-8"?>
<ds:datastoreItem xmlns:ds="http://schemas.openxmlformats.org/officeDocument/2006/customXml" ds:itemID="{00430A27-C103-434A-A6EB-18F35B4A30FE}"/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1300</Words>
  <Application>Microsoft Office PowerPoint</Application>
  <PresentationFormat>Panorámica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Söhne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Ilse Daniela Vilchis Orea</dc:creator>
  <cp:lastModifiedBy>Ilse Daniela Vilchis Orea</cp:lastModifiedBy>
  <cp:revision>8</cp:revision>
  <cp:lastPrinted>2024-04-05T18:55:42Z</cp:lastPrinted>
  <dcterms:created xsi:type="dcterms:W3CDTF">2024-03-04T22:43:05Z</dcterms:created>
  <dcterms:modified xsi:type="dcterms:W3CDTF">2024-04-05T19:41:29Z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0x010100B80636FF90FFCB419C83AD056ECD7827</vt:lpwstr>
  </property>
</Properties>
</file>