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3" d="100"/>
          <a:sy n="63" d="100"/>
        </p:scale>
        <p:origin x="-126" y="-2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61203E-DA27-41B5-8F7F-D55CC4BCCD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Y"/>
          </a:p>
        </p:txBody>
      </p:sp>
      <p:sp>
        <p:nvSpPr>
          <p:cNvPr id="3" name="Subtítulo 2">
            <a:extLst>
              <a:ext uri="{FF2B5EF4-FFF2-40B4-BE49-F238E27FC236}">
                <a16:creationId xmlns:a16="http://schemas.microsoft.com/office/drawing/2014/main" xmlns="" id="{A5EB9370-D72C-4458-B5A1-C4EEE5DDD6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Y"/>
          </a:p>
        </p:txBody>
      </p:sp>
      <p:sp>
        <p:nvSpPr>
          <p:cNvPr id="4" name="Marcador de fecha 3">
            <a:extLst>
              <a:ext uri="{FF2B5EF4-FFF2-40B4-BE49-F238E27FC236}">
                <a16:creationId xmlns:a16="http://schemas.microsoft.com/office/drawing/2014/main" xmlns="" id="{EEA27BD2-FD65-444F-BE01-A77AAC4F32D1}"/>
              </a:ext>
            </a:extLst>
          </p:cNvPr>
          <p:cNvSpPr>
            <a:spLocks noGrp="1"/>
          </p:cNvSpPr>
          <p:nvPr>
            <p:ph type="dt" sz="half" idx="10"/>
          </p:nvPr>
        </p:nvSpPr>
        <p:spPr/>
        <p:txBody>
          <a:bodyPr/>
          <a:lstStyle/>
          <a:p>
            <a:fld id="{109BF871-B8C5-490E-8F65-DA50B7BF526E}" type="datetimeFigureOut">
              <a:rPr lang="es-PY" smtClean="0"/>
              <a:t>20/03/2024</a:t>
            </a:fld>
            <a:endParaRPr lang="es-PY"/>
          </a:p>
        </p:txBody>
      </p:sp>
      <p:sp>
        <p:nvSpPr>
          <p:cNvPr id="5" name="Marcador de pie de página 4">
            <a:extLst>
              <a:ext uri="{FF2B5EF4-FFF2-40B4-BE49-F238E27FC236}">
                <a16:creationId xmlns:a16="http://schemas.microsoft.com/office/drawing/2014/main" xmlns="" id="{00D5F3FE-1869-4AA5-B33F-EE6978AE3C8C}"/>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xmlns="" id="{BBD72290-B18B-4069-A710-217AD040C103}"/>
              </a:ext>
            </a:extLst>
          </p:cNvPr>
          <p:cNvSpPr>
            <a:spLocks noGrp="1"/>
          </p:cNvSpPr>
          <p:nvPr>
            <p:ph type="sldNum" sz="quarter" idx="12"/>
          </p:nvPr>
        </p:nvSpPr>
        <p:spPr/>
        <p:txBody>
          <a:bodyPr/>
          <a:lstStyle/>
          <a:p>
            <a:fld id="{D721776F-2319-4A24-BDC8-FA7556A2762B}" type="slidenum">
              <a:rPr lang="es-PY" smtClean="0"/>
              <a:t>‹Nº›</a:t>
            </a:fld>
            <a:endParaRPr lang="es-PY"/>
          </a:p>
        </p:txBody>
      </p:sp>
    </p:spTree>
    <p:extLst>
      <p:ext uri="{BB962C8B-B14F-4D97-AF65-F5344CB8AC3E}">
        <p14:creationId xmlns:p14="http://schemas.microsoft.com/office/powerpoint/2010/main" val="113282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18945CE-4720-432E-AA2A-C3C4DB0ABC45}"/>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texto vertical 2">
            <a:extLst>
              <a:ext uri="{FF2B5EF4-FFF2-40B4-BE49-F238E27FC236}">
                <a16:creationId xmlns:a16="http://schemas.microsoft.com/office/drawing/2014/main" xmlns="" id="{CA44FDCB-7D65-4771-A656-51345B799372}"/>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xmlns="" id="{63FD3CB4-D3AC-4D6E-8021-107CD80B779C}"/>
              </a:ext>
            </a:extLst>
          </p:cNvPr>
          <p:cNvSpPr>
            <a:spLocks noGrp="1"/>
          </p:cNvSpPr>
          <p:nvPr>
            <p:ph type="dt" sz="half" idx="10"/>
          </p:nvPr>
        </p:nvSpPr>
        <p:spPr/>
        <p:txBody>
          <a:bodyPr/>
          <a:lstStyle/>
          <a:p>
            <a:fld id="{109BF871-B8C5-490E-8F65-DA50B7BF526E}" type="datetimeFigureOut">
              <a:rPr lang="es-PY" smtClean="0"/>
              <a:t>20/03/2024</a:t>
            </a:fld>
            <a:endParaRPr lang="es-PY"/>
          </a:p>
        </p:txBody>
      </p:sp>
      <p:sp>
        <p:nvSpPr>
          <p:cNvPr id="5" name="Marcador de pie de página 4">
            <a:extLst>
              <a:ext uri="{FF2B5EF4-FFF2-40B4-BE49-F238E27FC236}">
                <a16:creationId xmlns:a16="http://schemas.microsoft.com/office/drawing/2014/main" xmlns="" id="{CCC7028D-4CD9-4270-9DE2-C3D93A26443D}"/>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xmlns="" id="{054B65F6-DE52-495E-9B77-82107F64C3C4}"/>
              </a:ext>
            </a:extLst>
          </p:cNvPr>
          <p:cNvSpPr>
            <a:spLocks noGrp="1"/>
          </p:cNvSpPr>
          <p:nvPr>
            <p:ph type="sldNum" sz="quarter" idx="12"/>
          </p:nvPr>
        </p:nvSpPr>
        <p:spPr/>
        <p:txBody>
          <a:bodyPr/>
          <a:lstStyle/>
          <a:p>
            <a:fld id="{D721776F-2319-4A24-BDC8-FA7556A2762B}" type="slidenum">
              <a:rPr lang="es-PY" smtClean="0"/>
              <a:t>‹Nº›</a:t>
            </a:fld>
            <a:endParaRPr lang="es-PY"/>
          </a:p>
        </p:txBody>
      </p:sp>
    </p:spTree>
    <p:extLst>
      <p:ext uri="{BB962C8B-B14F-4D97-AF65-F5344CB8AC3E}">
        <p14:creationId xmlns:p14="http://schemas.microsoft.com/office/powerpoint/2010/main" val="895240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B1C49723-873D-4AD3-BBC8-5FE44D96828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Y"/>
          </a:p>
        </p:txBody>
      </p:sp>
      <p:sp>
        <p:nvSpPr>
          <p:cNvPr id="3" name="Marcador de texto vertical 2">
            <a:extLst>
              <a:ext uri="{FF2B5EF4-FFF2-40B4-BE49-F238E27FC236}">
                <a16:creationId xmlns:a16="http://schemas.microsoft.com/office/drawing/2014/main" xmlns="" id="{2E7A6894-A061-42A5-9834-837354FF2E61}"/>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xmlns="" id="{BB082E36-B684-4FB6-8020-8591126270E0}"/>
              </a:ext>
            </a:extLst>
          </p:cNvPr>
          <p:cNvSpPr>
            <a:spLocks noGrp="1"/>
          </p:cNvSpPr>
          <p:nvPr>
            <p:ph type="dt" sz="half" idx="10"/>
          </p:nvPr>
        </p:nvSpPr>
        <p:spPr/>
        <p:txBody>
          <a:bodyPr/>
          <a:lstStyle/>
          <a:p>
            <a:fld id="{109BF871-B8C5-490E-8F65-DA50B7BF526E}" type="datetimeFigureOut">
              <a:rPr lang="es-PY" smtClean="0"/>
              <a:t>20/03/2024</a:t>
            </a:fld>
            <a:endParaRPr lang="es-PY"/>
          </a:p>
        </p:txBody>
      </p:sp>
      <p:sp>
        <p:nvSpPr>
          <p:cNvPr id="5" name="Marcador de pie de página 4">
            <a:extLst>
              <a:ext uri="{FF2B5EF4-FFF2-40B4-BE49-F238E27FC236}">
                <a16:creationId xmlns:a16="http://schemas.microsoft.com/office/drawing/2014/main" xmlns="" id="{4AD92933-AFE6-4DEA-988D-F601DAB607ED}"/>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xmlns="" id="{C8A92C99-BDF1-495F-9755-FD72B92422F3}"/>
              </a:ext>
            </a:extLst>
          </p:cNvPr>
          <p:cNvSpPr>
            <a:spLocks noGrp="1"/>
          </p:cNvSpPr>
          <p:nvPr>
            <p:ph type="sldNum" sz="quarter" idx="12"/>
          </p:nvPr>
        </p:nvSpPr>
        <p:spPr/>
        <p:txBody>
          <a:bodyPr/>
          <a:lstStyle/>
          <a:p>
            <a:fld id="{D721776F-2319-4A24-BDC8-FA7556A2762B}" type="slidenum">
              <a:rPr lang="es-PY" smtClean="0"/>
              <a:t>‹Nº›</a:t>
            </a:fld>
            <a:endParaRPr lang="es-PY"/>
          </a:p>
        </p:txBody>
      </p:sp>
    </p:spTree>
    <p:extLst>
      <p:ext uri="{BB962C8B-B14F-4D97-AF65-F5344CB8AC3E}">
        <p14:creationId xmlns:p14="http://schemas.microsoft.com/office/powerpoint/2010/main" val="211847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A71F21E-BF12-4AE7-A6BA-019305591219}"/>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contenido 2">
            <a:extLst>
              <a:ext uri="{FF2B5EF4-FFF2-40B4-BE49-F238E27FC236}">
                <a16:creationId xmlns:a16="http://schemas.microsoft.com/office/drawing/2014/main" xmlns="" id="{2332EC0B-9A86-4EFC-8E8F-DDAA14B171D3}"/>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xmlns="" id="{2C3AF66B-D1DA-473E-80CE-7AB7187C85B3}"/>
              </a:ext>
            </a:extLst>
          </p:cNvPr>
          <p:cNvSpPr>
            <a:spLocks noGrp="1"/>
          </p:cNvSpPr>
          <p:nvPr>
            <p:ph type="dt" sz="half" idx="10"/>
          </p:nvPr>
        </p:nvSpPr>
        <p:spPr/>
        <p:txBody>
          <a:bodyPr/>
          <a:lstStyle/>
          <a:p>
            <a:fld id="{109BF871-B8C5-490E-8F65-DA50B7BF526E}" type="datetimeFigureOut">
              <a:rPr lang="es-PY" smtClean="0"/>
              <a:t>20/03/2024</a:t>
            </a:fld>
            <a:endParaRPr lang="es-PY"/>
          </a:p>
        </p:txBody>
      </p:sp>
      <p:sp>
        <p:nvSpPr>
          <p:cNvPr id="5" name="Marcador de pie de página 4">
            <a:extLst>
              <a:ext uri="{FF2B5EF4-FFF2-40B4-BE49-F238E27FC236}">
                <a16:creationId xmlns:a16="http://schemas.microsoft.com/office/drawing/2014/main" xmlns="" id="{4A064B6D-061E-4E54-AB6F-73E04C12329A}"/>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xmlns="" id="{42B73E40-2602-4E8B-AD3E-A357CE6C057D}"/>
              </a:ext>
            </a:extLst>
          </p:cNvPr>
          <p:cNvSpPr>
            <a:spLocks noGrp="1"/>
          </p:cNvSpPr>
          <p:nvPr>
            <p:ph type="sldNum" sz="quarter" idx="12"/>
          </p:nvPr>
        </p:nvSpPr>
        <p:spPr/>
        <p:txBody>
          <a:bodyPr/>
          <a:lstStyle/>
          <a:p>
            <a:fld id="{D721776F-2319-4A24-BDC8-FA7556A2762B}" type="slidenum">
              <a:rPr lang="es-PY" smtClean="0"/>
              <a:t>‹Nº›</a:t>
            </a:fld>
            <a:endParaRPr lang="es-PY"/>
          </a:p>
        </p:txBody>
      </p:sp>
    </p:spTree>
    <p:extLst>
      <p:ext uri="{BB962C8B-B14F-4D97-AF65-F5344CB8AC3E}">
        <p14:creationId xmlns:p14="http://schemas.microsoft.com/office/powerpoint/2010/main" val="379016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D580344-6DDF-4E5F-8CDD-0FED1ABE3AD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Y"/>
          </a:p>
        </p:txBody>
      </p:sp>
      <p:sp>
        <p:nvSpPr>
          <p:cNvPr id="3" name="Marcador de texto 2">
            <a:extLst>
              <a:ext uri="{FF2B5EF4-FFF2-40B4-BE49-F238E27FC236}">
                <a16:creationId xmlns:a16="http://schemas.microsoft.com/office/drawing/2014/main" xmlns="" id="{296D27B6-B255-4728-959D-7BE943EC15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5B42DEAD-E223-4973-AC85-D8D667ACBAD9}"/>
              </a:ext>
            </a:extLst>
          </p:cNvPr>
          <p:cNvSpPr>
            <a:spLocks noGrp="1"/>
          </p:cNvSpPr>
          <p:nvPr>
            <p:ph type="dt" sz="half" idx="10"/>
          </p:nvPr>
        </p:nvSpPr>
        <p:spPr/>
        <p:txBody>
          <a:bodyPr/>
          <a:lstStyle/>
          <a:p>
            <a:fld id="{109BF871-B8C5-490E-8F65-DA50B7BF526E}" type="datetimeFigureOut">
              <a:rPr lang="es-PY" smtClean="0"/>
              <a:t>20/03/2024</a:t>
            </a:fld>
            <a:endParaRPr lang="es-PY"/>
          </a:p>
        </p:txBody>
      </p:sp>
      <p:sp>
        <p:nvSpPr>
          <p:cNvPr id="5" name="Marcador de pie de página 4">
            <a:extLst>
              <a:ext uri="{FF2B5EF4-FFF2-40B4-BE49-F238E27FC236}">
                <a16:creationId xmlns:a16="http://schemas.microsoft.com/office/drawing/2014/main" xmlns="" id="{DED7E780-2CB6-4607-B11D-B643271A8F03}"/>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xmlns="" id="{F93AB171-55DA-4296-88FB-E47788EB14D3}"/>
              </a:ext>
            </a:extLst>
          </p:cNvPr>
          <p:cNvSpPr>
            <a:spLocks noGrp="1"/>
          </p:cNvSpPr>
          <p:nvPr>
            <p:ph type="sldNum" sz="quarter" idx="12"/>
          </p:nvPr>
        </p:nvSpPr>
        <p:spPr/>
        <p:txBody>
          <a:bodyPr/>
          <a:lstStyle/>
          <a:p>
            <a:fld id="{D721776F-2319-4A24-BDC8-FA7556A2762B}" type="slidenum">
              <a:rPr lang="es-PY" smtClean="0"/>
              <a:t>‹Nº›</a:t>
            </a:fld>
            <a:endParaRPr lang="es-PY"/>
          </a:p>
        </p:txBody>
      </p:sp>
    </p:spTree>
    <p:extLst>
      <p:ext uri="{BB962C8B-B14F-4D97-AF65-F5344CB8AC3E}">
        <p14:creationId xmlns:p14="http://schemas.microsoft.com/office/powerpoint/2010/main" val="354408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02DA71-6618-460B-B260-C9F50EB47329}"/>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contenido 2">
            <a:extLst>
              <a:ext uri="{FF2B5EF4-FFF2-40B4-BE49-F238E27FC236}">
                <a16:creationId xmlns:a16="http://schemas.microsoft.com/office/drawing/2014/main" xmlns="" id="{E1979C66-861D-4CAD-B728-F027794547E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contenido 3">
            <a:extLst>
              <a:ext uri="{FF2B5EF4-FFF2-40B4-BE49-F238E27FC236}">
                <a16:creationId xmlns:a16="http://schemas.microsoft.com/office/drawing/2014/main" xmlns="" id="{7163B6FB-BBDC-437D-920C-61A296B3C4BD}"/>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Marcador de fecha 4">
            <a:extLst>
              <a:ext uri="{FF2B5EF4-FFF2-40B4-BE49-F238E27FC236}">
                <a16:creationId xmlns:a16="http://schemas.microsoft.com/office/drawing/2014/main" xmlns="" id="{10A4D59F-1B28-4AD0-9A61-F20151832AE0}"/>
              </a:ext>
            </a:extLst>
          </p:cNvPr>
          <p:cNvSpPr>
            <a:spLocks noGrp="1"/>
          </p:cNvSpPr>
          <p:nvPr>
            <p:ph type="dt" sz="half" idx="10"/>
          </p:nvPr>
        </p:nvSpPr>
        <p:spPr/>
        <p:txBody>
          <a:bodyPr/>
          <a:lstStyle/>
          <a:p>
            <a:fld id="{109BF871-B8C5-490E-8F65-DA50B7BF526E}" type="datetimeFigureOut">
              <a:rPr lang="es-PY" smtClean="0"/>
              <a:t>20/03/2024</a:t>
            </a:fld>
            <a:endParaRPr lang="es-PY"/>
          </a:p>
        </p:txBody>
      </p:sp>
      <p:sp>
        <p:nvSpPr>
          <p:cNvPr id="6" name="Marcador de pie de página 5">
            <a:extLst>
              <a:ext uri="{FF2B5EF4-FFF2-40B4-BE49-F238E27FC236}">
                <a16:creationId xmlns:a16="http://schemas.microsoft.com/office/drawing/2014/main" xmlns="" id="{76671931-6A9E-4768-932D-455EAE5174C3}"/>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xmlns="" id="{0BD0C872-2E4B-4D1F-B8DB-2E3654A69621}"/>
              </a:ext>
            </a:extLst>
          </p:cNvPr>
          <p:cNvSpPr>
            <a:spLocks noGrp="1"/>
          </p:cNvSpPr>
          <p:nvPr>
            <p:ph type="sldNum" sz="quarter" idx="12"/>
          </p:nvPr>
        </p:nvSpPr>
        <p:spPr/>
        <p:txBody>
          <a:bodyPr/>
          <a:lstStyle/>
          <a:p>
            <a:fld id="{D721776F-2319-4A24-BDC8-FA7556A2762B}" type="slidenum">
              <a:rPr lang="es-PY" smtClean="0"/>
              <a:t>‹Nº›</a:t>
            </a:fld>
            <a:endParaRPr lang="es-PY"/>
          </a:p>
        </p:txBody>
      </p:sp>
    </p:spTree>
    <p:extLst>
      <p:ext uri="{BB962C8B-B14F-4D97-AF65-F5344CB8AC3E}">
        <p14:creationId xmlns:p14="http://schemas.microsoft.com/office/powerpoint/2010/main" val="326011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163C324-50C8-4D47-A328-5F45692B24C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Y"/>
          </a:p>
        </p:txBody>
      </p:sp>
      <p:sp>
        <p:nvSpPr>
          <p:cNvPr id="3" name="Marcador de texto 2">
            <a:extLst>
              <a:ext uri="{FF2B5EF4-FFF2-40B4-BE49-F238E27FC236}">
                <a16:creationId xmlns:a16="http://schemas.microsoft.com/office/drawing/2014/main" xmlns="" id="{5496E0DC-FA1D-46E1-94FD-3AE69C5AD6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F64800B5-8752-4C41-867C-9740A907202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Marcador de texto 4">
            <a:extLst>
              <a:ext uri="{FF2B5EF4-FFF2-40B4-BE49-F238E27FC236}">
                <a16:creationId xmlns:a16="http://schemas.microsoft.com/office/drawing/2014/main" xmlns="" id="{BE195A17-8F76-48B6-8DD0-D9AB27B94C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84537127-FDB6-4452-8E8A-8D031D08968F}"/>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7" name="Marcador de fecha 6">
            <a:extLst>
              <a:ext uri="{FF2B5EF4-FFF2-40B4-BE49-F238E27FC236}">
                <a16:creationId xmlns:a16="http://schemas.microsoft.com/office/drawing/2014/main" xmlns="" id="{86E248CB-C95B-45C3-B0EB-70656205B84A}"/>
              </a:ext>
            </a:extLst>
          </p:cNvPr>
          <p:cNvSpPr>
            <a:spLocks noGrp="1"/>
          </p:cNvSpPr>
          <p:nvPr>
            <p:ph type="dt" sz="half" idx="10"/>
          </p:nvPr>
        </p:nvSpPr>
        <p:spPr/>
        <p:txBody>
          <a:bodyPr/>
          <a:lstStyle/>
          <a:p>
            <a:fld id="{109BF871-B8C5-490E-8F65-DA50B7BF526E}" type="datetimeFigureOut">
              <a:rPr lang="es-PY" smtClean="0"/>
              <a:t>20/03/2024</a:t>
            </a:fld>
            <a:endParaRPr lang="es-PY"/>
          </a:p>
        </p:txBody>
      </p:sp>
      <p:sp>
        <p:nvSpPr>
          <p:cNvPr id="8" name="Marcador de pie de página 7">
            <a:extLst>
              <a:ext uri="{FF2B5EF4-FFF2-40B4-BE49-F238E27FC236}">
                <a16:creationId xmlns:a16="http://schemas.microsoft.com/office/drawing/2014/main" xmlns="" id="{94346947-2DC2-40D9-A0B7-2FAF134029A6}"/>
              </a:ext>
            </a:extLst>
          </p:cNvPr>
          <p:cNvSpPr>
            <a:spLocks noGrp="1"/>
          </p:cNvSpPr>
          <p:nvPr>
            <p:ph type="ftr" sz="quarter" idx="11"/>
          </p:nvPr>
        </p:nvSpPr>
        <p:spPr/>
        <p:txBody>
          <a:bodyPr/>
          <a:lstStyle/>
          <a:p>
            <a:endParaRPr lang="es-PY"/>
          </a:p>
        </p:txBody>
      </p:sp>
      <p:sp>
        <p:nvSpPr>
          <p:cNvPr id="9" name="Marcador de número de diapositiva 8">
            <a:extLst>
              <a:ext uri="{FF2B5EF4-FFF2-40B4-BE49-F238E27FC236}">
                <a16:creationId xmlns:a16="http://schemas.microsoft.com/office/drawing/2014/main" xmlns="" id="{67222882-791D-431E-A742-E9D60A257662}"/>
              </a:ext>
            </a:extLst>
          </p:cNvPr>
          <p:cNvSpPr>
            <a:spLocks noGrp="1"/>
          </p:cNvSpPr>
          <p:nvPr>
            <p:ph type="sldNum" sz="quarter" idx="12"/>
          </p:nvPr>
        </p:nvSpPr>
        <p:spPr/>
        <p:txBody>
          <a:bodyPr/>
          <a:lstStyle/>
          <a:p>
            <a:fld id="{D721776F-2319-4A24-BDC8-FA7556A2762B}" type="slidenum">
              <a:rPr lang="es-PY" smtClean="0"/>
              <a:t>‹Nº›</a:t>
            </a:fld>
            <a:endParaRPr lang="es-PY"/>
          </a:p>
        </p:txBody>
      </p:sp>
    </p:spTree>
    <p:extLst>
      <p:ext uri="{BB962C8B-B14F-4D97-AF65-F5344CB8AC3E}">
        <p14:creationId xmlns:p14="http://schemas.microsoft.com/office/powerpoint/2010/main" val="168043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D498803-B1EA-4914-96BA-E46353FA633C}"/>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fecha 2">
            <a:extLst>
              <a:ext uri="{FF2B5EF4-FFF2-40B4-BE49-F238E27FC236}">
                <a16:creationId xmlns:a16="http://schemas.microsoft.com/office/drawing/2014/main" xmlns="" id="{289DE57F-26A4-4915-A01F-26DB32FAA5B8}"/>
              </a:ext>
            </a:extLst>
          </p:cNvPr>
          <p:cNvSpPr>
            <a:spLocks noGrp="1"/>
          </p:cNvSpPr>
          <p:nvPr>
            <p:ph type="dt" sz="half" idx="10"/>
          </p:nvPr>
        </p:nvSpPr>
        <p:spPr/>
        <p:txBody>
          <a:bodyPr/>
          <a:lstStyle/>
          <a:p>
            <a:fld id="{109BF871-B8C5-490E-8F65-DA50B7BF526E}" type="datetimeFigureOut">
              <a:rPr lang="es-PY" smtClean="0"/>
              <a:t>20/03/2024</a:t>
            </a:fld>
            <a:endParaRPr lang="es-PY"/>
          </a:p>
        </p:txBody>
      </p:sp>
      <p:sp>
        <p:nvSpPr>
          <p:cNvPr id="4" name="Marcador de pie de página 3">
            <a:extLst>
              <a:ext uri="{FF2B5EF4-FFF2-40B4-BE49-F238E27FC236}">
                <a16:creationId xmlns:a16="http://schemas.microsoft.com/office/drawing/2014/main" xmlns="" id="{AC72A8BF-66C8-4D5B-AE2A-365415FDC56B}"/>
              </a:ext>
            </a:extLst>
          </p:cNvPr>
          <p:cNvSpPr>
            <a:spLocks noGrp="1"/>
          </p:cNvSpPr>
          <p:nvPr>
            <p:ph type="ftr" sz="quarter" idx="11"/>
          </p:nvPr>
        </p:nvSpPr>
        <p:spPr/>
        <p:txBody>
          <a:bodyPr/>
          <a:lstStyle/>
          <a:p>
            <a:endParaRPr lang="es-PY"/>
          </a:p>
        </p:txBody>
      </p:sp>
      <p:sp>
        <p:nvSpPr>
          <p:cNvPr id="5" name="Marcador de número de diapositiva 4">
            <a:extLst>
              <a:ext uri="{FF2B5EF4-FFF2-40B4-BE49-F238E27FC236}">
                <a16:creationId xmlns:a16="http://schemas.microsoft.com/office/drawing/2014/main" xmlns="" id="{751263F0-ACF4-4003-BBD3-CCF41143B549}"/>
              </a:ext>
            </a:extLst>
          </p:cNvPr>
          <p:cNvSpPr>
            <a:spLocks noGrp="1"/>
          </p:cNvSpPr>
          <p:nvPr>
            <p:ph type="sldNum" sz="quarter" idx="12"/>
          </p:nvPr>
        </p:nvSpPr>
        <p:spPr/>
        <p:txBody>
          <a:bodyPr/>
          <a:lstStyle/>
          <a:p>
            <a:fld id="{D721776F-2319-4A24-BDC8-FA7556A2762B}" type="slidenum">
              <a:rPr lang="es-PY" smtClean="0"/>
              <a:t>‹Nº›</a:t>
            </a:fld>
            <a:endParaRPr lang="es-PY"/>
          </a:p>
        </p:txBody>
      </p:sp>
    </p:spTree>
    <p:extLst>
      <p:ext uri="{BB962C8B-B14F-4D97-AF65-F5344CB8AC3E}">
        <p14:creationId xmlns:p14="http://schemas.microsoft.com/office/powerpoint/2010/main" val="150531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C3E968D-1BFA-43DB-8607-1CF73D8853C8}"/>
              </a:ext>
            </a:extLst>
          </p:cNvPr>
          <p:cNvSpPr>
            <a:spLocks noGrp="1"/>
          </p:cNvSpPr>
          <p:nvPr>
            <p:ph type="dt" sz="half" idx="10"/>
          </p:nvPr>
        </p:nvSpPr>
        <p:spPr/>
        <p:txBody>
          <a:bodyPr/>
          <a:lstStyle/>
          <a:p>
            <a:fld id="{109BF871-B8C5-490E-8F65-DA50B7BF526E}" type="datetimeFigureOut">
              <a:rPr lang="es-PY" smtClean="0"/>
              <a:t>20/03/2024</a:t>
            </a:fld>
            <a:endParaRPr lang="es-PY"/>
          </a:p>
        </p:txBody>
      </p:sp>
      <p:sp>
        <p:nvSpPr>
          <p:cNvPr id="3" name="Marcador de pie de página 2">
            <a:extLst>
              <a:ext uri="{FF2B5EF4-FFF2-40B4-BE49-F238E27FC236}">
                <a16:creationId xmlns:a16="http://schemas.microsoft.com/office/drawing/2014/main" xmlns="" id="{C41C8DC6-926C-494D-8F51-E11EBB2AB379}"/>
              </a:ext>
            </a:extLst>
          </p:cNvPr>
          <p:cNvSpPr>
            <a:spLocks noGrp="1"/>
          </p:cNvSpPr>
          <p:nvPr>
            <p:ph type="ftr" sz="quarter" idx="11"/>
          </p:nvPr>
        </p:nvSpPr>
        <p:spPr/>
        <p:txBody>
          <a:bodyPr/>
          <a:lstStyle/>
          <a:p>
            <a:endParaRPr lang="es-PY"/>
          </a:p>
        </p:txBody>
      </p:sp>
      <p:sp>
        <p:nvSpPr>
          <p:cNvPr id="4" name="Marcador de número de diapositiva 3">
            <a:extLst>
              <a:ext uri="{FF2B5EF4-FFF2-40B4-BE49-F238E27FC236}">
                <a16:creationId xmlns:a16="http://schemas.microsoft.com/office/drawing/2014/main" xmlns="" id="{84E56783-78E0-4F9B-AB96-276C5647A5CB}"/>
              </a:ext>
            </a:extLst>
          </p:cNvPr>
          <p:cNvSpPr>
            <a:spLocks noGrp="1"/>
          </p:cNvSpPr>
          <p:nvPr>
            <p:ph type="sldNum" sz="quarter" idx="12"/>
          </p:nvPr>
        </p:nvSpPr>
        <p:spPr/>
        <p:txBody>
          <a:bodyPr/>
          <a:lstStyle/>
          <a:p>
            <a:fld id="{D721776F-2319-4A24-BDC8-FA7556A2762B}" type="slidenum">
              <a:rPr lang="es-PY" smtClean="0"/>
              <a:t>‹Nº›</a:t>
            </a:fld>
            <a:endParaRPr lang="es-PY"/>
          </a:p>
        </p:txBody>
      </p:sp>
    </p:spTree>
    <p:extLst>
      <p:ext uri="{BB962C8B-B14F-4D97-AF65-F5344CB8AC3E}">
        <p14:creationId xmlns:p14="http://schemas.microsoft.com/office/powerpoint/2010/main" val="336580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12CE2D-AAA8-460C-89EE-8BC66E9ECE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Y"/>
          </a:p>
        </p:txBody>
      </p:sp>
      <p:sp>
        <p:nvSpPr>
          <p:cNvPr id="3" name="Marcador de contenido 2">
            <a:extLst>
              <a:ext uri="{FF2B5EF4-FFF2-40B4-BE49-F238E27FC236}">
                <a16:creationId xmlns:a16="http://schemas.microsoft.com/office/drawing/2014/main" xmlns="" id="{F6C3F8AD-CE16-411C-B8AF-717EDF2B3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texto 3">
            <a:extLst>
              <a:ext uri="{FF2B5EF4-FFF2-40B4-BE49-F238E27FC236}">
                <a16:creationId xmlns:a16="http://schemas.microsoft.com/office/drawing/2014/main" xmlns="" id="{76B010F2-3362-4BB1-BD06-4E88303CA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2BFB755E-3B32-4072-A102-5332405C3752}"/>
              </a:ext>
            </a:extLst>
          </p:cNvPr>
          <p:cNvSpPr>
            <a:spLocks noGrp="1"/>
          </p:cNvSpPr>
          <p:nvPr>
            <p:ph type="dt" sz="half" idx="10"/>
          </p:nvPr>
        </p:nvSpPr>
        <p:spPr/>
        <p:txBody>
          <a:bodyPr/>
          <a:lstStyle/>
          <a:p>
            <a:fld id="{109BF871-B8C5-490E-8F65-DA50B7BF526E}" type="datetimeFigureOut">
              <a:rPr lang="es-PY" smtClean="0"/>
              <a:t>20/03/2024</a:t>
            </a:fld>
            <a:endParaRPr lang="es-PY"/>
          </a:p>
        </p:txBody>
      </p:sp>
      <p:sp>
        <p:nvSpPr>
          <p:cNvPr id="6" name="Marcador de pie de página 5">
            <a:extLst>
              <a:ext uri="{FF2B5EF4-FFF2-40B4-BE49-F238E27FC236}">
                <a16:creationId xmlns:a16="http://schemas.microsoft.com/office/drawing/2014/main" xmlns="" id="{51581A53-2277-49D8-BC7B-DAA9756D910F}"/>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xmlns="" id="{48B04462-85ED-4A65-A947-B2CEFD2EA451}"/>
              </a:ext>
            </a:extLst>
          </p:cNvPr>
          <p:cNvSpPr>
            <a:spLocks noGrp="1"/>
          </p:cNvSpPr>
          <p:nvPr>
            <p:ph type="sldNum" sz="quarter" idx="12"/>
          </p:nvPr>
        </p:nvSpPr>
        <p:spPr/>
        <p:txBody>
          <a:bodyPr/>
          <a:lstStyle/>
          <a:p>
            <a:fld id="{D721776F-2319-4A24-BDC8-FA7556A2762B}" type="slidenum">
              <a:rPr lang="es-PY" smtClean="0"/>
              <a:t>‹Nº›</a:t>
            </a:fld>
            <a:endParaRPr lang="es-PY"/>
          </a:p>
        </p:txBody>
      </p:sp>
    </p:spTree>
    <p:extLst>
      <p:ext uri="{BB962C8B-B14F-4D97-AF65-F5344CB8AC3E}">
        <p14:creationId xmlns:p14="http://schemas.microsoft.com/office/powerpoint/2010/main" val="407534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E03B978-5AA9-4DF9-8E12-23F53E5E57C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Y"/>
          </a:p>
        </p:txBody>
      </p:sp>
      <p:sp>
        <p:nvSpPr>
          <p:cNvPr id="3" name="Marcador de posición de imagen 2">
            <a:extLst>
              <a:ext uri="{FF2B5EF4-FFF2-40B4-BE49-F238E27FC236}">
                <a16:creationId xmlns:a16="http://schemas.microsoft.com/office/drawing/2014/main" xmlns="" id="{482B0C6F-C10F-48BE-90E4-5E9C6B342E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Marcador de texto 3">
            <a:extLst>
              <a:ext uri="{FF2B5EF4-FFF2-40B4-BE49-F238E27FC236}">
                <a16:creationId xmlns:a16="http://schemas.microsoft.com/office/drawing/2014/main" xmlns="" id="{86FCE1C8-6F1F-4E1A-A801-4502879F7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1BDE02E0-B7C2-4FFC-9785-69ED47837C55}"/>
              </a:ext>
            </a:extLst>
          </p:cNvPr>
          <p:cNvSpPr>
            <a:spLocks noGrp="1"/>
          </p:cNvSpPr>
          <p:nvPr>
            <p:ph type="dt" sz="half" idx="10"/>
          </p:nvPr>
        </p:nvSpPr>
        <p:spPr/>
        <p:txBody>
          <a:bodyPr/>
          <a:lstStyle/>
          <a:p>
            <a:fld id="{109BF871-B8C5-490E-8F65-DA50B7BF526E}" type="datetimeFigureOut">
              <a:rPr lang="es-PY" smtClean="0"/>
              <a:t>20/03/2024</a:t>
            </a:fld>
            <a:endParaRPr lang="es-PY"/>
          </a:p>
        </p:txBody>
      </p:sp>
      <p:sp>
        <p:nvSpPr>
          <p:cNvPr id="6" name="Marcador de pie de página 5">
            <a:extLst>
              <a:ext uri="{FF2B5EF4-FFF2-40B4-BE49-F238E27FC236}">
                <a16:creationId xmlns:a16="http://schemas.microsoft.com/office/drawing/2014/main" xmlns="" id="{3224915D-20C2-417B-8F7C-6B586B01D99C}"/>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xmlns="" id="{C7546416-6EAC-4BAE-B4AA-AC55B918949D}"/>
              </a:ext>
            </a:extLst>
          </p:cNvPr>
          <p:cNvSpPr>
            <a:spLocks noGrp="1"/>
          </p:cNvSpPr>
          <p:nvPr>
            <p:ph type="sldNum" sz="quarter" idx="12"/>
          </p:nvPr>
        </p:nvSpPr>
        <p:spPr/>
        <p:txBody>
          <a:bodyPr/>
          <a:lstStyle/>
          <a:p>
            <a:fld id="{D721776F-2319-4A24-BDC8-FA7556A2762B}" type="slidenum">
              <a:rPr lang="es-PY" smtClean="0"/>
              <a:t>‹Nº›</a:t>
            </a:fld>
            <a:endParaRPr lang="es-PY"/>
          </a:p>
        </p:txBody>
      </p:sp>
    </p:spTree>
    <p:extLst>
      <p:ext uri="{BB962C8B-B14F-4D97-AF65-F5344CB8AC3E}">
        <p14:creationId xmlns:p14="http://schemas.microsoft.com/office/powerpoint/2010/main" val="781764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B8B2050A-22AD-457E-83EC-EE5A6F5187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Y"/>
          </a:p>
        </p:txBody>
      </p:sp>
      <p:sp>
        <p:nvSpPr>
          <p:cNvPr id="3" name="Marcador de texto 2">
            <a:extLst>
              <a:ext uri="{FF2B5EF4-FFF2-40B4-BE49-F238E27FC236}">
                <a16:creationId xmlns:a16="http://schemas.microsoft.com/office/drawing/2014/main" xmlns="" id="{F579D97A-E0B7-4244-B92B-3057E8BF1F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xmlns="" id="{D8665635-48A9-40BE-801C-AF5A78FF7F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BF871-B8C5-490E-8F65-DA50B7BF526E}" type="datetimeFigureOut">
              <a:rPr lang="es-PY" smtClean="0"/>
              <a:t>20/03/2024</a:t>
            </a:fld>
            <a:endParaRPr lang="es-PY"/>
          </a:p>
        </p:txBody>
      </p:sp>
      <p:sp>
        <p:nvSpPr>
          <p:cNvPr id="5" name="Marcador de pie de página 4">
            <a:extLst>
              <a:ext uri="{FF2B5EF4-FFF2-40B4-BE49-F238E27FC236}">
                <a16:creationId xmlns:a16="http://schemas.microsoft.com/office/drawing/2014/main" xmlns="" id="{C62208EC-5B2C-4006-8761-EDC5F262B7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Marcador de número de diapositiva 5">
            <a:extLst>
              <a:ext uri="{FF2B5EF4-FFF2-40B4-BE49-F238E27FC236}">
                <a16:creationId xmlns:a16="http://schemas.microsoft.com/office/drawing/2014/main" xmlns="" id="{AC8349B4-F669-422E-9FA7-E951E5D515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1776F-2319-4A24-BDC8-FA7556A2762B}" type="slidenum">
              <a:rPr lang="es-PY" smtClean="0"/>
              <a:t>‹Nº›</a:t>
            </a:fld>
            <a:endParaRPr lang="es-PY"/>
          </a:p>
        </p:txBody>
      </p:sp>
    </p:spTree>
    <p:extLst>
      <p:ext uri="{BB962C8B-B14F-4D97-AF65-F5344CB8AC3E}">
        <p14:creationId xmlns:p14="http://schemas.microsoft.com/office/powerpoint/2010/main" val="4238763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xmlns="" id="{8A3715AA-7EA5-4569-A54D-41BF12DF93F5}"/>
              </a:ext>
            </a:extLst>
          </p:cNvPr>
          <p:cNvPicPr>
            <a:picLocks noGrp="1" noChangeAspect="1"/>
          </p:cNvPicPr>
          <p:nvPr>
            <p:ph idx="1"/>
          </p:nvPr>
        </p:nvPicPr>
        <p:blipFill>
          <a:blip r:embed="rId2"/>
          <a:stretch>
            <a:fillRect/>
          </a:stretch>
        </p:blipFill>
        <p:spPr>
          <a:xfrm>
            <a:off x="959556" y="1935479"/>
            <a:ext cx="2857500" cy="1600200"/>
          </a:xfrm>
          <a:prstGeom prst="rect">
            <a:avLst/>
          </a:prstGeom>
        </p:spPr>
      </p:pic>
      <p:pic>
        <p:nvPicPr>
          <p:cNvPr id="5" name="Imagen 4">
            <a:extLst>
              <a:ext uri="{FF2B5EF4-FFF2-40B4-BE49-F238E27FC236}">
                <a16:creationId xmlns:a16="http://schemas.microsoft.com/office/drawing/2014/main" xmlns="" id="{89E85F8F-EADC-4D3D-B14A-779E53DE3794}"/>
              </a:ext>
            </a:extLst>
          </p:cNvPr>
          <p:cNvPicPr>
            <a:picLocks noChangeAspect="1"/>
          </p:cNvPicPr>
          <p:nvPr/>
        </p:nvPicPr>
        <p:blipFill>
          <a:blip r:embed="rId3"/>
          <a:stretch>
            <a:fillRect/>
          </a:stretch>
        </p:blipFill>
        <p:spPr>
          <a:xfrm>
            <a:off x="8496300" y="1828799"/>
            <a:ext cx="2857500" cy="1600200"/>
          </a:xfrm>
          <a:prstGeom prst="rect">
            <a:avLst/>
          </a:prstGeom>
        </p:spPr>
      </p:pic>
      <p:pic>
        <p:nvPicPr>
          <p:cNvPr id="6" name="Imagen 5">
            <a:extLst>
              <a:ext uri="{FF2B5EF4-FFF2-40B4-BE49-F238E27FC236}">
                <a16:creationId xmlns:a16="http://schemas.microsoft.com/office/drawing/2014/main" xmlns="" id="{F76E874F-4CE3-4FC1-9418-9240EEC4751D}"/>
              </a:ext>
            </a:extLst>
          </p:cNvPr>
          <p:cNvPicPr>
            <a:picLocks noChangeAspect="1"/>
          </p:cNvPicPr>
          <p:nvPr/>
        </p:nvPicPr>
        <p:blipFill>
          <a:blip r:embed="rId4"/>
          <a:stretch>
            <a:fillRect/>
          </a:stretch>
        </p:blipFill>
        <p:spPr>
          <a:xfrm>
            <a:off x="4744510" y="1828799"/>
            <a:ext cx="3089980" cy="1600200"/>
          </a:xfrm>
          <a:prstGeom prst="rect">
            <a:avLst/>
          </a:prstGeom>
        </p:spPr>
      </p:pic>
      <p:pic>
        <p:nvPicPr>
          <p:cNvPr id="8" name="Imagen 7">
            <a:extLst>
              <a:ext uri="{FF2B5EF4-FFF2-40B4-BE49-F238E27FC236}">
                <a16:creationId xmlns:a16="http://schemas.microsoft.com/office/drawing/2014/main" xmlns="" id="{B4B9F642-817F-4055-A55C-C2DD5B749B2D}"/>
              </a:ext>
            </a:extLst>
          </p:cNvPr>
          <p:cNvPicPr>
            <a:picLocks noChangeAspect="1"/>
          </p:cNvPicPr>
          <p:nvPr/>
        </p:nvPicPr>
        <p:blipFill>
          <a:blip r:embed="rId5"/>
          <a:stretch>
            <a:fillRect/>
          </a:stretch>
        </p:blipFill>
        <p:spPr>
          <a:xfrm>
            <a:off x="2948166" y="3269214"/>
            <a:ext cx="2269068" cy="1493836"/>
          </a:xfrm>
          <a:prstGeom prst="rect">
            <a:avLst/>
          </a:prstGeom>
        </p:spPr>
      </p:pic>
      <p:pic>
        <p:nvPicPr>
          <p:cNvPr id="9" name="Imagen 8">
            <a:extLst>
              <a:ext uri="{FF2B5EF4-FFF2-40B4-BE49-F238E27FC236}">
                <a16:creationId xmlns:a16="http://schemas.microsoft.com/office/drawing/2014/main" xmlns="" id="{9084516C-CB8F-4CE7-86B1-24C8824D4850}"/>
              </a:ext>
            </a:extLst>
          </p:cNvPr>
          <p:cNvPicPr>
            <a:picLocks noChangeAspect="1"/>
          </p:cNvPicPr>
          <p:nvPr/>
        </p:nvPicPr>
        <p:blipFill>
          <a:blip r:embed="rId6"/>
          <a:stretch>
            <a:fillRect/>
          </a:stretch>
        </p:blipFill>
        <p:spPr>
          <a:xfrm>
            <a:off x="7655982" y="3222948"/>
            <a:ext cx="2269068" cy="1540101"/>
          </a:xfrm>
          <a:prstGeom prst="rect">
            <a:avLst/>
          </a:prstGeom>
        </p:spPr>
      </p:pic>
      <p:sp>
        <p:nvSpPr>
          <p:cNvPr id="10" name="Flecha: hacia abajo 9">
            <a:extLst>
              <a:ext uri="{FF2B5EF4-FFF2-40B4-BE49-F238E27FC236}">
                <a16:creationId xmlns:a16="http://schemas.microsoft.com/office/drawing/2014/main" xmlns="" id="{4F539D31-8D02-47D3-996E-4EA30E144FD7}"/>
              </a:ext>
            </a:extLst>
          </p:cNvPr>
          <p:cNvSpPr/>
          <p:nvPr/>
        </p:nvSpPr>
        <p:spPr>
          <a:xfrm>
            <a:off x="2024634" y="367412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1" name="Flecha: hacia abajo 10">
            <a:extLst>
              <a:ext uri="{FF2B5EF4-FFF2-40B4-BE49-F238E27FC236}">
                <a16:creationId xmlns:a16="http://schemas.microsoft.com/office/drawing/2014/main" xmlns="" id="{FBD324D1-3C95-4AD9-BE81-26FF9B473ADC}"/>
              </a:ext>
            </a:extLst>
          </p:cNvPr>
          <p:cNvSpPr/>
          <p:nvPr/>
        </p:nvSpPr>
        <p:spPr>
          <a:xfrm>
            <a:off x="6096000" y="365003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2" name="Flecha: hacia abajo 11">
            <a:extLst>
              <a:ext uri="{FF2B5EF4-FFF2-40B4-BE49-F238E27FC236}">
                <a16:creationId xmlns:a16="http://schemas.microsoft.com/office/drawing/2014/main" xmlns="" id="{3A5EEA93-6E67-41ED-8A55-3FD740A46BAD}"/>
              </a:ext>
            </a:extLst>
          </p:cNvPr>
          <p:cNvSpPr/>
          <p:nvPr/>
        </p:nvSpPr>
        <p:spPr>
          <a:xfrm>
            <a:off x="10397109" y="370171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9" name="Flecha: a la derecha 18">
            <a:extLst>
              <a:ext uri="{FF2B5EF4-FFF2-40B4-BE49-F238E27FC236}">
                <a16:creationId xmlns:a16="http://schemas.microsoft.com/office/drawing/2014/main" xmlns="" id="{1EF0DBC2-0F35-45E1-836E-CD0ACB9A9110}"/>
              </a:ext>
            </a:extLst>
          </p:cNvPr>
          <p:cNvSpPr/>
          <p:nvPr/>
        </p:nvSpPr>
        <p:spPr>
          <a:xfrm>
            <a:off x="3593496" y="558422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20" name="Flecha: hacia la izquierda 19">
            <a:extLst>
              <a:ext uri="{FF2B5EF4-FFF2-40B4-BE49-F238E27FC236}">
                <a16:creationId xmlns:a16="http://schemas.microsoft.com/office/drawing/2014/main" xmlns="" id="{87DC99B2-78F6-410F-A900-3A6F13EE3588}"/>
              </a:ext>
            </a:extLst>
          </p:cNvPr>
          <p:cNvSpPr/>
          <p:nvPr/>
        </p:nvSpPr>
        <p:spPr>
          <a:xfrm>
            <a:off x="7812108" y="550643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21" name="Imagen 20">
            <a:extLst>
              <a:ext uri="{FF2B5EF4-FFF2-40B4-BE49-F238E27FC236}">
                <a16:creationId xmlns:a16="http://schemas.microsoft.com/office/drawing/2014/main" xmlns="" id="{53169D67-E355-4F1C-9030-6C5B05B22F48}"/>
              </a:ext>
            </a:extLst>
          </p:cNvPr>
          <p:cNvPicPr>
            <a:picLocks noChangeAspect="1"/>
          </p:cNvPicPr>
          <p:nvPr/>
        </p:nvPicPr>
        <p:blipFill>
          <a:blip r:embed="rId7"/>
          <a:stretch>
            <a:fillRect/>
          </a:stretch>
        </p:blipFill>
        <p:spPr>
          <a:xfrm>
            <a:off x="1041400" y="4714875"/>
            <a:ext cx="2182288" cy="1961421"/>
          </a:xfrm>
          <a:prstGeom prst="rect">
            <a:avLst/>
          </a:prstGeom>
        </p:spPr>
      </p:pic>
      <p:pic>
        <p:nvPicPr>
          <p:cNvPr id="22" name="Imagen 21">
            <a:extLst>
              <a:ext uri="{FF2B5EF4-FFF2-40B4-BE49-F238E27FC236}">
                <a16:creationId xmlns:a16="http://schemas.microsoft.com/office/drawing/2014/main" xmlns="" id="{7F1AC396-289E-480A-A1D8-FC3DB0AE59F5}"/>
              </a:ext>
            </a:extLst>
          </p:cNvPr>
          <p:cNvPicPr>
            <a:picLocks noChangeAspect="1"/>
          </p:cNvPicPr>
          <p:nvPr/>
        </p:nvPicPr>
        <p:blipFill>
          <a:blip r:embed="rId8"/>
          <a:stretch>
            <a:fillRect/>
          </a:stretch>
        </p:blipFill>
        <p:spPr>
          <a:xfrm>
            <a:off x="8934450" y="4914052"/>
            <a:ext cx="2419350" cy="1400175"/>
          </a:xfrm>
          <a:prstGeom prst="rect">
            <a:avLst/>
          </a:prstGeom>
        </p:spPr>
      </p:pic>
      <p:pic>
        <p:nvPicPr>
          <p:cNvPr id="23" name="Imagen 22">
            <a:extLst>
              <a:ext uri="{FF2B5EF4-FFF2-40B4-BE49-F238E27FC236}">
                <a16:creationId xmlns:a16="http://schemas.microsoft.com/office/drawing/2014/main" xmlns="" id="{E026DBF7-2F45-46FB-B494-AF167D93FF8C}"/>
              </a:ext>
            </a:extLst>
          </p:cNvPr>
          <p:cNvPicPr>
            <a:picLocks noChangeAspect="1"/>
          </p:cNvPicPr>
          <p:nvPr/>
        </p:nvPicPr>
        <p:blipFill>
          <a:blip r:embed="rId9"/>
          <a:stretch>
            <a:fillRect/>
          </a:stretch>
        </p:blipFill>
        <p:spPr>
          <a:xfrm>
            <a:off x="4941712" y="4849479"/>
            <a:ext cx="2870396" cy="1493835"/>
          </a:xfrm>
          <a:prstGeom prst="rect">
            <a:avLst/>
          </a:prstGeom>
        </p:spPr>
      </p:pic>
      <p:pic>
        <p:nvPicPr>
          <p:cNvPr id="3" name="Imagen 2">
            <a:extLst>
              <a:ext uri="{FF2B5EF4-FFF2-40B4-BE49-F238E27FC236}">
                <a16:creationId xmlns:a16="http://schemas.microsoft.com/office/drawing/2014/main" xmlns="" id="{B61DA867-9670-45C1-A42C-DBE4D88CCD48}"/>
              </a:ext>
            </a:extLst>
          </p:cNvPr>
          <p:cNvPicPr>
            <a:picLocks noChangeAspect="1"/>
          </p:cNvPicPr>
          <p:nvPr/>
        </p:nvPicPr>
        <p:blipFill>
          <a:blip r:embed="rId10"/>
          <a:stretch>
            <a:fillRect/>
          </a:stretch>
        </p:blipFill>
        <p:spPr>
          <a:xfrm>
            <a:off x="959556" y="346594"/>
            <a:ext cx="2087467" cy="897610"/>
          </a:xfrm>
          <a:prstGeom prst="rect">
            <a:avLst/>
          </a:prstGeom>
        </p:spPr>
      </p:pic>
      <p:pic>
        <p:nvPicPr>
          <p:cNvPr id="7" name="Imagen 6">
            <a:extLst>
              <a:ext uri="{FF2B5EF4-FFF2-40B4-BE49-F238E27FC236}">
                <a16:creationId xmlns:a16="http://schemas.microsoft.com/office/drawing/2014/main" xmlns="" id="{0797E335-5145-4576-910E-9A51246D181D}"/>
              </a:ext>
            </a:extLst>
          </p:cNvPr>
          <p:cNvPicPr>
            <a:picLocks noChangeAspect="1"/>
          </p:cNvPicPr>
          <p:nvPr/>
        </p:nvPicPr>
        <p:blipFill>
          <a:blip r:embed="rId11"/>
          <a:stretch>
            <a:fillRect/>
          </a:stretch>
        </p:blipFill>
        <p:spPr>
          <a:xfrm>
            <a:off x="9214900" y="562947"/>
            <a:ext cx="2087466" cy="658425"/>
          </a:xfrm>
          <a:prstGeom prst="rect">
            <a:avLst/>
          </a:prstGeom>
        </p:spPr>
      </p:pic>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7234" y="208633"/>
            <a:ext cx="2438748" cy="117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a:extLst>
              <a:ext uri="{FF2B5EF4-FFF2-40B4-BE49-F238E27FC236}">
                <a16:creationId xmlns:a16="http://schemas.microsoft.com/office/drawing/2014/main" xmlns="" id="{B992ABC2-0DE3-4890-80A7-BBB7CB54CF93}"/>
              </a:ext>
            </a:extLst>
          </p:cNvPr>
          <p:cNvSpPr>
            <a:spLocks noGrp="1"/>
          </p:cNvSpPr>
          <p:nvPr>
            <p:ph type="title"/>
          </p:nvPr>
        </p:nvSpPr>
        <p:spPr>
          <a:xfrm>
            <a:off x="2948166" y="892159"/>
            <a:ext cx="6663309" cy="1325563"/>
          </a:xfrm>
        </p:spPr>
        <p:txBody>
          <a:bodyPr>
            <a:normAutofit/>
          </a:bodyPr>
          <a:lstStyle/>
          <a:p>
            <a:pPr algn="ctr"/>
            <a:r>
              <a:rPr lang="es-PY" sz="2000" b="1" dirty="0"/>
              <a:t>GESTION DE CAUSAS COMPLEJAS </a:t>
            </a:r>
            <a:br>
              <a:rPr lang="es-PY" sz="2000" b="1" dirty="0"/>
            </a:br>
            <a:r>
              <a:rPr lang="es-PY" sz="1800" b="1" dirty="0"/>
              <a:t>(Gestión penal para delitos de alta complejidad) </a:t>
            </a:r>
          </a:p>
        </p:txBody>
      </p:sp>
    </p:spTree>
    <p:extLst>
      <p:ext uri="{BB962C8B-B14F-4D97-AF65-F5344CB8AC3E}">
        <p14:creationId xmlns:p14="http://schemas.microsoft.com/office/powerpoint/2010/main" val="3790692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B663F6-886B-4F4B-B2F4-9294313E9189}"/>
              </a:ext>
            </a:extLst>
          </p:cNvPr>
          <p:cNvSpPr>
            <a:spLocks noGrp="1"/>
          </p:cNvSpPr>
          <p:nvPr>
            <p:ph type="title"/>
          </p:nvPr>
        </p:nvSpPr>
        <p:spPr>
          <a:xfrm>
            <a:off x="1543191" y="1463604"/>
            <a:ext cx="9076268" cy="790224"/>
          </a:xfrm>
        </p:spPr>
        <p:txBody>
          <a:bodyPr>
            <a:normAutofit fontScale="90000"/>
          </a:bodyPr>
          <a:lstStyle/>
          <a:p>
            <a:pPr algn="ctr">
              <a:spcAft>
                <a:spcPts val="0"/>
              </a:spcAft>
            </a:pPr>
            <a:r>
              <a:rPr lang="es-PY" sz="2800" dirty="0">
                <a:latin typeface="Constantia" panose="02030602050306030303" pitchFamily="18" charset="0"/>
                <a:ea typeface="Times New Roman" panose="02020603050405020304" pitchFamily="18" charset="0"/>
              </a:rPr>
              <a:t/>
            </a:r>
            <a:br>
              <a:rPr lang="es-PY" sz="2800" dirty="0">
                <a:latin typeface="Constantia" panose="02030602050306030303" pitchFamily="18" charset="0"/>
                <a:ea typeface="Times New Roman" panose="02020603050405020304" pitchFamily="18" charset="0"/>
              </a:rPr>
            </a:br>
            <a:r>
              <a:rPr lang="es-PY" sz="2800" dirty="0">
                <a:latin typeface="Constantia" panose="02030602050306030303" pitchFamily="18" charset="0"/>
                <a:ea typeface="Times New Roman" panose="02020603050405020304" pitchFamily="18" charset="0"/>
              </a:rPr>
              <a:t>La guía incorporara definiciones sobre cuestiones fundamentales, como ser:</a:t>
            </a:r>
            <a:br>
              <a:rPr lang="es-PY" sz="2800" dirty="0">
                <a:latin typeface="Constantia" panose="02030602050306030303" pitchFamily="18" charset="0"/>
                <a:ea typeface="Times New Roman" panose="02020603050405020304" pitchFamily="18" charset="0"/>
              </a:rPr>
            </a:br>
            <a:endParaRPr lang="es-PY" sz="2800" dirty="0">
              <a:latin typeface="Constantia" panose="02030602050306030303" pitchFamily="18" charset="0"/>
            </a:endParaRPr>
          </a:p>
        </p:txBody>
      </p:sp>
      <p:sp>
        <p:nvSpPr>
          <p:cNvPr id="3" name="Marcador de contenido 2">
            <a:extLst>
              <a:ext uri="{FF2B5EF4-FFF2-40B4-BE49-F238E27FC236}">
                <a16:creationId xmlns:a16="http://schemas.microsoft.com/office/drawing/2014/main" xmlns="" id="{5322ED3F-9B1C-4D20-8428-F1FC025D3242}"/>
              </a:ext>
            </a:extLst>
          </p:cNvPr>
          <p:cNvSpPr>
            <a:spLocks noGrp="1"/>
          </p:cNvSpPr>
          <p:nvPr>
            <p:ph idx="1"/>
          </p:nvPr>
        </p:nvSpPr>
        <p:spPr>
          <a:xfrm>
            <a:off x="838200" y="2389505"/>
            <a:ext cx="10515600" cy="4351338"/>
          </a:xfrm>
        </p:spPr>
        <p:txBody>
          <a:bodyPr>
            <a:normAutofit lnSpcReduction="10000"/>
          </a:bodyPr>
          <a:lstStyle/>
          <a:p>
            <a:pPr marL="0" indent="0" algn="just">
              <a:spcAft>
                <a:spcPts val="0"/>
              </a:spcAft>
              <a:buNone/>
            </a:pPr>
            <a:r>
              <a:rPr lang="es-PY" sz="2600" dirty="0">
                <a:latin typeface="Constantia" panose="02030602050306030303" pitchFamily="18" charset="0"/>
                <a:ea typeface="Times New Roman" panose="02020603050405020304" pitchFamily="18" charset="0"/>
              </a:rPr>
              <a:t>1 Necesidad de creación de juzgados especializados. Perfiles, proceso de selección de magistrados y funcionarios.</a:t>
            </a:r>
          </a:p>
          <a:p>
            <a:pPr marL="0" indent="0" algn="just">
              <a:spcAft>
                <a:spcPts val="0"/>
              </a:spcAft>
              <a:buNone/>
            </a:pPr>
            <a:r>
              <a:rPr lang="es-PY" sz="2600" dirty="0">
                <a:latin typeface="Constantia" panose="02030602050306030303" pitchFamily="18" charset="0"/>
                <a:ea typeface="Times New Roman" panose="02020603050405020304" pitchFamily="18" charset="0"/>
              </a:rPr>
              <a:t>2 Necesidad de ratificación del Tratado de Medellín. </a:t>
            </a:r>
          </a:p>
          <a:p>
            <a:pPr marL="0" indent="0" algn="just">
              <a:spcAft>
                <a:spcPts val="0"/>
              </a:spcAft>
              <a:buNone/>
            </a:pPr>
            <a:r>
              <a:rPr lang="es-PY" sz="2600" dirty="0">
                <a:latin typeface="Constantia" panose="02030602050306030303" pitchFamily="18" charset="0"/>
                <a:ea typeface="Times New Roman" panose="02020603050405020304" pitchFamily="18" charset="0"/>
              </a:rPr>
              <a:t>3 Necesidad de creación de equipos conjuntos de investigación (Rol del juez/jueza)</a:t>
            </a:r>
          </a:p>
          <a:p>
            <a:pPr marL="0" indent="0" algn="just">
              <a:spcAft>
                <a:spcPts val="0"/>
              </a:spcAft>
              <a:buNone/>
            </a:pPr>
            <a:r>
              <a:rPr lang="es-PY" sz="2600" dirty="0">
                <a:latin typeface="Constantia" panose="02030602050306030303" pitchFamily="18" charset="0"/>
                <a:ea typeface="Times New Roman" panose="02020603050405020304" pitchFamily="18" charset="0"/>
              </a:rPr>
              <a:t>4 Necesidad de proponer una ley modelo de prueba electrónica para   Iberoamérica</a:t>
            </a:r>
          </a:p>
          <a:p>
            <a:pPr marL="0" indent="0" algn="just">
              <a:spcAft>
                <a:spcPts val="0"/>
              </a:spcAft>
              <a:buNone/>
            </a:pPr>
            <a:r>
              <a:rPr lang="es-PY" sz="2600" dirty="0">
                <a:latin typeface="Constantia" panose="02030602050306030303" pitchFamily="18" charset="0"/>
                <a:ea typeface="Times New Roman" panose="02020603050405020304" pitchFamily="18" charset="0"/>
              </a:rPr>
              <a:t>5 Necesidad de definición de modelos de gestión de casos de alto riesgo.</a:t>
            </a:r>
          </a:p>
          <a:p>
            <a:pPr marL="0" indent="0" algn="just">
              <a:spcAft>
                <a:spcPts val="0"/>
              </a:spcAft>
              <a:buNone/>
            </a:pPr>
            <a:r>
              <a:rPr lang="es-PY" sz="2600" dirty="0">
                <a:latin typeface="Constantia" panose="02030602050306030303" pitchFamily="18" charset="0"/>
                <a:ea typeface="Times New Roman" panose="02020603050405020304" pitchFamily="18" charset="0"/>
              </a:rPr>
              <a:t>6 Necesidad de impulsar otras iniciativas a definir a propuesta de los países miembros del grupo de trabajo.</a:t>
            </a:r>
          </a:p>
          <a:p>
            <a:pPr marL="0" indent="0" algn="just">
              <a:spcAft>
                <a:spcPts val="0"/>
              </a:spcAft>
              <a:buNone/>
            </a:pPr>
            <a:r>
              <a:rPr lang="es-PY" sz="2600" dirty="0">
                <a:latin typeface="Constantia" panose="02030602050306030303" pitchFamily="18" charset="0"/>
                <a:ea typeface="Times New Roman" panose="02020603050405020304" pitchFamily="18" charset="0"/>
              </a:rPr>
              <a:t> </a:t>
            </a:r>
          </a:p>
          <a:p>
            <a:pPr algn="just">
              <a:spcAft>
                <a:spcPts val="0"/>
              </a:spcAft>
            </a:pPr>
            <a:endParaRPr lang="es-PY" dirty="0">
              <a:latin typeface="Arial" panose="020B0604020202020204" pitchFamily="34" charset="0"/>
              <a:ea typeface="Times New Roman" panose="02020603050405020304" pitchFamily="18" charset="0"/>
            </a:endParaRPr>
          </a:p>
          <a:p>
            <a:endParaRPr lang="es-PY" dirty="0"/>
          </a:p>
        </p:txBody>
      </p:sp>
      <p:pic>
        <p:nvPicPr>
          <p:cNvPr id="4" name="Imagen 2">
            <a:extLst>
              <a:ext uri="{FF2B5EF4-FFF2-40B4-BE49-F238E27FC236}">
                <a16:creationId xmlns:a16="http://schemas.microsoft.com/office/drawing/2014/main" xmlns="" id="{B61DA867-9670-45C1-A42C-DBE4D88CCD48}"/>
              </a:ext>
            </a:extLst>
          </p:cNvPr>
          <p:cNvPicPr>
            <a:picLocks noChangeAspect="1"/>
          </p:cNvPicPr>
          <p:nvPr/>
        </p:nvPicPr>
        <p:blipFill>
          <a:blip r:embed="rId2"/>
          <a:stretch>
            <a:fillRect/>
          </a:stretch>
        </p:blipFill>
        <p:spPr>
          <a:xfrm>
            <a:off x="807156" y="346594"/>
            <a:ext cx="2087467" cy="897610"/>
          </a:xfrm>
          <a:prstGeom prst="rect">
            <a:avLst/>
          </a:prstGeom>
        </p:spPr>
      </p:pic>
      <p:pic>
        <p:nvPicPr>
          <p:cNvPr id="5" name="Imagen 6">
            <a:extLst>
              <a:ext uri="{FF2B5EF4-FFF2-40B4-BE49-F238E27FC236}">
                <a16:creationId xmlns:a16="http://schemas.microsoft.com/office/drawing/2014/main" xmlns="" id="{0797E335-5145-4576-910E-9A51246D181D}"/>
              </a:ext>
            </a:extLst>
          </p:cNvPr>
          <p:cNvPicPr>
            <a:picLocks noChangeAspect="1"/>
          </p:cNvPicPr>
          <p:nvPr/>
        </p:nvPicPr>
        <p:blipFill>
          <a:blip r:embed="rId3"/>
          <a:stretch>
            <a:fillRect/>
          </a:stretch>
        </p:blipFill>
        <p:spPr>
          <a:xfrm>
            <a:off x="9062500" y="562947"/>
            <a:ext cx="2087466" cy="658425"/>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834" y="208633"/>
            <a:ext cx="2438748" cy="117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526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Nación / “Yo estoy listo para la lucha”: último mensaje del fiscal Pecci  al asesor de Justicia de EEUU">
            <a:extLst>
              <a:ext uri="{FF2B5EF4-FFF2-40B4-BE49-F238E27FC236}">
                <a16:creationId xmlns:a16="http://schemas.microsoft.com/office/drawing/2014/main" xmlns="" id="{A2DE3DBB-45F8-4CD9-A10F-DF09D374C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490" y="1961605"/>
            <a:ext cx="4827310" cy="34796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xmlns="" id="{6AC89549-8FD6-4913-B3B4-78D283895589}"/>
              </a:ext>
            </a:extLst>
          </p:cNvPr>
          <p:cNvPicPr>
            <a:picLocks noChangeAspect="1"/>
          </p:cNvPicPr>
          <p:nvPr/>
        </p:nvPicPr>
        <p:blipFill>
          <a:blip r:embed="rId3"/>
          <a:stretch>
            <a:fillRect/>
          </a:stretch>
        </p:blipFill>
        <p:spPr>
          <a:xfrm>
            <a:off x="2878667" y="4244622"/>
            <a:ext cx="4067880" cy="2393243"/>
          </a:xfrm>
          <a:prstGeom prst="rect">
            <a:avLst/>
          </a:prstGeom>
        </p:spPr>
      </p:pic>
      <p:sp>
        <p:nvSpPr>
          <p:cNvPr id="7" name="Título 6">
            <a:extLst>
              <a:ext uri="{FF2B5EF4-FFF2-40B4-BE49-F238E27FC236}">
                <a16:creationId xmlns:a16="http://schemas.microsoft.com/office/drawing/2014/main" xmlns="" id="{B262E277-4CED-4F57-B100-897339F25C8F}"/>
              </a:ext>
            </a:extLst>
          </p:cNvPr>
          <p:cNvSpPr>
            <a:spLocks noGrp="1"/>
          </p:cNvSpPr>
          <p:nvPr>
            <p:ph type="title"/>
          </p:nvPr>
        </p:nvSpPr>
        <p:spPr>
          <a:xfrm>
            <a:off x="874181" y="892159"/>
            <a:ext cx="10515600" cy="1325563"/>
          </a:xfrm>
        </p:spPr>
        <p:txBody>
          <a:bodyPr/>
          <a:lstStyle/>
          <a:p>
            <a:pPr algn="ctr"/>
            <a:r>
              <a:rPr lang="es-PY" b="1" dirty="0">
                <a:latin typeface="Constantia" panose="02030602050306030303" pitchFamily="18" charset="0"/>
              </a:rPr>
              <a:t>Muchas gracias. </a:t>
            </a:r>
          </a:p>
        </p:txBody>
      </p:sp>
      <p:pic>
        <p:nvPicPr>
          <p:cNvPr id="9" name="Imagen 8">
            <a:extLst>
              <a:ext uri="{FF2B5EF4-FFF2-40B4-BE49-F238E27FC236}">
                <a16:creationId xmlns:a16="http://schemas.microsoft.com/office/drawing/2014/main" xmlns="" id="{B12D9DD8-1193-4030-A92C-55DC4E4326DB}"/>
              </a:ext>
            </a:extLst>
          </p:cNvPr>
          <p:cNvPicPr>
            <a:picLocks noChangeAspect="1"/>
          </p:cNvPicPr>
          <p:nvPr/>
        </p:nvPicPr>
        <p:blipFill>
          <a:blip r:embed="rId4"/>
          <a:stretch>
            <a:fillRect/>
          </a:stretch>
        </p:blipFill>
        <p:spPr>
          <a:xfrm>
            <a:off x="5643451" y="1961605"/>
            <a:ext cx="4475910" cy="2454044"/>
          </a:xfrm>
          <a:prstGeom prst="rect">
            <a:avLst/>
          </a:prstGeom>
        </p:spPr>
      </p:pic>
      <p:pic>
        <p:nvPicPr>
          <p:cNvPr id="10" name="Imagen 9">
            <a:extLst>
              <a:ext uri="{FF2B5EF4-FFF2-40B4-BE49-F238E27FC236}">
                <a16:creationId xmlns:a16="http://schemas.microsoft.com/office/drawing/2014/main" xmlns="" id="{89E175CE-45E1-4CF3-AE8E-FDAEB7280099}"/>
              </a:ext>
            </a:extLst>
          </p:cNvPr>
          <p:cNvPicPr>
            <a:picLocks noChangeAspect="1"/>
          </p:cNvPicPr>
          <p:nvPr/>
        </p:nvPicPr>
        <p:blipFill>
          <a:blip r:embed="rId5"/>
          <a:stretch>
            <a:fillRect/>
          </a:stretch>
        </p:blipFill>
        <p:spPr>
          <a:xfrm>
            <a:off x="6772873" y="4131028"/>
            <a:ext cx="2143125" cy="2143125"/>
          </a:xfrm>
          <a:prstGeom prst="rect">
            <a:avLst/>
          </a:prstGeom>
        </p:spPr>
      </p:pic>
      <p:pic>
        <p:nvPicPr>
          <p:cNvPr id="1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23679"/>
          <a:stretch/>
        </p:blipFill>
        <p:spPr bwMode="auto">
          <a:xfrm>
            <a:off x="4912607" y="201633"/>
            <a:ext cx="2438748" cy="89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n 10">
            <a:extLst>
              <a:ext uri="{FF2B5EF4-FFF2-40B4-BE49-F238E27FC236}">
                <a16:creationId xmlns:a16="http://schemas.microsoft.com/office/drawing/2014/main" xmlns="" id="{9B789F3D-B651-4A4E-BE47-E78B065C4E7C}"/>
              </a:ext>
            </a:extLst>
          </p:cNvPr>
          <p:cNvPicPr>
            <a:picLocks noChangeAspect="1"/>
          </p:cNvPicPr>
          <p:nvPr/>
        </p:nvPicPr>
        <p:blipFill>
          <a:blip r:embed="rId7"/>
          <a:stretch>
            <a:fillRect/>
          </a:stretch>
        </p:blipFill>
        <p:spPr>
          <a:xfrm>
            <a:off x="8778838" y="4131028"/>
            <a:ext cx="1914525" cy="2390775"/>
          </a:xfrm>
          <a:prstGeom prst="rect">
            <a:avLst/>
          </a:prstGeom>
        </p:spPr>
      </p:pic>
      <p:pic>
        <p:nvPicPr>
          <p:cNvPr id="12" name="Imagen 2">
            <a:extLst>
              <a:ext uri="{FF2B5EF4-FFF2-40B4-BE49-F238E27FC236}">
                <a16:creationId xmlns:a16="http://schemas.microsoft.com/office/drawing/2014/main" xmlns="" id="{B61DA867-9670-45C1-A42C-DBE4D88CCD48}"/>
              </a:ext>
            </a:extLst>
          </p:cNvPr>
          <p:cNvPicPr>
            <a:picLocks noChangeAspect="1"/>
          </p:cNvPicPr>
          <p:nvPr/>
        </p:nvPicPr>
        <p:blipFill>
          <a:blip r:embed="rId8"/>
          <a:stretch>
            <a:fillRect/>
          </a:stretch>
        </p:blipFill>
        <p:spPr>
          <a:xfrm>
            <a:off x="959556" y="346594"/>
            <a:ext cx="2087467" cy="897610"/>
          </a:xfrm>
          <a:prstGeom prst="rect">
            <a:avLst/>
          </a:prstGeom>
        </p:spPr>
      </p:pic>
      <p:pic>
        <p:nvPicPr>
          <p:cNvPr id="13" name="Imagen 6">
            <a:extLst>
              <a:ext uri="{FF2B5EF4-FFF2-40B4-BE49-F238E27FC236}">
                <a16:creationId xmlns:a16="http://schemas.microsoft.com/office/drawing/2014/main" xmlns="" id="{0797E335-5145-4576-910E-9A51246D181D}"/>
              </a:ext>
            </a:extLst>
          </p:cNvPr>
          <p:cNvPicPr>
            <a:picLocks noChangeAspect="1"/>
          </p:cNvPicPr>
          <p:nvPr/>
        </p:nvPicPr>
        <p:blipFill>
          <a:blip r:embed="rId9"/>
          <a:stretch>
            <a:fillRect/>
          </a:stretch>
        </p:blipFill>
        <p:spPr>
          <a:xfrm>
            <a:off x="9214900" y="562947"/>
            <a:ext cx="2087466" cy="658425"/>
          </a:xfrm>
          <a:prstGeom prst="rect">
            <a:avLst/>
          </a:prstGeom>
        </p:spPr>
      </p:pic>
    </p:spTree>
    <p:extLst>
      <p:ext uri="{BB962C8B-B14F-4D97-AF65-F5344CB8AC3E}">
        <p14:creationId xmlns:p14="http://schemas.microsoft.com/office/powerpoint/2010/main" val="166702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01C366AF-3B60-441B-8A1D-975C57911951}"/>
              </a:ext>
            </a:extLst>
          </p:cNvPr>
          <p:cNvSpPr>
            <a:spLocks noGrp="1"/>
          </p:cNvSpPr>
          <p:nvPr>
            <p:ph idx="1"/>
          </p:nvPr>
        </p:nvSpPr>
        <p:spPr>
          <a:xfrm>
            <a:off x="685800" y="2439846"/>
            <a:ext cx="10515600" cy="4540074"/>
          </a:xfrm>
        </p:spPr>
        <p:txBody>
          <a:bodyPr/>
          <a:lstStyle/>
          <a:p>
            <a:pPr algn="just"/>
            <a:r>
              <a:rPr lang="es-ES" dirty="0"/>
              <a:t>El proyecto propuesto se funda, en una realidad que afecta al sistema de administración de justicia penal, vinculado a factores internos y externos como ser la corrupción pública, los grupos criminales trasnacionales y las dificultades para el juzgamiento y condena de estos hechos punibles en el plazo razonable. </a:t>
            </a:r>
          </a:p>
          <a:p>
            <a:pPr algn="just"/>
            <a:r>
              <a:rPr lang="es-ES" dirty="0"/>
              <a:t>Analizaremos, además factores que impactan, como son:</a:t>
            </a:r>
          </a:p>
          <a:p>
            <a:pPr algn="just"/>
            <a:r>
              <a:rPr lang="es-ES" dirty="0"/>
              <a:t>I.	Presencia mediática</a:t>
            </a:r>
          </a:p>
          <a:p>
            <a:pPr algn="just"/>
            <a:r>
              <a:rPr lang="es-ES" dirty="0"/>
              <a:t>II.	Complejidad jurídica</a:t>
            </a:r>
          </a:p>
          <a:p>
            <a:pPr algn="just"/>
            <a:r>
              <a:rPr lang="es-ES" dirty="0"/>
              <a:t>III.	Repercusión política </a:t>
            </a:r>
          </a:p>
          <a:p>
            <a:pPr algn="just"/>
            <a:endParaRPr lang="es-PY" dirty="0"/>
          </a:p>
        </p:txBody>
      </p:sp>
      <p:sp>
        <p:nvSpPr>
          <p:cNvPr id="2" name="Título 1">
            <a:extLst>
              <a:ext uri="{FF2B5EF4-FFF2-40B4-BE49-F238E27FC236}">
                <a16:creationId xmlns:a16="http://schemas.microsoft.com/office/drawing/2014/main" xmlns="" id="{B992ABC2-0DE3-4890-80A7-BBB7CB54CF93}"/>
              </a:ext>
            </a:extLst>
          </p:cNvPr>
          <p:cNvSpPr>
            <a:spLocks noGrp="1"/>
          </p:cNvSpPr>
          <p:nvPr>
            <p:ph type="title"/>
          </p:nvPr>
        </p:nvSpPr>
        <p:spPr>
          <a:xfrm>
            <a:off x="797808" y="1696155"/>
            <a:ext cx="10515600" cy="967669"/>
          </a:xfrm>
        </p:spPr>
        <p:txBody>
          <a:bodyPr>
            <a:normAutofit fontScale="90000"/>
          </a:bodyPr>
          <a:lstStyle/>
          <a:p>
            <a:pPr algn="ctr">
              <a:spcAft>
                <a:spcPts val="0"/>
              </a:spcAft>
            </a:pPr>
            <a:r>
              <a:rPr lang="es-ES" b="1" i="1" dirty="0">
                <a:latin typeface="Times New Roman" panose="02020603050405020304" pitchFamily="18" charset="0"/>
                <a:ea typeface="Times New Roman" panose="02020603050405020304" pitchFamily="18" charset="0"/>
              </a:rPr>
              <a:t>Alineamiento con el eje temático. Justicia Oportuna </a:t>
            </a:r>
            <a:r>
              <a:rPr lang="es-PY" dirty="0">
                <a:latin typeface="Arial" panose="020B0604020202020204" pitchFamily="34" charset="0"/>
                <a:ea typeface="Times New Roman" panose="02020603050405020304" pitchFamily="18" charset="0"/>
              </a:rPr>
              <a:t/>
            </a:r>
            <a:br>
              <a:rPr lang="es-PY" dirty="0">
                <a:latin typeface="Arial" panose="020B0604020202020204" pitchFamily="34" charset="0"/>
                <a:ea typeface="Times New Roman" panose="02020603050405020304" pitchFamily="18" charset="0"/>
              </a:rPr>
            </a:br>
            <a:endParaRPr lang="es-PY" dirty="0"/>
          </a:p>
        </p:txBody>
      </p:sp>
      <p:pic>
        <p:nvPicPr>
          <p:cNvPr id="4" name="Imagen 2">
            <a:extLst>
              <a:ext uri="{FF2B5EF4-FFF2-40B4-BE49-F238E27FC236}">
                <a16:creationId xmlns:a16="http://schemas.microsoft.com/office/drawing/2014/main" xmlns="" id="{B61DA867-9670-45C1-A42C-DBE4D88CCD48}"/>
              </a:ext>
            </a:extLst>
          </p:cNvPr>
          <p:cNvPicPr>
            <a:picLocks noChangeAspect="1"/>
          </p:cNvPicPr>
          <p:nvPr/>
        </p:nvPicPr>
        <p:blipFill>
          <a:blip r:embed="rId2"/>
          <a:stretch>
            <a:fillRect/>
          </a:stretch>
        </p:blipFill>
        <p:spPr>
          <a:xfrm>
            <a:off x="578556" y="346594"/>
            <a:ext cx="2087467" cy="897610"/>
          </a:xfrm>
          <a:prstGeom prst="rect">
            <a:avLst/>
          </a:prstGeom>
        </p:spPr>
      </p:pic>
      <p:pic>
        <p:nvPicPr>
          <p:cNvPr id="5" name="Imagen 6">
            <a:extLst>
              <a:ext uri="{FF2B5EF4-FFF2-40B4-BE49-F238E27FC236}">
                <a16:creationId xmlns:a16="http://schemas.microsoft.com/office/drawing/2014/main" xmlns="" id="{0797E335-5145-4576-910E-9A51246D181D}"/>
              </a:ext>
            </a:extLst>
          </p:cNvPr>
          <p:cNvPicPr>
            <a:picLocks noChangeAspect="1"/>
          </p:cNvPicPr>
          <p:nvPr/>
        </p:nvPicPr>
        <p:blipFill>
          <a:blip r:embed="rId3"/>
          <a:stretch>
            <a:fillRect/>
          </a:stretch>
        </p:blipFill>
        <p:spPr>
          <a:xfrm>
            <a:off x="8833900" y="562947"/>
            <a:ext cx="2087466" cy="658425"/>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234" y="208633"/>
            <a:ext cx="2438748" cy="117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366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FC4E901-B20A-4CF4-BF84-72717EAC82FB}"/>
              </a:ext>
            </a:extLst>
          </p:cNvPr>
          <p:cNvSpPr>
            <a:spLocks noGrp="1"/>
          </p:cNvSpPr>
          <p:nvPr>
            <p:ph type="title"/>
          </p:nvPr>
        </p:nvSpPr>
        <p:spPr>
          <a:xfrm>
            <a:off x="807720" y="1050925"/>
            <a:ext cx="10515600" cy="1325563"/>
          </a:xfrm>
        </p:spPr>
        <p:txBody>
          <a:bodyPr>
            <a:normAutofit/>
          </a:bodyPr>
          <a:lstStyle/>
          <a:p>
            <a:pPr algn="ctr"/>
            <a:r>
              <a:rPr lang="es-PY" sz="2000" b="1" dirty="0">
                <a:latin typeface="Constantia" panose="02030602050306030303" pitchFamily="18" charset="0"/>
              </a:rPr>
              <a:t>Descripción del proyecto </a:t>
            </a:r>
          </a:p>
        </p:txBody>
      </p:sp>
      <p:sp>
        <p:nvSpPr>
          <p:cNvPr id="3" name="Marcador de contenido 2">
            <a:extLst>
              <a:ext uri="{FF2B5EF4-FFF2-40B4-BE49-F238E27FC236}">
                <a16:creationId xmlns:a16="http://schemas.microsoft.com/office/drawing/2014/main" xmlns="" id="{938CA994-47EB-4F2A-B934-C9069B1FC481}"/>
              </a:ext>
            </a:extLst>
          </p:cNvPr>
          <p:cNvSpPr>
            <a:spLocks noGrp="1"/>
          </p:cNvSpPr>
          <p:nvPr>
            <p:ph idx="1"/>
          </p:nvPr>
        </p:nvSpPr>
        <p:spPr>
          <a:xfrm>
            <a:off x="838200" y="2102168"/>
            <a:ext cx="10515600" cy="4486275"/>
          </a:xfrm>
        </p:spPr>
        <p:txBody>
          <a:bodyPr/>
          <a:lstStyle/>
          <a:p>
            <a:pPr algn="just">
              <a:spcAft>
                <a:spcPts val="0"/>
              </a:spcAft>
            </a:pPr>
            <a:r>
              <a:rPr lang="es-ES" sz="2000" dirty="0">
                <a:latin typeface="Times New Roman" panose="02020603050405020304" pitchFamily="18" charset="0"/>
                <a:ea typeface="Times New Roman" panose="02020603050405020304" pitchFamily="18" charset="0"/>
              </a:rPr>
              <a:t>Existe un consenso dentro de la comunidad internacional, que la legislación y las medidas anticorrupción necesitan ser implementadas y monitoreadas a través de órganos especializados y/o personal con facultades, recursos y entrenamiento adecuados.</a:t>
            </a:r>
          </a:p>
          <a:p>
            <a:pPr algn="just">
              <a:spcAft>
                <a:spcPts val="0"/>
              </a:spcAft>
            </a:pPr>
            <a:r>
              <a:rPr lang="x-none" sz="2000" dirty="0">
                <a:latin typeface="Times New Roman" panose="02020603050405020304" pitchFamily="18" charset="0"/>
                <a:ea typeface="Times New Roman" panose="02020603050405020304" pitchFamily="18" charset="0"/>
              </a:rPr>
              <a:t>Diagnóstico </a:t>
            </a:r>
            <a:r>
              <a:rPr lang="es-PY" sz="2000" dirty="0">
                <a:latin typeface="Times New Roman" panose="02020603050405020304" pitchFamily="18" charset="0"/>
                <a:ea typeface="Times New Roman" panose="02020603050405020304" pitchFamily="18" charset="0"/>
              </a:rPr>
              <a:t>institucional en relación a cómo se enfrenta actualmente el juzgamiento de delitos y/o crímenes de alta complejidad, respondiendo a preguntas como.</a:t>
            </a:r>
          </a:p>
          <a:p>
            <a:pPr marL="457200" indent="-457200">
              <a:spcAft>
                <a:spcPts val="0"/>
              </a:spcAft>
              <a:buFont typeface="+mj-lt"/>
              <a:buAutoNum type="arabicPeriod"/>
            </a:pPr>
            <a:r>
              <a:rPr lang="es-PY" sz="2000" dirty="0">
                <a:latin typeface="Times New Roman" panose="02020603050405020304" pitchFamily="18" charset="0"/>
                <a:ea typeface="Times New Roman" panose="02020603050405020304" pitchFamily="18" charset="0"/>
              </a:rPr>
              <a:t>Dificultades para procesar y analizar gran cantidad de información que se recaba en estos casos, </a:t>
            </a:r>
          </a:p>
          <a:p>
            <a:pPr marL="457200" indent="-457200">
              <a:spcAft>
                <a:spcPts val="0"/>
              </a:spcAft>
              <a:buFont typeface="+mj-lt"/>
              <a:buAutoNum type="arabicPeriod"/>
            </a:pPr>
            <a:r>
              <a:rPr lang="es-PY" sz="2000" dirty="0">
                <a:latin typeface="Times New Roman" panose="02020603050405020304" pitchFamily="18" charset="0"/>
                <a:ea typeface="Times New Roman" panose="02020603050405020304" pitchFamily="18" charset="0"/>
              </a:rPr>
              <a:t>El personal de apoyo no puede dedicarse en exclusiva a estas tareas.</a:t>
            </a:r>
          </a:p>
          <a:p>
            <a:pPr marL="457200" indent="-457200">
              <a:spcAft>
                <a:spcPts val="0"/>
              </a:spcAft>
              <a:buFont typeface="+mj-lt"/>
              <a:buAutoNum type="arabicPeriod"/>
            </a:pPr>
            <a:r>
              <a:rPr lang="es-PY" sz="2000" dirty="0">
                <a:latin typeface="Times New Roman" panose="02020603050405020304" pitchFamily="18" charset="0"/>
                <a:ea typeface="Times New Roman" panose="02020603050405020304" pitchFamily="18" charset="0"/>
              </a:rPr>
              <a:t>El análisis de la información debe hacerse por profesionales de distintas áreas del conocimiento, necesidad de trabajo multidisciplinario.</a:t>
            </a:r>
            <a:endParaRPr lang="es-PY" sz="2000" dirty="0">
              <a:latin typeface="Arial" panose="020B0604020202020204" pitchFamily="34" charset="0"/>
              <a:ea typeface="Times New Roman" panose="02020603050405020304" pitchFamily="18" charset="0"/>
            </a:endParaRPr>
          </a:p>
          <a:p>
            <a:pPr algn="just">
              <a:spcAft>
                <a:spcPts val="0"/>
              </a:spcAft>
            </a:pPr>
            <a:r>
              <a:rPr lang="es-PY" sz="2000" dirty="0">
                <a:latin typeface="Times New Roman" panose="02020603050405020304" pitchFamily="18" charset="0"/>
                <a:ea typeface="Times New Roman" panose="02020603050405020304" pitchFamily="18" charset="0"/>
              </a:rPr>
              <a:t>Altos tiempos de tramitación</a:t>
            </a:r>
            <a:endParaRPr lang="es-PY" sz="2000" dirty="0">
              <a:latin typeface="Arial" panose="020B0604020202020204" pitchFamily="34" charset="0"/>
              <a:ea typeface="Times New Roman" panose="02020603050405020304" pitchFamily="18" charset="0"/>
            </a:endParaRPr>
          </a:p>
          <a:p>
            <a:pPr algn="just">
              <a:spcAft>
                <a:spcPts val="0"/>
              </a:spcAft>
            </a:pPr>
            <a:endParaRPr lang="es-PY" sz="2000" dirty="0">
              <a:latin typeface="Arial" panose="020B0604020202020204" pitchFamily="34" charset="0"/>
              <a:ea typeface="Times New Roman" panose="02020603050405020304" pitchFamily="18" charset="0"/>
            </a:endParaRPr>
          </a:p>
          <a:p>
            <a:endParaRPr lang="es-PY" dirty="0"/>
          </a:p>
        </p:txBody>
      </p:sp>
      <p:pic>
        <p:nvPicPr>
          <p:cNvPr id="4" name="Imagen 2">
            <a:extLst>
              <a:ext uri="{FF2B5EF4-FFF2-40B4-BE49-F238E27FC236}">
                <a16:creationId xmlns:a16="http://schemas.microsoft.com/office/drawing/2014/main" xmlns="" id="{B61DA867-9670-45C1-A42C-DBE4D88CCD48}"/>
              </a:ext>
            </a:extLst>
          </p:cNvPr>
          <p:cNvPicPr>
            <a:picLocks noChangeAspect="1"/>
          </p:cNvPicPr>
          <p:nvPr/>
        </p:nvPicPr>
        <p:blipFill>
          <a:blip r:embed="rId2"/>
          <a:stretch>
            <a:fillRect/>
          </a:stretch>
        </p:blipFill>
        <p:spPr>
          <a:xfrm>
            <a:off x="746196" y="346594"/>
            <a:ext cx="2087467" cy="897610"/>
          </a:xfrm>
          <a:prstGeom prst="rect">
            <a:avLst/>
          </a:prstGeom>
        </p:spPr>
      </p:pic>
      <p:pic>
        <p:nvPicPr>
          <p:cNvPr id="5" name="Imagen 6">
            <a:extLst>
              <a:ext uri="{FF2B5EF4-FFF2-40B4-BE49-F238E27FC236}">
                <a16:creationId xmlns:a16="http://schemas.microsoft.com/office/drawing/2014/main" xmlns="" id="{0797E335-5145-4576-910E-9A51246D181D}"/>
              </a:ext>
            </a:extLst>
          </p:cNvPr>
          <p:cNvPicPr>
            <a:picLocks noChangeAspect="1"/>
          </p:cNvPicPr>
          <p:nvPr/>
        </p:nvPicPr>
        <p:blipFill>
          <a:blip r:embed="rId3"/>
          <a:stretch>
            <a:fillRect/>
          </a:stretch>
        </p:blipFill>
        <p:spPr>
          <a:xfrm>
            <a:off x="9001540" y="562947"/>
            <a:ext cx="2087466" cy="658425"/>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74" y="208633"/>
            <a:ext cx="2438748" cy="117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78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EB1C428-70FA-4069-80CB-252A2B1F2930}"/>
              </a:ext>
            </a:extLst>
          </p:cNvPr>
          <p:cNvSpPr>
            <a:spLocks noGrp="1"/>
          </p:cNvSpPr>
          <p:nvPr>
            <p:ph type="title"/>
          </p:nvPr>
        </p:nvSpPr>
        <p:spPr>
          <a:xfrm>
            <a:off x="838200" y="1005205"/>
            <a:ext cx="10515600" cy="1325563"/>
          </a:xfrm>
        </p:spPr>
        <p:txBody>
          <a:bodyPr>
            <a:normAutofit/>
          </a:bodyPr>
          <a:lstStyle/>
          <a:p>
            <a:pPr algn="ctr"/>
            <a:r>
              <a:rPr lang="es-PY" sz="2400" b="1" dirty="0">
                <a:latin typeface="Constantia" panose="02030602050306030303" pitchFamily="18" charset="0"/>
              </a:rPr>
              <a:t>Debilidades y amenazas</a:t>
            </a:r>
          </a:p>
        </p:txBody>
      </p:sp>
      <p:sp>
        <p:nvSpPr>
          <p:cNvPr id="3" name="Marcador de contenido 2">
            <a:extLst>
              <a:ext uri="{FF2B5EF4-FFF2-40B4-BE49-F238E27FC236}">
                <a16:creationId xmlns:a16="http://schemas.microsoft.com/office/drawing/2014/main" xmlns="" id="{9D365740-B62C-400F-8E50-7DA4586B6792}"/>
              </a:ext>
            </a:extLst>
          </p:cNvPr>
          <p:cNvSpPr>
            <a:spLocks noGrp="1"/>
          </p:cNvSpPr>
          <p:nvPr>
            <p:ph idx="1"/>
          </p:nvPr>
        </p:nvSpPr>
        <p:spPr>
          <a:xfrm>
            <a:off x="807720" y="2112645"/>
            <a:ext cx="10515600" cy="4486275"/>
          </a:xfrm>
        </p:spPr>
        <p:txBody>
          <a:bodyPr>
            <a:normAutofit/>
          </a:bodyPr>
          <a:lstStyle/>
          <a:p>
            <a:pPr algn="just">
              <a:spcAft>
                <a:spcPts val="0"/>
              </a:spcAft>
            </a:pPr>
            <a:r>
              <a:rPr lang="es-PY" dirty="0">
                <a:latin typeface="Times New Roman" panose="02020603050405020304" pitchFamily="18" charset="0"/>
                <a:ea typeface="Times New Roman" panose="02020603050405020304" pitchFamily="18" charset="0"/>
              </a:rPr>
              <a:t>Estas expresan algunos factores, que se identifican en varios informes relacionados con las administraciones de justicia y el tiempo de resolución de hechos punibles de alto impacto, que involucran a la criminalidad trasnacional y a la corrupción pública, en la mayoría de los casos. </a:t>
            </a:r>
            <a:r>
              <a:rPr lang="es-PY" b="1" u="sng" dirty="0">
                <a:latin typeface="Times New Roman" panose="02020603050405020304" pitchFamily="18" charset="0"/>
                <a:ea typeface="Times New Roman" panose="02020603050405020304" pitchFamily="18" charset="0"/>
              </a:rPr>
              <a:t>Los principales factores mencionados son</a:t>
            </a:r>
            <a:r>
              <a:rPr lang="es-PY" dirty="0">
                <a:latin typeface="Times New Roman" panose="02020603050405020304" pitchFamily="18" charset="0"/>
                <a:ea typeface="Times New Roman" panose="02020603050405020304" pitchFamily="18" charset="0"/>
              </a:rPr>
              <a:t>:</a:t>
            </a:r>
            <a:endParaRPr lang="es-PY" dirty="0">
              <a:latin typeface="Arial" panose="020B0604020202020204" pitchFamily="34" charset="0"/>
              <a:ea typeface="Times New Roman" panose="02020603050405020304" pitchFamily="18" charset="0"/>
            </a:endParaRPr>
          </a:p>
          <a:p>
            <a:pPr algn="just">
              <a:spcAft>
                <a:spcPts val="0"/>
              </a:spcAft>
            </a:pPr>
            <a:r>
              <a:rPr lang="es-ES" dirty="0">
                <a:solidFill>
                  <a:srgbClr val="FF0000"/>
                </a:solidFill>
                <a:latin typeface="Times New Roman" panose="02020603050405020304" pitchFamily="18" charset="0"/>
                <a:ea typeface="Times New Roman" panose="02020603050405020304" pitchFamily="18" charset="0"/>
              </a:rPr>
              <a:t>Falta de coordinación</a:t>
            </a:r>
          </a:p>
          <a:p>
            <a:pPr algn="just">
              <a:spcAft>
                <a:spcPts val="0"/>
              </a:spcAft>
            </a:pPr>
            <a:r>
              <a:rPr lang="es-ES" dirty="0">
                <a:solidFill>
                  <a:srgbClr val="FF0000"/>
                </a:solidFill>
                <a:latin typeface="Times New Roman" panose="02020603050405020304" pitchFamily="18" charset="0"/>
                <a:ea typeface="Times New Roman" panose="02020603050405020304" pitchFamily="18" charset="0"/>
              </a:rPr>
              <a:t>Inexistencia de incentivos</a:t>
            </a:r>
          </a:p>
          <a:p>
            <a:pPr algn="just">
              <a:spcAft>
                <a:spcPts val="0"/>
              </a:spcAft>
            </a:pPr>
            <a:r>
              <a:rPr lang="es-ES" dirty="0">
                <a:solidFill>
                  <a:srgbClr val="FF0000"/>
                </a:solidFill>
                <a:latin typeface="Times New Roman" panose="02020603050405020304" pitchFamily="18" charset="0"/>
                <a:ea typeface="Times New Roman" panose="02020603050405020304" pitchFamily="18" charset="0"/>
              </a:rPr>
              <a:t>Inexistencia en general de protocolos</a:t>
            </a:r>
          </a:p>
          <a:p>
            <a:pPr algn="just">
              <a:spcAft>
                <a:spcPts val="0"/>
              </a:spcAft>
            </a:pPr>
            <a:r>
              <a:rPr lang="es-ES" dirty="0">
                <a:solidFill>
                  <a:srgbClr val="FF0000"/>
                </a:solidFill>
                <a:latin typeface="Times New Roman" panose="02020603050405020304" pitchFamily="18" charset="0"/>
                <a:ea typeface="Times New Roman" panose="02020603050405020304" pitchFamily="18" charset="0"/>
              </a:rPr>
              <a:t>Deficiente uso información</a:t>
            </a:r>
          </a:p>
          <a:p>
            <a:pPr algn="just">
              <a:spcAft>
                <a:spcPts val="0"/>
              </a:spcAft>
            </a:pPr>
            <a:endParaRPr lang="es-PY" dirty="0">
              <a:latin typeface="Arial" panose="020B0604020202020204" pitchFamily="34" charset="0"/>
              <a:ea typeface="Times New Roman" panose="02020603050405020304" pitchFamily="18" charset="0"/>
            </a:endParaRPr>
          </a:p>
        </p:txBody>
      </p:sp>
      <p:pic>
        <p:nvPicPr>
          <p:cNvPr id="7" name="Imagen 2">
            <a:extLst>
              <a:ext uri="{FF2B5EF4-FFF2-40B4-BE49-F238E27FC236}">
                <a16:creationId xmlns:a16="http://schemas.microsoft.com/office/drawing/2014/main" xmlns="" id="{B61DA867-9670-45C1-A42C-DBE4D88CCD48}"/>
              </a:ext>
            </a:extLst>
          </p:cNvPr>
          <p:cNvPicPr>
            <a:picLocks noChangeAspect="1"/>
          </p:cNvPicPr>
          <p:nvPr/>
        </p:nvPicPr>
        <p:blipFill>
          <a:blip r:embed="rId2"/>
          <a:stretch>
            <a:fillRect/>
          </a:stretch>
        </p:blipFill>
        <p:spPr>
          <a:xfrm>
            <a:off x="730956" y="346594"/>
            <a:ext cx="2087467" cy="897610"/>
          </a:xfrm>
          <a:prstGeom prst="rect">
            <a:avLst/>
          </a:prstGeom>
        </p:spPr>
      </p:pic>
      <p:pic>
        <p:nvPicPr>
          <p:cNvPr id="8" name="Imagen 6">
            <a:extLst>
              <a:ext uri="{FF2B5EF4-FFF2-40B4-BE49-F238E27FC236}">
                <a16:creationId xmlns:a16="http://schemas.microsoft.com/office/drawing/2014/main" xmlns="" id="{0797E335-5145-4576-910E-9A51246D181D}"/>
              </a:ext>
            </a:extLst>
          </p:cNvPr>
          <p:cNvPicPr>
            <a:picLocks noChangeAspect="1"/>
          </p:cNvPicPr>
          <p:nvPr/>
        </p:nvPicPr>
        <p:blipFill>
          <a:blip r:embed="rId3"/>
          <a:stretch>
            <a:fillRect/>
          </a:stretch>
        </p:blipFill>
        <p:spPr>
          <a:xfrm>
            <a:off x="8986300" y="562947"/>
            <a:ext cx="2087466" cy="658425"/>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8634" y="208633"/>
            <a:ext cx="2438748" cy="117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775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E362D11-BA97-4E4E-B2A5-5F5732729C7B}"/>
              </a:ext>
            </a:extLst>
          </p:cNvPr>
          <p:cNvSpPr>
            <a:spLocks noGrp="1"/>
          </p:cNvSpPr>
          <p:nvPr>
            <p:ph type="title"/>
          </p:nvPr>
        </p:nvSpPr>
        <p:spPr>
          <a:xfrm>
            <a:off x="853440" y="1218565"/>
            <a:ext cx="10515600" cy="1325563"/>
          </a:xfrm>
        </p:spPr>
        <p:txBody>
          <a:bodyPr>
            <a:normAutofit/>
          </a:bodyPr>
          <a:lstStyle/>
          <a:p>
            <a:pPr algn="ctr"/>
            <a:r>
              <a:rPr lang="es-PY" sz="2400" dirty="0">
                <a:latin typeface="Constantia" panose="02030602050306030303" pitchFamily="18" charset="0"/>
              </a:rPr>
              <a:t>Fortalezas y oportunidades</a:t>
            </a:r>
          </a:p>
        </p:txBody>
      </p:sp>
      <p:sp>
        <p:nvSpPr>
          <p:cNvPr id="3" name="Marcador de contenido 2">
            <a:extLst>
              <a:ext uri="{FF2B5EF4-FFF2-40B4-BE49-F238E27FC236}">
                <a16:creationId xmlns:a16="http://schemas.microsoft.com/office/drawing/2014/main" xmlns="" id="{56BC681B-F8D8-47BF-8B76-A8533792C814}"/>
              </a:ext>
            </a:extLst>
          </p:cNvPr>
          <p:cNvSpPr>
            <a:spLocks noGrp="1"/>
          </p:cNvSpPr>
          <p:nvPr>
            <p:ph idx="1"/>
          </p:nvPr>
        </p:nvSpPr>
        <p:spPr>
          <a:xfrm>
            <a:off x="807720" y="2216326"/>
            <a:ext cx="10515600" cy="4641674"/>
          </a:xfrm>
        </p:spPr>
        <p:txBody>
          <a:bodyPr/>
          <a:lstStyle/>
          <a:p>
            <a:r>
              <a:rPr lang="es-PY" dirty="0"/>
              <a:t>Mayor desarrollo normativo global.</a:t>
            </a:r>
          </a:p>
          <a:p>
            <a:r>
              <a:rPr lang="es-ES" dirty="0"/>
              <a:t>Estructura y diseño institucional de lucha contra el crimen organizado, con roles definidos.</a:t>
            </a:r>
          </a:p>
          <a:p>
            <a:r>
              <a:rPr lang="es-ES" dirty="0"/>
              <a:t>Interés de las instituciones en mejorar constantemente los procesos</a:t>
            </a:r>
          </a:p>
          <a:p>
            <a:r>
              <a:rPr lang="es-ES" dirty="0"/>
              <a:t>Desarrollos en las técnicas de investigación y los sistemas de información</a:t>
            </a:r>
            <a:endParaRPr lang="es-PY" dirty="0"/>
          </a:p>
          <a:p>
            <a:r>
              <a:rPr lang="es-PY" dirty="0"/>
              <a:t>Ofertas de capacitación, orientadas a la especialización de los y las juzgadores y juzgadoras. </a:t>
            </a:r>
          </a:p>
          <a:p>
            <a:r>
              <a:rPr lang="es-PY" dirty="0"/>
              <a:t>Entre otras a definir en la mesa de trabajo. </a:t>
            </a:r>
            <a:endParaRPr lang="es-ES" dirty="0"/>
          </a:p>
        </p:txBody>
      </p:sp>
      <p:pic>
        <p:nvPicPr>
          <p:cNvPr id="4" name="Imagen 2">
            <a:extLst>
              <a:ext uri="{FF2B5EF4-FFF2-40B4-BE49-F238E27FC236}">
                <a16:creationId xmlns:a16="http://schemas.microsoft.com/office/drawing/2014/main" xmlns="" id="{B61DA867-9670-45C1-A42C-DBE4D88CCD48}"/>
              </a:ext>
            </a:extLst>
          </p:cNvPr>
          <p:cNvPicPr>
            <a:picLocks noChangeAspect="1"/>
          </p:cNvPicPr>
          <p:nvPr/>
        </p:nvPicPr>
        <p:blipFill>
          <a:blip r:embed="rId2"/>
          <a:stretch>
            <a:fillRect/>
          </a:stretch>
        </p:blipFill>
        <p:spPr>
          <a:xfrm>
            <a:off x="791916" y="346594"/>
            <a:ext cx="2087467" cy="897610"/>
          </a:xfrm>
          <a:prstGeom prst="rect">
            <a:avLst/>
          </a:prstGeom>
        </p:spPr>
      </p:pic>
      <p:pic>
        <p:nvPicPr>
          <p:cNvPr id="5" name="Imagen 6">
            <a:extLst>
              <a:ext uri="{FF2B5EF4-FFF2-40B4-BE49-F238E27FC236}">
                <a16:creationId xmlns:a16="http://schemas.microsoft.com/office/drawing/2014/main" xmlns="" id="{0797E335-5145-4576-910E-9A51246D181D}"/>
              </a:ext>
            </a:extLst>
          </p:cNvPr>
          <p:cNvPicPr>
            <a:picLocks noChangeAspect="1"/>
          </p:cNvPicPr>
          <p:nvPr/>
        </p:nvPicPr>
        <p:blipFill>
          <a:blip r:embed="rId3"/>
          <a:stretch>
            <a:fillRect/>
          </a:stretch>
        </p:blipFill>
        <p:spPr>
          <a:xfrm>
            <a:off x="9047260" y="562947"/>
            <a:ext cx="2087466" cy="658425"/>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594" y="208633"/>
            <a:ext cx="2438748" cy="117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820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E47188E3-4F5F-41F7-B068-49F365155238}"/>
              </a:ext>
            </a:extLst>
          </p:cNvPr>
          <p:cNvSpPr>
            <a:spLocks noGrp="1"/>
          </p:cNvSpPr>
          <p:nvPr>
            <p:ph idx="1"/>
          </p:nvPr>
        </p:nvSpPr>
        <p:spPr>
          <a:xfrm>
            <a:off x="720870" y="2024415"/>
            <a:ext cx="10515600" cy="4833585"/>
          </a:xfrm>
        </p:spPr>
        <p:txBody>
          <a:bodyPr/>
          <a:lstStyle/>
          <a:p>
            <a:pPr algn="just">
              <a:spcAft>
                <a:spcPts val="0"/>
              </a:spcAft>
            </a:pPr>
            <a:r>
              <a:rPr lang="es-PY" sz="2400" dirty="0">
                <a:latin typeface="Times New Roman" panose="02020603050405020304" pitchFamily="18" charset="0"/>
                <a:ea typeface="Times New Roman" panose="02020603050405020304" pitchFamily="18" charset="0"/>
              </a:rPr>
              <a:t>Es entendible que asuntos de mayor complejidad demanden más tiempo en su investigación y juzgamiento. La complicación del caso puede evidenciarse, entre otros parámetros, por la extensión de las investigaciones y de los expedientes, la cantidad y dificultad de las pruebas, el número de incidentes e instancias; la pluralidad de imputados y víctimas; la imposibilidad de identificar o detener a los imputados; el tiempo transcurrido desde la comisión de los delitos; las características del recurso en la legislación interna; el contexto en que ocurrió la posible violación a la garantía</a:t>
            </a:r>
            <a:endParaRPr lang="es-PY" sz="2400" dirty="0">
              <a:latin typeface="Arial" panose="020B0604020202020204" pitchFamily="34" charset="0"/>
              <a:ea typeface="Times New Roman" panose="02020603050405020304" pitchFamily="18" charset="0"/>
            </a:endParaRPr>
          </a:p>
          <a:p>
            <a:pPr algn="just">
              <a:spcAft>
                <a:spcPts val="0"/>
              </a:spcAft>
            </a:pPr>
            <a:r>
              <a:rPr lang="es-PY" sz="2400" dirty="0">
                <a:latin typeface="Times New Roman" panose="02020603050405020304" pitchFamily="18" charset="0"/>
                <a:ea typeface="Times New Roman" panose="02020603050405020304" pitchFamily="18" charset="0"/>
              </a:rPr>
              <a:t>De todos modos, la Corte Interamericana ha señalado que por más que la causa revista verdadera complejidad, los tribunales internos deben actuar con celeridad para dar con una resolución que ponga fin al proceso.</a:t>
            </a:r>
          </a:p>
          <a:p>
            <a:pPr algn="just">
              <a:spcAft>
                <a:spcPts val="0"/>
              </a:spcAft>
            </a:pPr>
            <a:r>
              <a:rPr lang="es-PY" sz="2400" dirty="0">
                <a:latin typeface="Times New Roman" panose="02020603050405020304" pitchFamily="18" charset="0"/>
                <a:ea typeface="Times New Roman" panose="02020603050405020304" pitchFamily="18" charset="0"/>
              </a:rPr>
              <a:t>Modelos exitosos en Iberoamérica y Europa. </a:t>
            </a:r>
            <a:endParaRPr lang="es-PY" sz="2400" dirty="0">
              <a:latin typeface="Arial" panose="020B0604020202020204" pitchFamily="34" charset="0"/>
              <a:ea typeface="Times New Roman" panose="02020603050405020304" pitchFamily="18" charset="0"/>
            </a:endParaRPr>
          </a:p>
          <a:p>
            <a:endParaRPr lang="es-PY" sz="2400" dirty="0"/>
          </a:p>
        </p:txBody>
      </p:sp>
      <p:sp>
        <p:nvSpPr>
          <p:cNvPr id="2" name="Título 1">
            <a:extLst>
              <a:ext uri="{FF2B5EF4-FFF2-40B4-BE49-F238E27FC236}">
                <a16:creationId xmlns:a16="http://schemas.microsoft.com/office/drawing/2014/main" xmlns="" id="{5BFC6F23-4EDF-429D-B59B-C1FD251C36F1}"/>
              </a:ext>
            </a:extLst>
          </p:cNvPr>
          <p:cNvSpPr>
            <a:spLocks noGrp="1"/>
          </p:cNvSpPr>
          <p:nvPr>
            <p:ph type="title"/>
          </p:nvPr>
        </p:nvSpPr>
        <p:spPr>
          <a:xfrm>
            <a:off x="639516" y="1610677"/>
            <a:ext cx="10515600" cy="662341"/>
          </a:xfrm>
        </p:spPr>
        <p:txBody>
          <a:bodyPr>
            <a:normAutofit fontScale="90000"/>
          </a:bodyPr>
          <a:lstStyle/>
          <a:p>
            <a:pPr algn="ctr">
              <a:spcAft>
                <a:spcPts val="0"/>
              </a:spcAft>
            </a:pPr>
            <a:r>
              <a:rPr lang="es-PY" b="1" dirty="0">
                <a:latin typeface="Times New Roman" panose="02020603050405020304" pitchFamily="18" charset="0"/>
                <a:ea typeface="Times New Roman" panose="02020603050405020304" pitchFamily="18" charset="0"/>
              </a:rPr>
              <a:t>La complejidad del asunto </a:t>
            </a:r>
            <a:r>
              <a:rPr lang="es-PY" dirty="0">
                <a:latin typeface="Arial" panose="020B0604020202020204" pitchFamily="34" charset="0"/>
                <a:ea typeface="Times New Roman" panose="02020603050405020304" pitchFamily="18" charset="0"/>
              </a:rPr>
              <a:t/>
            </a:r>
            <a:br>
              <a:rPr lang="es-PY" dirty="0">
                <a:latin typeface="Arial" panose="020B0604020202020204" pitchFamily="34" charset="0"/>
                <a:ea typeface="Times New Roman" panose="02020603050405020304" pitchFamily="18" charset="0"/>
              </a:rPr>
            </a:br>
            <a:endParaRPr lang="es-PY" dirty="0"/>
          </a:p>
        </p:txBody>
      </p:sp>
      <p:pic>
        <p:nvPicPr>
          <p:cNvPr id="4" name="Imagen 2">
            <a:extLst>
              <a:ext uri="{FF2B5EF4-FFF2-40B4-BE49-F238E27FC236}">
                <a16:creationId xmlns:a16="http://schemas.microsoft.com/office/drawing/2014/main" xmlns="" id="{B61DA867-9670-45C1-A42C-DBE4D88CCD48}"/>
              </a:ext>
            </a:extLst>
          </p:cNvPr>
          <p:cNvPicPr>
            <a:picLocks noChangeAspect="1"/>
          </p:cNvPicPr>
          <p:nvPr/>
        </p:nvPicPr>
        <p:blipFill>
          <a:blip r:embed="rId2"/>
          <a:stretch>
            <a:fillRect/>
          </a:stretch>
        </p:blipFill>
        <p:spPr>
          <a:xfrm>
            <a:off x="639516" y="346594"/>
            <a:ext cx="2087467" cy="897610"/>
          </a:xfrm>
          <a:prstGeom prst="rect">
            <a:avLst/>
          </a:prstGeom>
        </p:spPr>
      </p:pic>
      <p:pic>
        <p:nvPicPr>
          <p:cNvPr id="5" name="Imagen 6">
            <a:extLst>
              <a:ext uri="{FF2B5EF4-FFF2-40B4-BE49-F238E27FC236}">
                <a16:creationId xmlns:a16="http://schemas.microsoft.com/office/drawing/2014/main" xmlns="" id="{0797E335-5145-4576-910E-9A51246D181D}"/>
              </a:ext>
            </a:extLst>
          </p:cNvPr>
          <p:cNvPicPr>
            <a:picLocks noChangeAspect="1"/>
          </p:cNvPicPr>
          <p:nvPr/>
        </p:nvPicPr>
        <p:blipFill>
          <a:blip r:embed="rId3"/>
          <a:stretch>
            <a:fillRect/>
          </a:stretch>
        </p:blipFill>
        <p:spPr>
          <a:xfrm>
            <a:off x="8894860" y="562947"/>
            <a:ext cx="2087466" cy="658425"/>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194" y="208633"/>
            <a:ext cx="2438748" cy="117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50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6C8FB53-E77F-4E15-9A3D-E605F7DEB539}"/>
              </a:ext>
            </a:extLst>
          </p:cNvPr>
          <p:cNvSpPr>
            <a:spLocks noGrp="1"/>
          </p:cNvSpPr>
          <p:nvPr>
            <p:ph type="title"/>
          </p:nvPr>
        </p:nvSpPr>
        <p:spPr>
          <a:xfrm>
            <a:off x="807720" y="1157606"/>
            <a:ext cx="10515600" cy="831496"/>
          </a:xfrm>
        </p:spPr>
        <p:txBody>
          <a:bodyPr>
            <a:normAutofit/>
          </a:bodyPr>
          <a:lstStyle/>
          <a:p>
            <a:pPr algn="ctr"/>
            <a:r>
              <a:rPr lang="es-PY" sz="2400" dirty="0">
                <a:latin typeface="Constantia" panose="02030602050306030303" pitchFamily="18" charset="0"/>
              </a:rPr>
              <a:t>Impacto esperado. Innovación </a:t>
            </a:r>
          </a:p>
        </p:txBody>
      </p:sp>
      <p:sp>
        <p:nvSpPr>
          <p:cNvPr id="3" name="Marcador de contenido 2">
            <a:extLst>
              <a:ext uri="{FF2B5EF4-FFF2-40B4-BE49-F238E27FC236}">
                <a16:creationId xmlns:a16="http://schemas.microsoft.com/office/drawing/2014/main" xmlns="" id="{1ADEA348-6DF1-475B-8E81-DDB0DC57425D}"/>
              </a:ext>
            </a:extLst>
          </p:cNvPr>
          <p:cNvSpPr>
            <a:spLocks noGrp="1"/>
          </p:cNvSpPr>
          <p:nvPr>
            <p:ph idx="1"/>
          </p:nvPr>
        </p:nvSpPr>
        <p:spPr>
          <a:xfrm>
            <a:off x="838200" y="1990548"/>
            <a:ext cx="10515600" cy="4867452"/>
          </a:xfrm>
        </p:spPr>
        <p:txBody>
          <a:bodyPr>
            <a:normAutofit fontScale="92500" lnSpcReduction="10000"/>
          </a:bodyPr>
          <a:lstStyle/>
          <a:p>
            <a:pPr algn="just">
              <a:spcAft>
                <a:spcPts val="0"/>
              </a:spcAft>
            </a:pPr>
            <a:r>
              <a:rPr lang="es-ES" sz="2400" dirty="0">
                <a:latin typeface="Times New Roman" panose="02020603050405020304" pitchFamily="18" charset="0"/>
                <a:ea typeface="Times New Roman" panose="02020603050405020304" pitchFamily="18" charset="0"/>
              </a:rPr>
              <a:t>El eje temático de la presente edición, incluye aspectos relevantes para el fortalecimiento de la confianza hacia la administración de justicia, y al mismo tiempo de nutre de aquellos documentos axiológicos, que han sido objeto de diversas ediciones. Todos estos aportes, se plasman en los esfuerzos realizados desde diferentes ámbitos de la administración de justicia de Iberoamérica, como ser la SEGIB, LA COMBJIB, REMJA, AIAMP.</a:t>
            </a:r>
          </a:p>
          <a:p>
            <a:pPr algn="just">
              <a:spcAft>
                <a:spcPts val="0"/>
              </a:spcAft>
            </a:pPr>
            <a:r>
              <a:rPr lang="es-ES" sz="2400" dirty="0">
                <a:latin typeface="Times New Roman" panose="02020603050405020304" pitchFamily="18" charset="0"/>
                <a:ea typeface="Times New Roman" panose="02020603050405020304" pitchFamily="18" charset="0"/>
              </a:rPr>
              <a:t>De manera transversal, debemos notar que el acceso a la justicia, la mora y la confiabilidad, no pueden ser tratadas de manera aislada, a la luz de los datos estadísticos, que confirman el aumento de la criminalidad organizada, y las graves denuncias de corrupción de los funcionarios públicos.</a:t>
            </a:r>
            <a:endParaRPr lang="es-PY" sz="2400" dirty="0">
              <a:latin typeface="Arial" panose="020B0604020202020204" pitchFamily="34" charset="0"/>
              <a:ea typeface="Times New Roman" panose="02020603050405020304" pitchFamily="18" charset="0"/>
            </a:endParaRPr>
          </a:p>
          <a:p>
            <a:pPr algn="just">
              <a:spcAft>
                <a:spcPts val="0"/>
              </a:spcAft>
            </a:pPr>
            <a:r>
              <a:rPr lang="es-ES" sz="2400" dirty="0">
                <a:latin typeface="Times New Roman" panose="02020603050405020304" pitchFamily="18" charset="0"/>
                <a:ea typeface="Times New Roman" panose="02020603050405020304" pitchFamily="18" charset="0"/>
              </a:rPr>
              <a:t>  Para la gestión de casos es importante el empoderamiento de jueces en la aplicación de la ley, su capacidad técnica, su imparcialidad e independencia. Los jueces deben ser buenos operadores del derecho y la justicia, controlar la investigación de forma técnica y objetiva y restringir el litigio malicioso evitando suspender el proceso y las audiencias a menos que sea absolutamente necesario y constituyéndose como un verdadero contralor del proceso.</a:t>
            </a:r>
            <a:endParaRPr lang="es-PY" sz="2400" dirty="0">
              <a:latin typeface="Arial" panose="020B0604020202020204" pitchFamily="34" charset="0"/>
              <a:ea typeface="Times New Roman" panose="02020603050405020304" pitchFamily="18" charset="0"/>
            </a:endParaRPr>
          </a:p>
          <a:p>
            <a:pPr algn="just">
              <a:spcAft>
                <a:spcPts val="0"/>
              </a:spcAft>
            </a:pPr>
            <a:endParaRPr lang="es-ES" sz="2400" dirty="0">
              <a:latin typeface="Times New Roman" panose="02020603050405020304" pitchFamily="18" charset="0"/>
              <a:ea typeface="Times New Roman" panose="02020603050405020304" pitchFamily="18" charset="0"/>
            </a:endParaRPr>
          </a:p>
          <a:p>
            <a:pPr algn="just">
              <a:spcAft>
                <a:spcPts val="0"/>
              </a:spcAft>
            </a:pPr>
            <a:endParaRPr lang="es-PY" sz="2400" dirty="0">
              <a:latin typeface="Arial" panose="020B0604020202020204" pitchFamily="34" charset="0"/>
              <a:ea typeface="Times New Roman" panose="02020603050405020304" pitchFamily="18" charset="0"/>
            </a:endParaRPr>
          </a:p>
          <a:p>
            <a:endParaRPr lang="es-PY" dirty="0"/>
          </a:p>
        </p:txBody>
      </p:sp>
      <p:pic>
        <p:nvPicPr>
          <p:cNvPr id="4" name="Imagen 2">
            <a:extLst>
              <a:ext uri="{FF2B5EF4-FFF2-40B4-BE49-F238E27FC236}">
                <a16:creationId xmlns:a16="http://schemas.microsoft.com/office/drawing/2014/main" xmlns="" id="{B61DA867-9670-45C1-A42C-DBE4D88CCD48}"/>
              </a:ext>
            </a:extLst>
          </p:cNvPr>
          <p:cNvPicPr>
            <a:picLocks noChangeAspect="1"/>
          </p:cNvPicPr>
          <p:nvPr/>
        </p:nvPicPr>
        <p:blipFill>
          <a:blip r:embed="rId2"/>
          <a:stretch>
            <a:fillRect/>
          </a:stretch>
        </p:blipFill>
        <p:spPr>
          <a:xfrm>
            <a:off x="669996" y="346594"/>
            <a:ext cx="2087467" cy="897610"/>
          </a:xfrm>
          <a:prstGeom prst="rect">
            <a:avLst/>
          </a:prstGeom>
        </p:spPr>
      </p:pic>
      <p:pic>
        <p:nvPicPr>
          <p:cNvPr id="5" name="Imagen 6">
            <a:extLst>
              <a:ext uri="{FF2B5EF4-FFF2-40B4-BE49-F238E27FC236}">
                <a16:creationId xmlns:a16="http://schemas.microsoft.com/office/drawing/2014/main" xmlns="" id="{0797E335-5145-4576-910E-9A51246D181D}"/>
              </a:ext>
            </a:extLst>
          </p:cNvPr>
          <p:cNvPicPr>
            <a:picLocks noChangeAspect="1"/>
          </p:cNvPicPr>
          <p:nvPr/>
        </p:nvPicPr>
        <p:blipFill>
          <a:blip r:embed="rId3"/>
          <a:stretch>
            <a:fillRect/>
          </a:stretch>
        </p:blipFill>
        <p:spPr>
          <a:xfrm>
            <a:off x="8925340" y="562947"/>
            <a:ext cx="2087466" cy="658425"/>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674" y="208633"/>
            <a:ext cx="2438748" cy="117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994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53D4FA1D-61D1-49D5-AED9-E155CB9DF148}"/>
              </a:ext>
            </a:extLst>
          </p:cNvPr>
          <p:cNvSpPr>
            <a:spLocks noGrp="1"/>
          </p:cNvSpPr>
          <p:nvPr>
            <p:ph type="title"/>
          </p:nvPr>
        </p:nvSpPr>
        <p:spPr>
          <a:xfrm>
            <a:off x="1106876" y="1569085"/>
            <a:ext cx="9989432" cy="823913"/>
          </a:xfrm>
        </p:spPr>
        <p:txBody>
          <a:bodyPr>
            <a:normAutofit/>
          </a:bodyPr>
          <a:lstStyle/>
          <a:p>
            <a:pPr algn="ctr"/>
            <a:r>
              <a:rPr lang="es-PY" sz="2800" dirty="0">
                <a:latin typeface="Constantia" panose="02030602050306030303" pitchFamily="18" charset="0"/>
              </a:rPr>
              <a:t>Objetivos </a:t>
            </a:r>
          </a:p>
        </p:txBody>
      </p:sp>
      <p:sp>
        <p:nvSpPr>
          <p:cNvPr id="5" name="Marcador de texto 4">
            <a:extLst>
              <a:ext uri="{FF2B5EF4-FFF2-40B4-BE49-F238E27FC236}">
                <a16:creationId xmlns:a16="http://schemas.microsoft.com/office/drawing/2014/main" xmlns="" id="{32676454-66B6-4FCC-902B-0DA896314DDC}"/>
              </a:ext>
            </a:extLst>
          </p:cNvPr>
          <p:cNvSpPr>
            <a:spLocks noGrp="1"/>
          </p:cNvSpPr>
          <p:nvPr>
            <p:ph type="body" idx="1"/>
          </p:nvPr>
        </p:nvSpPr>
        <p:spPr>
          <a:xfrm>
            <a:off x="839788" y="2835204"/>
            <a:ext cx="5157787" cy="1049867"/>
          </a:xfrm>
        </p:spPr>
        <p:txBody>
          <a:bodyPr>
            <a:normAutofit fontScale="92500" lnSpcReduction="10000"/>
          </a:bodyPr>
          <a:lstStyle/>
          <a:p>
            <a:pPr algn="just">
              <a:spcAft>
                <a:spcPts val="0"/>
              </a:spcAft>
            </a:pPr>
            <a:r>
              <a:rPr lang="es-CL" sz="2100" i="1" dirty="0">
                <a:solidFill>
                  <a:srgbClr val="00B0F0"/>
                </a:solidFill>
                <a:latin typeface="Times New Roman" panose="02020603050405020304" pitchFamily="18" charset="0"/>
                <a:ea typeface="Times New Roman" panose="02020603050405020304" pitchFamily="18" charset="0"/>
              </a:rPr>
              <a:t>Objetivo General: </a:t>
            </a:r>
            <a:r>
              <a:rPr lang="es-CL" sz="2100" i="1" dirty="0">
                <a:latin typeface="Times New Roman" panose="02020603050405020304" pitchFamily="18" charset="0"/>
                <a:ea typeface="Times New Roman" panose="02020603050405020304" pitchFamily="18" charset="0"/>
              </a:rPr>
              <a:t>PROMOVER MODELOS DE GESTION DE JUZGAMIENTO DE CASOS COMPLEJOS. DEFINCION, ANALISIS Y PROPUESTA.</a:t>
            </a:r>
            <a:endParaRPr lang="es-PY" sz="2100" dirty="0">
              <a:latin typeface="Arial" panose="020B0604020202020204" pitchFamily="34" charset="0"/>
              <a:ea typeface="Times New Roman" panose="02020603050405020304" pitchFamily="18" charset="0"/>
            </a:endParaRPr>
          </a:p>
          <a:p>
            <a:endParaRPr lang="es-PY" sz="2300" dirty="0"/>
          </a:p>
        </p:txBody>
      </p:sp>
      <p:sp>
        <p:nvSpPr>
          <p:cNvPr id="6" name="Marcador de contenido 5">
            <a:extLst>
              <a:ext uri="{FF2B5EF4-FFF2-40B4-BE49-F238E27FC236}">
                <a16:creationId xmlns:a16="http://schemas.microsoft.com/office/drawing/2014/main" xmlns="" id="{E456F77B-49D7-49FE-9C44-D581BEE70E1B}"/>
              </a:ext>
            </a:extLst>
          </p:cNvPr>
          <p:cNvSpPr>
            <a:spLocks noGrp="1"/>
          </p:cNvSpPr>
          <p:nvPr>
            <p:ph sz="half" idx="2"/>
          </p:nvPr>
        </p:nvSpPr>
        <p:spPr>
          <a:xfrm>
            <a:off x="809308" y="3997396"/>
            <a:ext cx="5157787" cy="3104444"/>
          </a:xfrm>
        </p:spPr>
        <p:txBody>
          <a:bodyPr/>
          <a:lstStyle/>
          <a:p>
            <a:pPr algn="just">
              <a:spcAft>
                <a:spcPts val="0"/>
              </a:spcAft>
            </a:pPr>
            <a:r>
              <a:rPr lang="es-CL" sz="2400" dirty="0">
                <a:latin typeface="Constantia" panose="02030602050306030303" pitchFamily="18" charset="0"/>
                <a:ea typeface="Times New Roman" panose="02020603050405020304" pitchFamily="18" charset="0"/>
              </a:rPr>
              <a:t>Dotar de modelos de gestión de casos complejos, a partir de un denominador común en Iberoamérica, vinculado al respeto de los compromisos asumidos y a la independencia e integridad de los juzgados y juzgadoras.</a:t>
            </a:r>
            <a:endParaRPr lang="es-PY" sz="2400" dirty="0">
              <a:latin typeface="Constantia" panose="02030602050306030303" pitchFamily="18" charset="0"/>
              <a:ea typeface="Times New Roman" panose="02020603050405020304" pitchFamily="18" charset="0"/>
            </a:endParaRPr>
          </a:p>
          <a:p>
            <a:endParaRPr lang="es-PY" dirty="0"/>
          </a:p>
        </p:txBody>
      </p:sp>
      <p:sp>
        <p:nvSpPr>
          <p:cNvPr id="7" name="Marcador de texto 6">
            <a:extLst>
              <a:ext uri="{FF2B5EF4-FFF2-40B4-BE49-F238E27FC236}">
                <a16:creationId xmlns:a16="http://schemas.microsoft.com/office/drawing/2014/main" xmlns="" id="{C90749D2-8032-46D3-9B02-A30BA848C52D}"/>
              </a:ext>
            </a:extLst>
          </p:cNvPr>
          <p:cNvSpPr>
            <a:spLocks noGrp="1"/>
          </p:cNvSpPr>
          <p:nvPr>
            <p:ph type="body" sz="quarter" idx="3"/>
          </p:nvPr>
        </p:nvSpPr>
        <p:spPr>
          <a:xfrm>
            <a:off x="6233160" y="2362519"/>
            <a:ext cx="5183188" cy="1644472"/>
          </a:xfrm>
        </p:spPr>
        <p:txBody>
          <a:bodyPr>
            <a:normAutofit/>
          </a:bodyPr>
          <a:lstStyle/>
          <a:p>
            <a:pPr algn="just">
              <a:spcAft>
                <a:spcPts val="0"/>
              </a:spcAft>
            </a:pPr>
            <a:r>
              <a:rPr lang="es-CL" sz="2200" i="1" dirty="0">
                <a:solidFill>
                  <a:srgbClr val="00B0F0"/>
                </a:solidFill>
                <a:latin typeface="Times New Roman" panose="02020603050405020304" pitchFamily="18" charset="0"/>
                <a:ea typeface="Times New Roman" panose="02020603050405020304" pitchFamily="18" charset="0"/>
              </a:rPr>
              <a:t>Objetivos específicos: </a:t>
            </a:r>
            <a:r>
              <a:rPr lang="es-CL" sz="2200" i="1" dirty="0">
                <a:latin typeface="Times New Roman" panose="02020603050405020304" pitchFamily="18" charset="0"/>
                <a:ea typeface="Times New Roman" panose="02020603050405020304" pitchFamily="18" charset="0"/>
              </a:rPr>
              <a:t>GUIAS PARA LA GESTION EFICIENTE DE CASOS DE CRIMINALIDAD COMPLEJA (JUZGAMIENTO)</a:t>
            </a:r>
            <a:endParaRPr lang="es-PY" sz="2200" dirty="0">
              <a:latin typeface="Arial" panose="020B0604020202020204" pitchFamily="34" charset="0"/>
              <a:ea typeface="Times New Roman" panose="02020603050405020304" pitchFamily="18" charset="0"/>
            </a:endParaRPr>
          </a:p>
          <a:p>
            <a:endParaRPr lang="es-PY" dirty="0"/>
          </a:p>
        </p:txBody>
      </p:sp>
      <p:sp>
        <p:nvSpPr>
          <p:cNvPr id="8" name="Marcador de contenido 7">
            <a:extLst>
              <a:ext uri="{FF2B5EF4-FFF2-40B4-BE49-F238E27FC236}">
                <a16:creationId xmlns:a16="http://schemas.microsoft.com/office/drawing/2014/main" xmlns="" id="{04F65A83-3FC9-4CF6-9B8B-307532C6F0AC}"/>
              </a:ext>
            </a:extLst>
          </p:cNvPr>
          <p:cNvSpPr>
            <a:spLocks noGrp="1"/>
          </p:cNvSpPr>
          <p:nvPr>
            <p:ph sz="quarter" idx="4"/>
          </p:nvPr>
        </p:nvSpPr>
        <p:spPr>
          <a:xfrm>
            <a:off x="6119178" y="3769995"/>
            <a:ext cx="5183188" cy="3684588"/>
          </a:xfrm>
        </p:spPr>
        <p:txBody>
          <a:bodyPr/>
          <a:lstStyle/>
          <a:p>
            <a:pPr algn="just">
              <a:spcAft>
                <a:spcPts val="0"/>
              </a:spcAft>
            </a:pPr>
            <a:r>
              <a:rPr lang="es-ES" dirty="0">
                <a:latin typeface="Times New Roman" panose="02020603050405020304" pitchFamily="18" charset="0"/>
                <a:ea typeface="Times New Roman" panose="02020603050405020304" pitchFamily="18" charset="0"/>
              </a:rPr>
              <a:t>Una vez identificados los modelos o buenas practicas implementadas por los sistemas judiciales iberoamericanos, se redactará la “Guía Iberoamericana para la Gestion de casos complejos”.</a:t>
            </a:r>
            <a:endParaRPr lang="es-PY" dirty="0">
              <a:latin typeface="Arial" panose="020B0604020202020204" pitchFamily="34" charset="0"/>
              <a:ea typeface="Times New Roman" panose="02020603050405020304" pitchFamily="18" charset="0"/>
            </a:endParaRPr>
          </a:p>
          <a:p>
            <a:endParaRPr lang="es-PY" dirty="0"/>
          </a:p>
        </p:txBody>
      </p:sp>
      <p:pic>
        <p:nvPicPr>
          <p:cNvPr id="9" name="Imagen 2">
            <a:extLst>
              <a:ext uri="{FF2B5EF4-FFF2-40B4-BE49-F238E27FC236}">
                <a16:creationId xmlns:a16="http://schemas.microsoft.com/office/drawing/2014/main" xmlns="" id="{B61DA867-9670-45C1-A42C-DBE4D88CCD48}"/>
              </a:ext>
            </a:extLst>
          </p:cNvPr>
          <p:cNvPicPr>
            <a:picLocks noChangeAspect="1"/>
          </p:cNvPicPr>
          <p:nvPr/>
        </p:nvPicPr>
        <p:blipFill>
          <a:blip r:embed="rId2"/>
          <a:stretch>
            <a:fillRect/>
          </a:stretch>
        </p:blipFill>
        <p:spPr>
          <a:xfrm>
            <a:off x="959556" y="346594"/>
            <a:ext cx="2087467" cy="897610"/>
          </a:xfrm>
          <a:prstGeom prst="rect">
            <a:avLst/>
          </a:prstGeom>
        </p:spPr>
      </p:pic>
      <p:pic>
        <p:nvPicPr>
          <p:cNvPr id="10" name="Imagen 6">
            <a:extLst>
              <a:ext uri="{FF2B5EF4-FFF2-40B4-BE49-F238E27FC236}">
                <a16:creationId xmlns:a16="http://schemas.microsoft.com/office/drawing/2014/main" xmlns="" id="{0797E335-5145-4576-910E-9A51246D181D}"/>
              </a:ext>
            </a:extLst>
          </p:cNvPr>
          <p:cNvPicPr>
            <a:picLocks noChangeAspect="1"/>
          </p:cNvPicPr>
          <p:nvPr/>
        </p:nvPicPr>
        <p:blipFill>
          <a:blip r:embed="rId3"/>
          <a:stretch>
            <a:fillRect/>
          </a:stretch>
        </p:blipFill>
        <p:spPr>
          <a:xfrm>
            <a:off x="9214900" y="562947"/>
            <a:ext cx="2087466" cy="658425"/>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7234" y="208633"/>
            <a:ext cx="2438748" cy="117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240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B6840D-9BEC-4592-934B-4E05234E1CEF}"/>
              </a:ext>
            </a:extLst>
          </p:cNvPr>
          <p:cNvSpPr>
            <a:spLocks noGrp="1"/>
          </p:cNvSpPr>
          <p:nvPr>
            <p:ph type="title"/>
          </p:nvPr>
        </p:nvSpPr>
        <p:spPr>
          <a:xfrm>
            <a:off x="786766" y="1749777"/>
            <a:ext cx="10515600" cy="990248"/>
          </a:xfrm>
        </p:spPr>
        <p:txBody>
          <a:bodyPr>
            <a:normAutofit fontScale="90000"/>
          </a:bodyPr>
          <a:lstStyle/>
          <a:p>
            <a:pPr algn="ctr">
              <a:spcAft>
                <a:spcPts val="0"/>
              </a:spcAft>
            </a:pPr>
            <a:r>
              <a:rPr lang="es-PY" sz="2700" dirty="0">
                <a:latin typeface="Constantia" panose="02030602050306030303" pitchFamily="18" charset="0"/>
                <a:ea typeface="Times New Roman" panose="02020603050405020304" pitchFamily="18" charset="0"/>
              </a:rPr>
              <a:t/>
            </a:r>
            <a:br>
              <a:rPr lang="es-PY" sz="2700" dirty="0">
                <a:latin typeface="Constantia" panose="02030602050306030303" pitchFamily="18" charset="0"/>
                <a:ea typeface="Times New Roman" panose="02020603050405020304" pitchFamily="18" charset="0"/>
              </a:rPr>
            </a:br>
            <a:r>
              <a:rPr lang="es-PY" sz="2700" dirty="0">
                <a:latin typeface="Constantia" panose="02030602050306030303" pitchFamily="18" charset="0"/>
                <a:ea typeface="Times New Roman" panose="02020603050405020304" pitchFamily="18" charset="0"/>
              </a:rPr>
              <a:t/>
            </a:r>
            <a:br>
              <a:rPr lang="es-PY" sz="2700" dirty="0">
                <a:latin typeface="Constantia" panose="02030602050306030303" pitchFamily="18" charset="0"/>
                <a:ea typeface="Times New Roman" panose="02020603050405020304" pitchFamily="18" charset="0"/>
              </a:rPr>
            </a:br>
            <a:r>
              <a:rPr lang="es-PY" sz="2700" dirty="0">
                <a:latin typeface="Constantia" panose="02030602050306030303" pitchFamily="18" charset="0"/>
                <a:ea typeface="Times New Roman" panose="02020603050405020304" pitchFamily="18" charset="0"/>
              </a:rPr>
              <a:t>Los aportes que se pretende brindar a la comunidad jurídica internacional con la realización de este estudio son:  </a:t>
            </a:r>
            <a:r>
              <a:rPr lang="es-PY" dirty="0">
                <a:latin typeface="Arial" panose="020B0604020202020204" pitchFamily="34" charset="0"/>
                <a:ea typeface="Times New Roman" panose="02020603050405020304" pitchFamily="18" charset="0"/>
              </a:rPr>
              <a:t/>
            </a:r>
            <a:br>
              <a:rPr lang="es-PY" dirty="0">
                <a:latin typeface="Arial" panose="020B0604020202020204" pitchFamily="34" charset="0"/>
                <a:ea typeface="Times New Roman" panose="02020603050405020304" pitchFamily="18" charset="0"/>
              </a:rPr>
            </a:br>
            <a:endParaRPr lang="es-PY" dirty="0"/>
          </a:p>
        </p:txBody>
      </p:sp>
      <p:sp>
        <p:nvSpPr>
          <p:cNvPr id="3" name="Marcador de contenido 2">
            <a:extLst>
              <a:ext uri="{FF2B5EF4-FFF2-40B4-BE49-F238E27FC236}">
                <a16:creationId xmlns:a16="http://schemas.microsoft.com/office/drawing/2014/main" xmlns="" id="{57DEF71E-E779-43A7-9C46-5048F2B9F51E}"/>
              </a:ext>
            </a:extLst>
          </p:cNvPr>
          <p:cNvSpPr>
            <a:spLocks noGrp="1"/>
          </p:cNvSpPr>
          <p:nvPr>
            <p:ph idx="1"/>
          </p:nvPr>
        </p:nvSpPr>
        <p:spPr>
          <a:xfrm>
            <a:off x="786766" y="2667881"/>
            <a:ext cx="10515600" cy="4190119"/>
          </a:xfrm>
        </p:spPr>
        <p:txBody>
          <a:bodyPr/>
          <a:lstStyle/>
          <a:p>
            <a:pPr algn="just">
              <a:spcAft>
                <a:spcPts val="0"/>
              </a:spcAft>
            </a:pPr>
            <a:endParaRPr lang="es-PY" sz="2400" dirty="0">
              <a:latin typeface="Times New Roman" panose="02020603050405020304" pitchFamily="18" charset="0"/>
              <a:ea typeface="Times New Roman" panose="02020603050405020304" pitchFamily="18" charset="0"/>
            </a:endParaRPr>
          </a:p>
          <a:p>
            <a:pPr algn="just">
              <a:spcAft>
                <a:spcPts val="0"/>
              </a:spcAft>
            </a:pPr>
            <a:r>
              <a:rPr lang="es-PY" sz="2400" dirty="0">
                <a:latin typeface="Times New Roman" panose="02020603050405020304" pitchFamily="18" charset="0"/>
                <a:ea typeface="Times New Roman" panose="02020603050405020304" pitchFamily="18" charset="0"/>
              </a:rPr>
              <a:t>Evidenciar las dificultades procesales e institucionales del sistema de justicia iberoamericano en la investigación y enjuiciamiento de casos de mayor riesgo.  </a:t>
            </a:r>
            <a:endParaRPr lang="es-PY" sz="2400" dirty="0">
              <a:latin typeface="Arial" panose="020B0604020202020204" pitchFamily="34" charset="0"/>
              <a:ea typeface="Times New Roman" panose="02020603050405020304" pitchFamily="18" charset="0"/>
            </a:endParaRPr>
          </a:p>
          <a:p>
            <a:pPr algn="just">
              <a:spcAft>
                <a:spcPts val="0"/>
              </a:spcAft>
            </a:pPr>
            <a:r>
              <a:rPr lang="es-PY" sz="2400" dirty="0">
                <a:latin typeface="Times New Roman" panose="02020603050405020304" pitchFamily="18" charset="0"/>
                <a:ea typeface="Times New Roman" panose="02020603050405020304" pitchFamily="18" charset="0"/>
              </a:rPr>
              <a:t>Recopilar experiencias y opiniones de actores claves sobre los retos que encuentran, como miembros del sector justicia, en el procesamiento de casos complejos.  </a:t>
            </a:r>
            <a:endParaRPr lang="es-PY" sz="2400" dirty="0">
              <a:latin typeface="Arial" panose="020B0604020202020204" pitchFamily="34" charset="0"/>
              <a:ea typeface="Times New Roman" panose="02020603050405020304" pitchFamily="18" charset="0"/>
            </a:endParaRPr>
          </a:p>
          <a:p>
            <a:pPr algn="just">
              <a:spcAft>
                <a:spcPts val="0"/>
              </a:spcAft>
            </a:pPr>
            <a:r>
              <a:rPr lang="es-PY" sz="2400" dirty="0">
                <a:latin typeface="Times New Roman" panose="02020603050405020304" pitchFamily="18" charset="0"/>
                <a:ea typeface="Times New Roman" panose="02020603050405020304" pitchFamily="18" charset="0"/>
              </a:rPr>
              <a:t>Visibilizar la situación del sistema de mayor riesgo.  </a:t>
            </a:r>
            <a:endParaRPr lang="es-PY" sz="2400" dirty="0">
              <a:latin typeface="Arial" panose="020B0604020202020204" pitchFamily="34" charset="0"/>
              <a:ea typeface="Times New Roman" panose="02020603050405020304" pitchFamily="18" charset="0"/>
            </a:endParaRPr>
          </a:p>
          <a:p>
            <a:pPr algn="just">
              <a:spcAft>
                <a:spcPts val="0"/>
              </a:spcAft>
            </a:pPr>
            <a:r>
              <a:rPr lang="es-PY" sz="2400" dirty="0">
                <a:latin typeface="Times New Roman" panose="02020603050405020304" pitchFamily="18" charset="0"/>
                <a:ea typeface="Times New Roman" panose="02020603050405020304" pitchFamily="18" charset="0"/>
              </a:rPr>
              <a:t>Construir recomendaciones para la actualización de los esquemas normativos y el fortalecimiento de la institucionalidad penal que se encarga de este tipo de casos.</a:t>
            </a:r>
            <a:endParaRPr lang="es-PY" sz="2400" dirty="0">
              <a:latin typeface="Arial" panose="020B0604020202020204" pitchFamily="34" charset="0"/>
              <a:ea typeface="Times New Roman" panose="02020603050405020304" pitchFamily="18" charset="0"/>
            </a:endParaRPr>
          </a:p>
          <a:p>
            <a:endParaRPr lang="es-PY" dirty="0"/>
          </a:p>
        </p:txBody>
      </p:sp>
      <p:pic>
        <p:nvPicPr>
          <p:cNvPr id="4" name="Imagen 2">
            <a:extLst>
              <a:ext uri="{FF2B5EF4-FFF2-40B4-BE49-F238E27FC236}">
                <a16:creationId xmlns:a16="http://schemas.microsoft.com/office/drawing/2014/main" xmlns="" id="{B61DA867-9670-45C1-A42C-DBE4D88CCD48}"/>
              </a:ext>
            </a:extLst>
          </p:cNvPr>
          <p:cNvPicPr>
            <a:picLocks noChangeAspect="1"/>
          </p:cNvPicPr>
          <p:nvPr/>
        </p:nvPicPr>
        <p:blipFill>
          <a:blip r:embed="rId2"/>
          <a:stretch>
            <a:fillRect/>
          </a:stretch>
        </p:blipFill>
        <p:spPr>
          <a:xfrm>
            <a:off x="959556" y="346594"/>
            <a:ext cx="2087467" cy="897610"/>
          </a:xfrm>
          <a:prstGeom prst="rect">
            <a:avLst/>
          </a:prstGeom>
        </p:spPr>
      </p:pic>
      <p:pic>
        <p:nvPicPr>
          <p:cNvPr id="5" name="Imagen 6">
            <a:extLst>
              <a:ext uri="{FF2B5EF4-FFF2-40B4-BE49-F238E27FC236}">
                <a16:creationId xmlns:a16="http://schemas.microsoft.com/office/drawing/2014/main" xmlns="" id="{0797E335-5145-4576-910E-9A51246D181D}"/>
              </a:ext>
            </a:extLst>
          </p:cNvPr>
          <p:cNvPicPr>
            <a:picLocks noChangeAspect="1"/>
          </p:cNvPicPr>
          <p:nvPr/>
        </p:nvPicPr>
        <p:blipFill>
          <a:blip r:embed="rId3"/>
          <a:stretch>
            <a:fillRect/>
          </a:stretch>
        </p:blipFill>
        <p:spPr>
          <a:xfrm>
            <a:off x="9214900" y="562947"/>
            <a:ext cx="2087466" cy="658425"/>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7234" y="208633"/>
            <a:ext cx="2438748" cy="117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1934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80636FF90FFCB419C83AD056ECD7827" ma:contentTypeVersion="15" ma:contentTypeDescription="Crie um novo documento." ma:contentTypeScope="" ma:versionID="b7efaced82d83f5a63b7f3d9a9310d38">
  <xsd:schema xmlns:xsd="http://www.w3.org/2001/XMLSchema" xmlns:xs="http://www.w3.org/2001/XMLSchema" xmlns:p="http://schemas.microsoft.com/office/2006/metadata/properties" xmlns:ns2="d5fdfebe-e266-4822-af78-1374afa9395f" xmlns:ns3="90920269-575c-44b2-9a92-3d67ff7821e2" targetNamespace="http://schemas.microsoft.com/office/2006/metadata/properties" ma:root="true" ma:fieldsID="5e6c0837b69843a3096312aa821db257" ns2:_="" ns3:_="">
    <xsd:import namespace="d5fdfebe-e266-4822-af78-1374afa9395f"/>
    <xsd:import namespace="90920269-575c-44b2-9a92-3d67ff7821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dfebe-e266-4822-af78-1374afa93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Marcações de imagem" ma:readOnly="false" ma:fieldId="{5cf76f15-5ced-4ddc-b409-7134ff3c332f}" ma:taxonomyMulti="true" ma:sspId="405ff79a-73c5-41bb-9549-77db097022fa"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920269-575c-44b2-9a92-3d67ff7821e2" elementFormDefault="qualified">
    <xsd:import namespace="http://schemas.microsoft.com/office/2006/documentManagement/types"/>
    <xsd:import namespace="http://schemas.microsoft.com/office/infopath/2007/PartnerControls"/>
    <xsd:element name="SharedWithUsers" ma:index="12"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hes de Compartilhado Com" ma:internalName="SharedWithDetails" ma:readOnly="true">
      <xsd:simpleType>
        <xsd:restriction base="dms:Note">
          <xsd:maxLength value="255"/>
        </xsd:restriction>
      </xsd:simpleType>
    </xsd:element>
    <xsd:element name="TaxCatchAll" ma:index="19" nillable="true" ma:displayName="Taxonomy Catch All Column" ma:hidden="true" ma:list="{0c907d3b-e8e6-4756-a9cc-f06ffd43b9b7}" ma:internalName="TaxCatchAll" ma:showField="CatchAllData" ma:web="90920269-575c-44b2-9a92-3d67ff7821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0920269-575c-44b2-9a92-3d67ff7821e2" xsi:nil="true"/>
    <lcf76f155ced4ddcb4097134ff3c332f xmlns="d5fdfebe-e266-4822-af78-1374afa9395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8980334-B6B3-4620-9FC3-436AA41D8B29}"/>
</file>

<file path=customXml/itemProps2.xml><?xml version="1.0" encoding="utf-8"?>
<ds:datastoreItem xmlns:ds="http://schemas.openxmlformats.org/officeDocument/2006/customXml" ds:itemID="{0C23889D-9DF2-4B64-BB1C-7F21156D21C0}"/>
</file>

<file path=customXml/itemProps3.xml><?xml version="1.0" encoding="utf-8"?>
<ds:datastoreItem xmlns:ds="http://schemas.openxmlformats.org/officeDocument/2006/customXml" ds:itemID="{6E730FA9-D06A-4597-8739-5DCA4F7C65DF}"/>
</file>

<file path=docProps/app.xml><?xml version="1.0" encoding="utf-8"?>
<Properties xmlns="http://schemas.openxmlformats.org/officeDocument/2006/extended-properties" xmlns:vt="http://schemas.openxmlformats.org/officeDocument/2006/docPropsVTypes">
  <TotalTime>171</TotalTime>
  <Words>886</Words>
  <Application>Microsoft Office PowerPoint</Application>
  <PresentationFormat>Personalizado</PresentationFormat>
  <Paragraphs>56</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GESTION DE CAUSAS COMPLEJAS  (Gestión penal para delitos de alta complejidad) </vt:lpstr>
      <vt:lpstr>Alineamiento con el eje temático. Justicia Oportuna  </vt:lpstr>
      <vt:lpstr>Descripción del proyecto </vt:lpstr>
      <vt:lpstr>Debilidades y amenazas</vt:lpstr>
      <vt:lpstr>Fortalezas y oportunidades</vt:lpstr>
      <vt:lpstr>La complejidad del asunto  </vt:lpstr>
      <vt:lpstr>Impacto esperado. Innovación </vt:lpstr>
      <vt:lpstr>Objetivos </vt:lpstr>
      <vt:lpstr>  Los aportes que se pretende brindar a la comunidad jurídica internacional con la realización de este estudio son:   </vt:lpstr>
      <vt:lpstr> La guía incorporara definiciones sobre cuestiones fundamentales, como ser: </vt:lpstr>
      <vt:lpstr>Muchas gracias.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Monica Carolina Paredes Marinheiro</dc:creator>
  <cp:lastModifiedBy>Maria Graciela Hermosilla Candia</cp:lastModifiedBy>
  <cp:revision>27</cp:revision>
  <dcterms:created xsi:type="dcterms:W3CDTF">2024-03-19T11:49:57Z</dcterms:created>
  <dcterms:modified xsi:type="dcterms:W3CDTF">2024-03-20T14:05:19Z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0x010100B80636FF90FFCB419C83AD056ECD7827</vt:lpwstr>
  </property>
</Properties>
</file>