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7" r:id="rId5"/>
    <p:sldId id="307" r:id="rId6"/>
    <p:sldId id="303" r:id="rId7"/>
    <p:sldId id="304" r:id="rId8"/>
    <p:sldId id="305" r:id="rId9"/>
    <p:sldId id="308" r:id="rId10"/>
    <p:sldId id="309" r:id="rId11"/>
  </p:sldIdLst>
  <p:sldSz cx="12192000" cy="6858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5679A"/>
    <a:srgbClr val="8671A1"/>
    <a:srgbClr val="42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 autoAdjust="0"/>
    <p:restoredTop sz="85429" autoAdjust="0"/>
  </p:normalViewPr>
  <p:slideViewPr>
    <p:cSldViewPr snapToGrid="0">
      <p:cViewPr varScale="1">
        <p:scale>
          <a:sx n="70" d="100"/>
          <a:sy n="70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Users\Rdorantesc\Desktop\Cumbre%20Judicial%20Iberoamericana\Actualizaci&#243;n%20al%20270624\Reporte%20cas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Users\Rdorantesc\Desktop\Cumbre%20Judicial%20Iberoamericana\Actualizaci&#243;n%20al%20270624\Reporte%20cas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Users\Rdorantesc\Desktop\Cumbre%20Judicial%20Iberoamericana\Actualizaci&#243;n%20al%20270624\Reporte%20cas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dorantesc\Desktop\Cumbre%20Judicial%20Iberoamericana\Actualizaci&#243;n%20al%20270624\Reporte%20cas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dorantesc\Desktop\Cumbre%20Judicial%20Iberoamericana\Actualizaci&#243;n%20al%20270624\Reporte%20cas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'Tipo de caso'!$B$7</c:f>
              <c:strCache>
                <c:ptCount val="1"/>
                <c:pt idx="0">
                  <c:v>Cantidad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bubble3D val="0"/>
            <c:spPr>
              <a:solidFill>
                <a:srgbClr val="FFC000">
                  <a:lumMod val="50000"/>
                </a:srgb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892F-4B0B-8B08-3F97B84D8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892F-4B0B-8B08-3F97B84D8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892F-4B0B-8B08-3F97B84D89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892F-4B0B-8B08-3F97B84D89D4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892F-4B0B-8B08-3F97B84D89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B-892F-4B0B-8B08-3F97B84D89D4}"/>
              </c:ext>
            </c:extLst>
          </c:dPt>
          <c:dLbls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'Tipo de caso'!$A$8:$A$13</c:f>
              <c:strCache>
                <c:ptCount val="6"/>
                <c:pt idx="0">
                  <c:v>Gestión judicial para fortalecer la labor de los órganos jurisdiccionales</c:v>
                </c:pt>
                <c:pt idx="1">
                  <c:v>Servicios electrónicos para la ciudadanía</c:v>
                </c:pt>
                <c:pt idx="2">
                  <c:v>Políticas para fortalecer la cultura digital</c:v>
                </c:pt>
                <c:pt idx="3">
                  <c:v>Herramientas de inteligencia artificial, automatización y digitalización</c:v>
                </c:pt>
                <c:pt idx="4">
                  <c:v>Indicadores y modelos de monitoreo, supervisión y/o seguimiento</c:v>
                </c:pt>
                <c:pt idx="5">
                  <c:v>Ciberseguridad</c:v>
                </c:pt>
              </c:strCache>
            </c:strRef>
          </c:cat>
          <c:val>
            <c:numRef>
              <c:f>'Tipo de caso'!$B$8:$B$13</c:f>
              <c:numCache>
                <c:formatCode>General</c:formatCode>
                <c:ptCount val="6"/>
                <c:pt idx="0">
                  <c:v>40</c:v>
                </c:pt>
                <c:pt idx="1">
                  <c:v>38</c:v>
                </c:pt>
                <c:pt idx="2">
                  <c:v>10</c:v>
                </c:pt>
                <c:pt idx="3">
                  <c:v>9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2F-4B0B-8B08-3F97B84D89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73524736023548"/>
          <c:y val="9.3093693653804058E-2"/>
          <c:w val="0.32431185012059693"/>
          <c:h val="0.78569639900916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Año!$C$5</c:f>
              <c:strCache>
                <c:ptCount val="1"/>
                <c:pt idx="0">
                  <c:v>Casos por año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3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Año!$B$6:$B$22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xVal>
          <c:yVal>
            <c:numRef>
              <c:f>Año!$C$6:$C$22</c:f>
              <c:numCache>
                <c:formatCode>General</c:formatCode>
                <c:ptCount val="17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6</c:v>
                </c:pt>
                <c:pt idx="10">
                  <c:v>2</c:v>
                </c:pt>
                <c:pt idx="11">
                  <c:v>9</c:v>
                </c:pt>
                <c:pt idx="12">
                  <c:v>7</c:v>
                </c:pt>
                <c:pt idx="13">
                  <c:v>11</c:v>
                </c:pt>
                <c:pt idx="14">
                  <c:v>9</c:v>
                </c:pt>
                <c:pt idx="15">
                  <c:v>16</c:v>
                </c:pt>
                <c:pt idx="16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95-459B-B739-EE1BB3A46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793088"/>
        <c:axId val="1121792608"/>
      </c:scatterChart>
      <c:valAx>
        <c:axId val="1121793088"/>
        <c:scaling>
          <c:orientation val="minMax"/>
          <c:max val="2024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1792608"/>
        <c:crosses val="autoZero"/>
        <c:crossBetween val="midCat"/>
        <c:majorUnit val="1"/>
      </c:valAx>
      <c:valAx>
        <c:axId val="112179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17930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Genero!$A$12:$A$14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Sin dato</c:v>
                </c:pt>
              </c:strCache>
            </c:strRef>
          </c:cat>
          <c:val>
            <c:numRef>
              <c:f>Genero!$B$12:$B$14</c:f>
              <c:numCache>
                <c:formatCode>General</c:formatCode>
                <c:ptCount val="3"/>
                <c:pt idx="0">
                  <c:v>29</c:v>
                </c:pt>
                <c:pt idx="1">
                  <c:v>59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2-440E-9649-1290D0238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659384544"/>
        <c:axId val="1659385024"/>
      </c:barChart>
      <c:catAx>
        <c:axId val="1659384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59385024"/>
        <c:crosses val="autoZero"/>
        <c:auto val="1"/>
        <c:lblAlgn val="ctr"/>
        <c:lblOffset val="100"/>
        <c:noMultiLvlLbl val="0"/>
      </c:catAx>
      <c:valAx>
        <c:axId val="16593850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938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Hoja1!$B$3:$B$13</c:f>
              <c:numCache>
                <c:formatCode>General</c:formatCode>
                <c:ptCount val="11"/>
                <c:pt idx="0">
                  <c:v>33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C-4AE2-AC26-04A242B97E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640219216"/>
        <c:axId val="1640219696"/>
      </c:barChart>
      <c:catAx>
        <c:axId val="164021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0219696"/>
        <c:crosses val="autoZero"/>
        <c:auto val="1"/>
        <c:lblAlgn val="ctr"/>
        <c:lblOffset val="100"/>
        <c:noMultiLvlLbl val="0"/>
      </c:catAx>
      <c:valAx>
        <c:axId val="16402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021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[Reporte casos.xlsx]Dinamico!TablaDinámica1</c:name>
    <c:fmtId val="1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7093269421954832E-2"/>
          <c:y val="2.7762061840837338E-2"/>
          <c:w val="0.81687682979341125"/>
          <c:h val="0.88596529404435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Dinamico!$B$3:$B$4</c:f>
              <c:strCache>
                <c:ptCount val="1"/>
                <c:pt idx="0">
                  <c:v>Gestión judicial para fortalecer la labor de los órganos jurisdiccionales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Dinamico!$B$5:$B$16</c:f>
              <c:numCache>
                <c:formatCode>General</c:formatCode>
                <c:ptCount val="11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E-40D4-A787-681EFA5927EC}"/>
            </c:ext>
          </c:extLst>
        </c:ser>
        <c:ser>
          <c:idx val="1"/>
          <c:order val="1"/>
          <c:tx>
            <c:strRef>
              <c:f>Dinamico!$C$3:$C$4</c:f>
              <c:strCache>
                <c:ptCount val="1"/>
                <c:pt idx="0">
                  <c:v>Servicios electrónicos para la ciudadanía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Dinamico!$C$5:$C$16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E-40D4-A787-681EFA5927EC}"/>
            </c:ext>
          </c:extLst>
        </c:ser>
        <c:ser>
          <c:idx val="2"/>
          <c:order val="2"/>
          <c:tx>
            <c:strRef>
              <c:f>Dinamico!$D$3:$D$4</c:f>
              <c:strCache>
                <c:ptCount val="1"/>
                <c:pt idx="0">
                  <c:v>Políticas para fortalecer la cultura digital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Dinamico!$D$5:$D$16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E-40D4-A787-681EFA5927EC}"/>
            </c:ext>
          </c:extLst>
        </c:ser>
        <c:ser>
          <c:idx val="3"/>
          <c:order val="3"/>
          <c:tx>
            <c:strRef>
              <c:f>Dinamico!$E$3:$E$4</c:f>
              <c:strCache>
                <c:ptCount val="1"/>
                <c:pt idx="0">
                  <c:v>Herramientas de inteligencia artificial, automatización y digitalización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Dinamico!$E$5:$E$16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E-40D4-A787-681EFA5927EC}"/>
            </c:ext>
          </c:extLst>
        </c:ser>
        <c:ser>
          <c:idx val="4"/>
          <c:order val="4"/>
          <c:tx>
            <c:strRef>
              <c:f>Dinamico!$F$3:$F$4</c:f>
              <c:strCache>
                <c:ptCount val="1"/>
                <c:pt idx="0">
                  <c:v>Indicadores y modelos de monitoreo, supervisión y/o seguimiento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Dinamico!$F$5:$F$16</c:f>
              <c:numCache>
                <c:formatCode>General</c:formatCode>
                <c:ptCount val="11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E-40D4-A787-681EFA5927EC}"/>
            </c:ext>
          </c:extLst>
        </c:ser>
        <c:ser>
          <c:idx val="5"/>
          <c:order val="5"/>
          <c:tx>
            <c:strRef>
              <c:f>Dinamico!$G$3:$G$4</c:f>
              <c:strCache>
                <c:ptCount val="1"/>
                <c:pt idx="0">
                  <c:v>Ciberseguridad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Dinamico!$A$5:$A$16</c:f>
              <c:strCache>
                <c:ptCount val="11"/>
                <c:pt idx="0">
                  <c:v>Panamá</c:v>
                </c:pt>
                <c:pt idx="1">
                  <c:v>Brasil</c:v>
                </c:pt>
                <c:pt idx="2">
                  <c:v>Perú</c:v>
                </c:pt>
                <c:pt idx="3">
                  <c:v>Chile</c:v>
                </c:pt>
                <c:pt idx="4">
                  <c:v>Guatemala</c:v>
                </c:pt>
                <c:pt idx="5">
                  <c:v>Honduras</c:v>
                </c:pt>
                <c:pt idx="6">
                  <c:v>Puerto Rico</c:v>
                </c:pt>
                <c:pt idx="7">
                  <c:v>España</c:v>
                </c:pt>
                <c:pt idx="8">
                  <c:v>México</c:v>
                </c:pt>
                <c:pt idx="9">
                  <c:v>República Dominicana</c:v>
                </c:pt>
                <c:pt idx="10">
                  <c:v>Ecuador</c:v>
                </c:pt>
              </c:strCache>
            </c:strRef>
          </c:cat>
          <c:val>
            <c:numRef>
              <c:f>Dinamico!$G$5:$G$16</c:f>
              <c:numCache>
                <c:formatCode>General</c:formatCode>
                <c:ptCount val="11"/>
                <c:pt idx="0">
                  <c:v>1</c:v>
                </c:pt>
                <c:pt idx="3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EE-40D4-A787-681EFA5927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66746944"/>
        <c:axId val="866746464"/>
      </c:barChart>
      <c:catAx>
        <c:axId val="8667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6746464"/>
        <c:crosses val="autoZero"/>
        <c:auto val="1"/>
        <c:lblAlgn val="ctr"/>
        <c:lblOffset val="100"/>
        <c:noMultiLvlLbl val="0"/>
      </c:catAx>
      <c:valAx>
        <c:axId val="86674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67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623077910327194"/>
          <c:y val="2.14189175896012E-2"/>
          <c:w val="0.14698718123301041"/>
          <c:h val="0.94201902327223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0.53857</cdr:x>
      <cdr:y>0.32597</cdr:y>
    </cdr:from>
    <cdr:to>
      <cdr:x>0.66176</cdr:x>
      <cdr:y>0.41059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620784F-53A8-15D8-EA03-D9A0BF1C37C8}"/>
            </a:ext>
          </a:extLst>
        </cdr:cNvPr>
        <cdr:cNvSpPr txBox="1"/>
      </cdr:nvSpPr>
      <cdr:spPr>
        <a:xfrm xmlns:a="http://schemas.openxmlformats.org/drawingml/2006/main">
          <a:off x="5107782" y="1565593"/>
          <a:ext cx="1168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/>
            <a:t>(38.8 %)</a:t>
          </a:r>
        </a:p>
      </cdr:txBody>
    </cdr:sp>
  </cdr:relSizeAnchor>
  <cdr:relSizeAnchor xmlns:cdr="http://schemas.openxmlformats.org/drawingml/2006/chartDrawing">
    <cdr:from>
      <cdr:x>0.13362</cdr:x>
      <cdr:y>0.86329</cdr:y>
    </cdr:from>
    <cdr:to>
      <cdr:x>0.2354</cdr:x>
      <cdr:y>0.91829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B09C5F14-7627-7738-55AE-E1DABF012F5C}"/>
            </a:ext>
          </a:extLst>
        </cdr:cNvPr>
        <cdr:cNvSpPr txBox="1"/>
      </cdr:nvSpPr>
      <cdr:spPr>
        <a:xfrm xmlns:a="http://schemas.openxmlformats.org/drawingml/2006/main" rot="10800000" flipV="1">
          <a:off x="1267302" y="4146233"/>
          <a:ext cx="965200" cy="264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/>
            <a:t>(36.9 %)</a:t>
          </a:r>
        </a:p>
      </cdr:txBody>
    </cdr:sp>
  </cdr:relSizeAnchor>
  <cdr:relSizeAnchor xmlns:cdr="http://schemas.openxmlformats.org/drawingml/2006/chartDrawing">
    <cdr:from>
      <cdr:x>0.09613</cdr:x>
      <cdr:y>0.11232</cdr:y>
    </cdr:from>
    <cdr:to>
      <cdr:x>0.19518</cdr:x>
      <cdr:y>0.20539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E3F5EA46-567C-B77B-2432-E911C4A04B0E}"/>
            </a:ext>
          </a:extLst>
        </cdr:cNvPr>
        <cdr:cNvSpPr txBox="1"/>
      </cdr:nvSpPr>
      <cdr:spPr>
        <a:xfrm xmlns:a="http://schemas.openxmlformats.org/drawingml/2006/main">
          <a:off x="911702" y="539433"/>
          <a:ext cx="939409" cy="447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/>
            <a:t>(24.3 %)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F72BF5-86FD-4982-AA1A-670FBFE40CE2}" type="datetimeFigureOut">
              <a:rPr lang="es-MX" smtClean="0"/>
              <a:t>25/07/2024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24F492-6EE5-46DD-AB60-81528989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17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4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9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02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22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51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8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CC18-4B45-A65E-5C09-501FDFBA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D10A1-4595-036D-1E0F-233138DC3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FEFD6-2286-7F0A-89A4-88047CD7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02-D1DB-4F99-8AD4-A54B1D282A2A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1D5F5-8F06-2A1B-995D-66B2ABC7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7D1F1-D9BB-E667-D685-94AAE80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276BF-DC3B-51D2-8A29-D0A3EF338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21EF1-3B66-533E-0009-7C187FE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C3111-3626-839C-CE1C-F36B913C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0D382-82FA-DF4A-F791-2AC7F50B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A2A-F604-4D7E-AD38-8A4F3DF3E6CA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11A64-0E92-B236-7055-21690A8C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2D05F-8829-549E-8456-ADAB9D9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51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3BFC53-0C45-C890-3C99-227616DB3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6CD21-9658-0D98-63A8-D0DC4D91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239D4-A638-7D88-C262-A271E800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52-37F2-4809-BDD5-0EFC51FAAB9E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97262-0C22-AC3C-77A2-49A2923E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6C505-76EB-1305-EA3F-F8AC695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5DBC-7080-77C8-0423-F771CAB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7F4C6-ED5F-E9AB-9542-EED55683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9B46A-80CB-87AF-8AB4-5D957CA3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BB12-FD72-4EC3-8804-59B1DAC3A585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6351B-0D2B-398C-7D3B-6F7341B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E048D-89A4-B5CC-F937-BC88B214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08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B75B-6610-B480-8F80-3A459D4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2F57B-E6ED-8AB7-DDE2-361F895A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60001-7080-6A5F-6558-C0740B67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0AA-A0F2-4148-9706-29A8DB192106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19532-281B-271A-6721-5E1B1688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875B2-CD78-1FF3-D75C-9071002E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0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698E-8E38-4B12-AA4A-E5C5C4CC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2A899-DAE4-5D91-7A6A-4C03BE8E2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C44397-FE4F-7518-A965-E4AAA9B5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AEC0D-49B8-3B3E-FE41-30DD132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8B2-B180-4DB5-AD3D-9F90F08A0172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3C7F-6FC9-5BA0-8E5E-FC358224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DAC81-655E-9942-2345-B983B5E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6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1BDC2-8232-D0CE-EE18-590F76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41E06-DC8A-CC23-8779-A8AF6E6B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827ABA-0C57-917D-3D45-6510D0C42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E49E6-8B56-C081-06DB-0F5BFC12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FE90D3-4254-608E-6477-E30AEFAF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CA2E4-CD8B-E7EB-DEBA-DC3A1846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53EC-89E7-499A-BD39-FC3463BDC50B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590E20-BCEF-6C4E-B739-C6021A6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0118E2-9964-F18F-E963-C24B589E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33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A3BCA-3D4C-A4CF-2157-07C32726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DA5273-9DF3-5E7A-EF49-C1DCADA2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F7B3-6C3E-43CA-A1C3-4A6A500BFBD1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B4A19A-2594-D19F-C3E2-E3CC4FBC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07300-2706-A5C5-0CCB-095F4514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4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8E210F-F146-D6BF-92D6-C7E2C561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0C99-4195-4BB4-A932-EE5EBE610EB4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28D9E-C74D-AB30-CF90-004E4A3A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7AE882-2D8F-E182-5B5B-B49ED2EF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73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AB3D-C7E5-6314-6424-0E09CF5F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4E86C-7AEA-CFA5-5FA4-46ED3954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8C31DC-0FCC-284F-96D8-B1145CCB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FC5C5-8E90-DA7E-8408-7FC7379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5B0C-6783-4562-80C0-B1504C396CE3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75387-B329-94FE-04A7-A904E233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9339C-1464-AA3E-9065-9759D098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1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437F-37DD-16DC-D308-E740515C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F47EF-E405-85AC-D561-44A4EACB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CDF04-9A4F-1491-AB0F-8C3609E2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0D93B-1242-6AF5-6B8C-264EDF8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CEE-3464-41FD-AF2F-C484C503E07A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49B58-A70F-AE12-894E-0A97C186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52B6D-1179-2DFB-9835-EE36FE7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3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4DFDD-43E0-72AD-9C7E-6E17B6B8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BA94D-9086-3352-5479-9BA60E0A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E4D05-14BB-24E2-D91B-283B30F93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F59B-3592-4A39-B920-3DC56FE49B38}" type="datetime1">
              <a:rPr lang="es-MX" smtClean="0"/>
              <a:t>25/07/2024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95BB4-A377-90D3-BDEE-EEF32682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31340-9356-99CD-7C4D-6AE4AB5B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28721F-BC4E-7BCA-FCBD-30A572242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../media/image40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0BB618C-26CA-82EE-4079-1DAF7A897AC3}"/>
              </a:ext>
            </a:extLst>
          </p:cNvPr>
          <p:cNvSpPr txBox="1">
            <a:spLocks/>
          </p:cNvSpPr>
          <p:nvPr/>
        </p:nvSpPr>
        <p:spPr>
          <a:xfrm>
            <a:off x="217295" y="2721133"/>
            <a:ext cx="11757410" cy="1731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Experiencias y casos de tecnología aplicada a la impartición de justicia</a:t>
            </a:r>
          </a:p>
        </p:txBody>
      </p:sp>
    </p:spTree>
    <p:extLst>
      <p:ext uri="{BB962C8B-B14F-4D97-AF65-F5344CB8AC3E}">
        <p14:creationId xmlns:p14="http://schemas.microsoft.com/office/powerpoint/2010/main" val="69134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432479-2958-8055-DE4B-A72C5D2A94BE}"/>
              </a:ext>
            </a:extLst>
          </p:cNvPr>
          <p:cNvSpPr txBox="1"/>
          <p:nvPr/>
        </p:nvSpPr>
        <p:spPr>
          <a:xfrm>
            <a:off x="632298" y="1556426"/>
            <a:ext cx="183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accent5">
                    <a:lumMod val="50000"/>
                  </a:schemeClr>
                </a:solidFill>
              </a:rPr>
              <a:t>103 Casos registrados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FF72DB-7820-EFDB-74D3-C2C67CB7615C}"/>
              </a:ext>
            </a:extLst>
          </p:cNvPr>
          <p:cNvSpPr txBox="1"/>
          <p:nvPr/>
        </p:nvSpPr>
        <p:spPr>
          <a:xfrm>
            <a:off x="2930769" y="315763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registrados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C11B22-03D7-A6F2-BE88-ABF9B3FCB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98" y="3061532"/>
            <a:ext cx="2430942" cy="7349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04E57A2-6507-84B1-A091-1D4D0C30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454" y="1519978"/>
            <a:ext cx="5620425" cy="48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3</a:t>
            </a:fld>
            <a:endParaRPr lang="es-MX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7E3CA33F-E03B-8A20-6FE7-8D49A6E6EEB6}"/>
                  </a:ext>
                </a:extLst>
              </p:cNvPr>
              <p:cNvGraphicFramePr/>
              <p:nvPr/>
            </p:nvGraphicFramePr>
            <p:xfrm>
              <a:off x="1052359" y="1500428"/>
              <a:ext cx="10087282" cy="48559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7E3CA33F-E03B-8A20-6FE7-8D49A6E6EE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359" y="1500428"/>
                <a:ext cx="10087282" cy="485592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384DC89-F2CC-6F7F-8FA4-1835FF9038DA}"/>
              </a:ext>
            </a:extLst>
          </p:cNvPr>
          <p:cNvSpPr txBox="1"/>
          <p:nvPr/>
        </p:nvSpPr>
        <p:spPr>
          <a:xfrm>
            <a:off x="2930769" y="316984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casos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BC6054-8518-B8C9-F00D-A351CF200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996755"/>
              </p:ext>
            </p:extLst>
          </p:nvPr>
        </p:nvGraphicFramePr>
        <p:xfrm>
          <a:off x="1353978" y="1553527"/>
          <a:ext cx="9484043" cy="480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4400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4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CE1A9E-AE9A-EAA1-2CB9-41E64FF5DAF3}"/>
              </a:ext>
            </a:extLst>
          </p:cNvPr>
          <p:cNvSpPr txBox="1"/>
          <p:nvPr/>
        </p:nvSpPr>
        <p:spPr>
          <a:xfrm>
            <a:off x="2930769" y="316983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por año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F96BD9E-C1DA-3402-37FC-0706F15F3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67221"/>
              </p:ext>
            </p:extLst>
          </p:nvPr>
        </p:nvGraphicFramePr>
        <p:xfrm>
          <a:off x="434340" y="1337310"/>
          <a:ext cx="11315700" cy="501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9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5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088CA-0D6D-C781-A518-6F0D79ACBA88}"/>
              </a:ext>
            </a:extLst>
          </p:cNvPr>
          <p:cNvSpPr txBox="1"/>
          <p:nvPr/>
        </p:nvSpPr>
        <p:spPr>
          <a:xfrm>
            <a:off x="2883144" y="308504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consideró la perspectiva de género?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26E8F4B-D651-9AFC-4863-E52A186F1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715124"/>
              </p:ext>
            </p:extLst>
          </p:nvPr>
        </p:nvGraphicFramePr>
        <p:xfrm>
          <a:off x="480060" y="1325880"/>
          <a:ext cx="11247120" cy="503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034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6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088CA-0D6D-C781-A518-6F0D79ACBA88}"/>
              </a:ext>
            </a:extLst>
          </p:cNvPr>
          <p:cNvSpPr txBox="1"/>
          <p:nvPr/>
        </p:nvSpPr>
        <p:spPr>
          <a:xfrm>
            <a:off x="2883144" y="308504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por país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BC74468-FBAF-19FE-8E5D-C03D44378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193168"/>
              </p:ext>
            </p:extLst>
          </p:nvPr>
        </p:nvGraphicFramePr>
        <p:xfrm>
          <a:off x="472966" y="1460938"/>
          <a:ext cx="11288110" cy="48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498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7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088CA-0D6D-C781-A518-6F0D79ACBA88}"/>
              </a:ext>
            </a:extLst>
          </p:cNvPr>
          <p:cNvSpPr txBox="1"/>
          <p:nvPr/>
        </p:nvSpPr>
        <p:spPr>
          <a:xfrm>
            <a:off x="2883144" y="308504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caso por país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BFBE489-A743-7ECC-BBFD-8A88A230D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51935"/>
              </p:ext>
            </p:extLst>
          </p:nvPr>
        </p:nvGraphicFramePr>
        <p:xfrm>
          <a:off x="483476" y="1324303"/>
          <a:ext cx="11235558" cy="503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8557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4" ma:contentTypeDescription="Crear nuevo documento." ma:contentTypeScope="" ma:versionID="830eeb36d518072f5b1c269f32cade68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e76dc7c5b01910869d0457182c4d0521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d409c-51e8-4a1c-b238-cf9f3673307b" xsi:nil="true"/>
    <lcf76f155ced4ddcb4097134ff3c332f xmlns="111df95a-77ad-4250-86a6-681ec3006f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959101-58B1-41D2-9B44-32953FAFFC19}"/>
</file>

<file path=customXml/itemProps2.xml><?xml version="1.0" encoding="utf-8"?>
<ds:datastoreItem xmlns:ds="http://schemas.openxmlformats.org/officeDocument/2006/customXml" ds:itemID="{26223E7A-9ADB-4FD0-AFC6-F6D9D7E4E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11A12-92D9-4E20-98B2-91FEBB7ABDE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57c6771-d941-4194-a4ef-7a625cfaf370"/>
    <ds:schemaRef ds:uri="f5d7bfeb-5eac-4428-b311-8ad280686dc8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61</Words>
  <Application>Microsoft Office PowerPoint</Application>
  <PresentationFormat>Panorámica</PresentationFormat>
  <Paragraphs>25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BUENAS PRÁCTICAS EN MATERIA DE INCLUSIÓN E INTERSECCIONALIDAD EN LA CARRERA JUDICIAL  Grupo de Trabajo 1 “Selección de jueces y juezas y permanencia en la carrera judicial”</dc:title>
  <dc:creator>MARIA FERNANDA TELLEZ GIRON GARCIA</dc:creator>
  <cp:lastModifiedBy>Maria Jacqueline Martinez Uriarte</cp:lastModifiedBy>
  <cp:revision>198</cp:revision>
  <cp:lastPrinted>2024-07-08T22:17:23Z</cp:lastPrinted>
  <dcterms:created xsi:type="dcterms:W3CDTF">2023-03-30T16:14:48Z</dcterms:created>
  <dcterms:modified xsi:type="dcterms:W3CDTF">2024-07-26T05:25:24Z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</Properties>
</file>