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9" r:id="rId4"/>
    <p:sldId id="265" r:id="rId5"/>
  </p:sldIdLst>
  <p:sldSz cx="12192000" cy="6858000"/>
  <p:notesSz cx="6858000" cy="9144000"/>
  <p:defaultTextStyle>
    <a:defPPr>
      <a:defRPr lang="es-P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P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260-06F8-41B9-B1CC-20B9694AA36E}" type="datetimeFigureOut">
              <a:rPr lang="es-PY" smtClean="0"/>
              <a:t>26/7/2024</a:t>
            </a:fld>
            <a:endParaRPr lang="es-P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EED0B-05DE-4495-8702-5FDE9667C608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52497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260-06F8-41B9-B1CC-20B9694AA36E}" type="datetimeFigureOut">
              <a:rPr lang="es-PY" smtClean="0"/>
              <a:t>26/7/2024</a:t>
            </a:fld>
            <a:endParaRPr lang="es-P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EED0B-05DE-4495-8702-5FDE9667C608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4020347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260-06F8-41B9-B1CC-20B9694AA36E}" type="datetimeFigureOut">
              <a:rPr lang="es-PY" smtClean="0"/>
              <a:t>26/7/2024</a:t>
            </a:fld>
            <a:endParaRPr lang="es-P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EED0B-05DE-4495-8702-5FDE9667C608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131424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260-06F8-41B9-B1CC-20B9694AA36E}" type="datetimeFigureOut">
              <a:rPr lang="es-PY" smtClean="0"/>
              <a:t>26/7/2024</a:t>
            </a:fld>
            <a:endParaRPr lang="es-P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EED0B-05DE-4495-8702-5FDE9667C608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598545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260-06F8-41B9-B1CC-20B9694AA36E}" type="datetimeFigureOut">
              <a:rPr lang="es-PY" smtClean="0"/>
              <a:t>26/7/2024</a:t>
            </a:fld>
            <a:endParaRPr lang="es-P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EED0B-05DE-4495-8702-5FDE9667C608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607520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260-06F8-41B9-B1CC-20B9694AA36E}" type="datetimeFigureOut">
              <a:rPr lang="es-PY" smtClean="0"/>
              <a:t>26/7/2024</a:t>
            </a:fld>
            <a:endParaRPr lang="es-P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EED0B-05DE-4495-8702-5FDE9667C608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954375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260-06F8-41B9-B1CC-20B9694AA36E}" type="datetimeFigureOut">
              <a:rPr lang="es-PY" smtClean="0"/>
              <a:t>26/7/2024</a:t>
            </a:fld>
            <a:endParaRPr lang="es-PY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EED0B-05DE-4495-8702-5FDE9667C608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20126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260-06F8-41B9-B1CC-20B9694AA36E}" type="datetimeFigureOut">
              <a:rPr lang="es-PY" smtClean="0"/>
              <a:t>26/7/2024</a:t>
            </a:fld>
            <a:endParaRPr lang="es-PY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EED0B-05DE-4495-8702-5FDE9667C608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063994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260-06F8-41B9-B1CC-20B9694AA36E}" type="datetimeFigureOut">
              <a:rPr lang="es-PY" smtClean="0"/>
              <a:t>26/7/2024</a:t>
            </a:fld>
            <a:endParaRPr lang="es-PY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EED0B-05DE-4495-8702-5FDE9667C608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509470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260-06F8-41B9-B1CC-20B9694AA36E}" type="datetimeFigureOut">
              <a:rPr lang="es-PY" smtClean="0"/>
              <a:t>26/7/2024</a:t>
            </a:fld>
            <a:endParaRPr lang="es-P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EED0B-05DE-4495-8702-5FDE9667C608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037841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260-06F8-41B9-B1CC-20B9694AA36E}" type="datetimeFigureOut">
              <a:rPr lang="es-PY" smtClean="0"/>
              <a:t>26/7/2024</a:t>
            </a:fld>
            <a:endParaRPr lang="es-P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EED0B-05DE-4495-8702-5FDE9667C608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921255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44260-06F8-41B9-B1CC-20B9694AA36E}" type="datetimeFigureOut">
              <a:rPr lang="es-PY" smtClean="0"/>
              <a:t>26/7/2024</a:t>
            </a:fld>
            <a:endParaRPr lang="es-P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EED0B-05DE-4495-8702-5FDE9667C608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502382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fi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9052" y="1543773"/>
            <a:ext cx="6200161" cy="23876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Gestión Penal para delitos de Alta </a:t>
            </a:r>
            <a:r>
              <a:rPr lang="es-ES" dirty="0"/>
              <a:t>C</a:t>
            </a:r>
            <a:r>
              <a:rPr lang="es-ES" dirty="0" smtClean="0"/>
              <a:t>omplejidad</a:t>
            </a:r>
            <a:endParaRPr lang="es-PY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05944" y="4189811"/>
            <a:ext cx="6013269" cy="1655762"/>
          </a:xfrm>
        </p:spPr>
        <p:txBody>
          <a:bodyPr/>
          <a:lstStyle/>
          <a:p>
            <a:r>
              <a:rPr lang="es-ES" dirty="0" smtClean="0"/>
              <a:t>XXII Cumbre Judicial Iberoamericana – </a:t>
            </a:r>
            <a:r>
              <a:rPr lang="es-ES" dirty="0" err="1" smtClean="0"/>
              <a:t>Rca</a:t>
            </a:r>
            <a:r>
              <a:rPr lang="es-ES" dirty="0" smtClean="0"/>
              <a:t>. Dominicana</a:t>
            </a:r>
          </a:p>
          <a:p>
            <a:r>
              <a:rPr lang="es-ES" dirty="0" smtClean="0"/>
              <a:t>GRUPO DE TRABAJO No. 02</a:t>
            </a:r>
          </a:p>
          <a:p>
            <a:endParaRPr lang="es-PY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5345" y="439597"/>
            <a:ext cx="2666441" cy="866441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1532" y="460302"/>
            <a:ext cx="1988032" cy="825033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9360" y="491820"/>
            <a:ext cx="2552700" cy="7620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01" y="201867"/>
            <a:ext cx="3116160" cy="1341906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29" b="26857"/>
          <a:stretch/>
        </p:blipFill>
        <p:spPr>
          <a:xfrm>
            <a:off x="7452465" y="1543773"/>
            <a:ext cx="4129321" cy="4530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60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Objetivos de la 1ra. Ronda de Talleres</a:t>
            </a:r>
            <a:endParaRPr lang="es-PY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Aprobar el Diagnóstico Iberoamericano sobre Delitos Penales de Alta Complejidad realizado en base a datos provistos por </a:t>
            </a:r>
            <a:r>
              <a:rPr lang="es-ES" dirty="0" smtClean="0"/>
              <a:t>16 </a:t>
            </a:r>
            <a:r>
              <a:rPr lang="es-ES" dirty="0" smtClean="0"/>
              <a:t>países.</a:t>
            </a:r>
          </a:p>
          <a:p>
            <a:r>
              <a:rPr lang="es-ES" dirty="0" smtClean="0"/>
              <a:t>Establecer las nociones de Criminalidad Compleja y de Criminalidad Organizada.</a:t>
            </a:r>
          </a:p>
          <a:p>
            <a:r>
              <a:rPr lang="es-ES" dirty="0" smtClean="0"/>
              <a:t>Consensuar la Estructura para el desarrollo de la Guía para la Buena Gestión de Casos de Criminalidad Compleja.</a:t>
            </a:r>
          </a:p>
          <a:p>
            <a:r>
              <a:rPr lang="es-ES" dirty="0" smtClean="0"/>
              <a:t>Proponer un cronograma de trabajo en sesiones </a:t>
            </a:r>
            <a:r>
              <a:rPr lang="es-ES" dirty="0" err="1" smtClean="0"/>
              <a:t>virtuale</a:t>
            </a:r>
            <a:r>
              <a:rPr lang="es-ES" dirty="0" smtClean="0"/>
              <a:t> previas a la 2da. Ronda de talleres para avanzar en el Borrador de la Guía.</a:t>
            </a:r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415913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RESULTADOS ALCANZADOS GRUPO 02</a:t>
            </a:r>
            <a:endParaRPr lang="es-PY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Diagnóstico </a:t>
            </a:r>
            <a:r>
              <a:rPr lang="es-ES" dirty="0" smtClean="0"/>
              <a:t>Iberoamericano sobre Delitos Penales de Alta Complejidad realizado en base a datos provistos por </a:t>
            </a:r>
            <a:r>
              <a:rPr lang="es-ES" dirty="0" smtClean="0"/>
              <a:t>16 países, aprobado.</a:t>
            </a:r>
            <a:endParaRPr lang="es-ES" dirty="0" smtClean="0"/>
          </a:p>
          <a:p>
            <a:r>
              <a:rPr lang="es-ES" dirty="0" smtClean="0"/>
              <a:t>Definiciones </a:t>
            </a:r>
            <a:r>
              <a:rPr lang="es-ES" dirty="0" smtClean="0"/>
              <a:t>de Criminalidad Compleja y de Criminalidad </a:t>
            </a:r>
            <a:r>
              <a:rPr lang="es-ES" dirty="0" smtClean="0"/>
              <a:t>Organizada consensuada.</a:t>
            </a:r>
            <a:endParaRPr lang="es-ES" dirty="0" smtClean="0"/>
          </a:p>
          <a:p>
            <a:r>
              <a:rPr lang="es-ES" dirty="0" smtClean="0"/>
              <a:t>Estructura </a:t>
            </a:r>
            <a:r>
              <a:rPr lang="es-ES" dirty="0" smtClean="0"/>
              <a:t>para el desarrollo de la Guía para la Buena Gestión de Casos de Criminalidad </a:t>
            </a:r>
            <a:r>
              <a:rPr lang="es-ES" dirty="0" smtClean="0"/>
              <a:t>Compleja, establecida</a:t>
            </a:r>
            <a:endParaRPr lang="es-ES" dirty="0" smtClean="0"/>
          </a:p>
          <a:p>
            <a:r>
              <a:rPr lang="es-ES" dirty="0"/>
              <a:t>C</a:t>
            </a:r>
            <a:r>
              <a:rPr lang="es-ES" dirty="0" smtClean="0"/>
              <a:t>ronograma </a:t>
            </a:r>
            <a:r>
              <a:rPr lang="es-ES" dirty="0" smtClean="0"/>
              <a:t>de trabajo en sesiones </a:t>
            </a:r>
            <a:r>
              <a:rPr lang="es-ES" dirty="0" smtClean="0"/>
              <a:t>virtuales </a:t>
            </a:r>
            <a:r>
              <a:rPr lang="es-ES" dirty="0" smtClean="0"/>
              <a:t>previas a la 2da. Ronda de talleres </a:t>
            </a:r>
            <a:r>
              <a:rPr lang="es-ES" dirty="0" smtClean="0"/>
              <a:t>consensuado.</a:t>
            </a:r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27347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MUCHAS GRACIAS</a:t>
            </a:r>
            <a:endParaRPr lang="es-PY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GRACIAS A TODOS LOS MIEMBROS DE LA MESA Y AL MARAVILLOSO EQUIPO DE APOYO DE COLOMBIA</a:t>
            </a:r>
            <a:endParaRPr lang="es-PY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5345" y="439597"/>
            <a:ext cx="2666441" cy="866441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1532" y="460302"/>
            <a:ext cx="1988032" cy="825033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9360" y="491820"/>
            <a:ext cx="2552700" cy="76200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01" y="201867"/>
            <a:ext cx="3116160" cy="1341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2053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0D8DCEB64E28544B9B732E7D5187433A" ma:contentTypeVersion="14" ma:contentTypeDescription="Crear nuevo documento." ma:contentTypeScope="" ma:versionID="830eeb36d518072f5b1c269f32cade68">
  <xsd:schema xmlns:xsd="http://www.w3.org/2001/XMLSchema" xmlns:xs="http://www.w3.org/2001/XMLSchema" xmlns:p="http://schemas.microsoft.com/office/2006/metadata/properties" xmlns:ns2="111df95a-77ad-4250-86a6-681ec3006f5f" xmlns:ns3="ef3d409c-51e8-4a1c-b238-cf9f3673307b" targetNamespace="http://schemas.microsoft.com/office/2006/metadata/properties" ma:root="true" ma:fieldsID="e76dc7c5b01910869d0457182c4d0521" ns2:_="" ns3:_="">
    <xsd:import namespace="111df95a-77ad-4250-86a6-681ec3006f5f"/>
    <xsd:import namespace="ef3d409c-51e8-4a1c-b238-cf9f3673307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df95a-77ad-4250-86a6-681ec3006f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Etiquetas de imagen" ma:readOnly="false" ma:fieldId="{5cf76f15-5ced-4ddc-b409-7134ff3c332f}" ma:taxonomyMulti="true" ma:sspId="6df2fa1b-c5fa-467e-b3aa-78339dce83e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3d409c-51e8-4a1c-b238-cf9f3673307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6fa9e011-dc6c-436a-b66b-4066f5fcba3f}" ma:internalName="TaxCatchAll" ma:showField="CatchAllData" ma:web="ef3d409c-51e8-4a1c-b238-cf9f3673307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3d409c-51e8-4a1c-b238-cf9f3673307b" xsi:nil="true"/>
    <lcf76f155ced4ddcb4097134ff3c332f xmlns="111df95a-77ad-4250-86a6-681ec3006f5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45C99B7-ED29-42C3-A160-4B7864335665}"/>
</file>

<file path=customXml/itemProps2.xml><?xml version="1.0" encoding="utf-8"?>
<ds:datastoreItem xmlns:ds="http://schemas.openxmlformats.org/officeDocument/2006/customXml" ds:itemID="{CD3A810C-191A-4816-8974-2452672E6808}"/>
</file>

<file path=customXml/itemProps3.xml><?xml version="1.0" encoding="utf-8"?>
<ds:datastoreItem xmlns:ds="http://schemas.openxmlformats.org/officeDocument/2006/customXml" ds:itemID="{0C17DBE7-C415-4750-8D76-F72E70FA21D0}"/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190</Words>
  <Application>Microsoft Office PowerPoint</Application>
  <PresentationFormat>Panorámica</PresentationFormat>
  <Paragraphs>15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Gestión Penal para delitos de Alta Complejidad</vt:lpstr>
      <vt:lpstr>Objetivos de la 1ra. Ronda de Talleres</vt:lpstr>
      <vt:lpstr>RESULTADOS ALCANZADOS GRUPO 02</vt:lpstr>
      <vt:lpstr>MUCHAS GRACIAS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Gestión Penal para delitos de Alta Complejidad</dc:title>
  <dc:creator>Juan Jim Zaracho</dc:creator>
  <cp:lastModifiedBy>Juan Jim Zaracho</cp:lastModifiedBy>
  <cp:revision>21</cp:revision>
  <dcterms:created xsi:type="dcterms:W3CDTF">2024-07-25T12:14:23Z</dcterms:created>
  <dcterms:modified xsi:type="dcterms:W3CDTF">2024-07-26T17:52:40Z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0x0101000D8DCEB64E28544B9B732E7D5187433A</vt:lpwstr>
  </property>
</Properties>
</file>