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8288000" cy="10287000"/>
  <p:notesSz cx="6858000" cy="9144000"/>
  <p:embeddedFontLst>
    <p:embeddedFont>
      <p:font typeface="DM Serif Display" charset="1" panose="00000000000000000000"/>
      <p:regular r:id="rId23"/>
    </p:embeddedFont>
    <p:embeddedFont>
      <p:font typeface="Cambria" charset="1" panose="02040503050406030204"/>
      <p:regular r:id="rId24"/>
    </p:embeddedFont>
    <p:embeddedFont>
      <p:font typeface="Cambria Bold" charset="1" panose="02040803050406030204"/>
      <p:regular r:id="rId25"/>
    </p:embeddedFont>
    <p:embeddedFont>
      <p:font typeface="Poppins Bold" charset="1" panose="0000080000000000000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10800000">
            <a:off x="14230487" y="-472541"/>
            <a:ext cx="4154123" cy="4262626"/>
          </a:xfrm>
          <a:custGeom>
            <a:avLst/>
            <a:gdLst/>
            <a:ahLst/>
            <a:cxnLst/>
            <a:rect r="r" b="b" t="t" l="l"/>
            <a:pathLst>
              <a:path h="4262626" w="4154123">
                <a:moveTo>
                  <a:pt x="0" y="0"/>
                </a:moveTo>
                <a:lnTo>
                  <a:pt x="4154123" y="0"/>
                </a:lnTo>
                <a:lnTo>
                  <a:pt x="4154123" y="4262627"/>
                </a:lnTo>
                <a:lnTo>
                  <a:pt x="0" y="426262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212567" y="155574"/>
            <a:ext cx="2277939" cy="1246654"/>
          </a:xfrm>
          <a:custGeom>
            <a:avLst/>
            <a:gdLst/>
            <a:ahLst/>
            <a:cxnLst/>
            <a:rect r="r" b="b" t="t" l="l"/>
            <a:pathLst>
              <a:path h="1246654" w="2277939">
                <a:moveTo>
                  <a:pt x="0" y="0"/>
                </a:moveTo>
                <a:lnTo>
                  <a:pt x="2277940" y="0"/>
                </a:lnTo>
                <a:lnTo>
                  <a:pt x="2277940" y="1246654"/>
                </a:lnTo>
                <a:lnTo>
                  <a:pt x="0" y="124665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5796077" y="8841510"/>
            <a:ext cx="2277939" cy="1246654"/>
          </a:xfrm>
          <a:custGeom>
            <a:avLst/>
            <a:gdLst/>
            <a:ahLst/>
            <a:cxnLst/>
            <a:rect r="r" b="b" t="t" l="l"/>
            <a:pathLst>
              <a:path h="1246654" w="2277939">
                <a:moveTo>
                  <a:pt x="0" y="0"/>
                </a:moveTo>
                <a:lnTo>
                  <a:pt x="2277940" y="0"/>
                </a:lnTo>
                <a:lnTo>
                  <a:pt x="2277940" y="1246654"/>
                </a:lnTo>
                <a:lnTo>
                  <a:pt x="0" y="124665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6" id="6"/>
          <p:cNvGrpSpPr/>
          <p:nvPr/>
        </p:nvGrpSpPr>
        <p:grpSpPr>
          <a:xfrm rot="0">
            <a:off x="-118725" y="4346919"/>
            <a:ext cx="18525449" cy="1746936"/>
            <a:chOff x="0" y="0"/>
            <a:chExt cx="4879131" cy="460098"/>
          </a:xfrm>
        </p:grpSpPr>
        <p:sp>
          <p:nvSpPr>
            <p:cNvPr name="Freeform 7" id="7"/>
            <p:cNvSpPr/>
            <p:nvPr/>
          </p:nvSpPr>
          <p:spPr>
            <a:xfrm flipH="false" flipV="false" rot="0">
              <a:off x="0" y="0"/>
              <a:ext cx="4879131" cy="460098"/>
            </a:xfrm>
            <a:custGeom>
              <a:avLst/>
              <a:gdLst/>
              <a:ahLst/>
              <a:cxnLst/>
              <a:rect r="r" b="b" t="t" l="l"/>
              <a:pathLst>
                <a:path h="460098" w="4879131">
                  <a:moveTo>
                    <a:pt x="0" y="0"/>
                  </a:moveTo>
                  <a:lnTo>
                    <a:pt x="4879131" y="0"/>
                  </a:lnTo>
                  <a:lnTo>
                    <a:pt x="4879131" y="460098"/>
                  </a:lnTo>
                  <a:lnTo>
                    <a:pt x="0" y="460098"/>
                  </a:lnTo>
                  <a:close/>
                </a:path>
              </a:pathLst>
            </a:custGeom>
            <a:solidFill>
              <a:srgbClr val="FDFDFD"/>
            </a:solidFill>
          </p:spPr>
        </p:sp>
        <p:sp>
          <p:nvSpPr>
            <p:cNvPr name="TextBox 8" id="8"/>
            <p:cNvSpPr txBox="true"/>
            <p:nvPr/>
          </p:nvSpPr>
          <p:spPr>
            <a:xfrm>
              <a:off x="0" y="-76200"/>
              <a:ext cx="4879131" cy="536298"/>
            </a:xfrm>
            <a:prstGeom prst="rect">
              <a:avLst/>
            </a:prstGeom>
          </p:spPr>
          <p:txBody>
            <a:bodyPr anchor="ctr" rtlCol="false" tIns="50800" lIns="50800" bIns="50800" rIns="50800"/>
            <a:lstStyle/>
            <a:p>
              <a:pPr algn="ctr">
                <a:lnSpc>
                  <a:spcPts val="3575"/>
                </a:lnSpc>
              </a:pPr>
            </a:p>
          </p:txBody>
        </p:sp>
      </p:grpSp>
      <p:sp>
        <p:nvSpPr>
          <p:cNvPr name="TextBox 9" id="9"/>
          <p:cNvSpPr txBox="true"/>
          <p:nvPr/>
        </p:nvSpPr>
        <p:spPr>
          <a:xfrm rot="0">
            <a:off x="1781230" y="6201824"/>
            <a:ext cx="15624862" cy="1377949"/>
          </a:xfrm>
          <a:prstGeom prst="rect">
            <a:avLst/>
          </a:prstGeom>
        </p:spPr>
        <p:txBody>
          <a:bodyPr anchor="t" rtlCol="false" tIns="0" lIns="0" bIns="0" rIns="0">
            <a:spAutoFit/>
          </a:bodyPr>
          <a:lstStyle/>
          <a:p>
            <a:pPr algn="ctr">
              <a:lnSpc>
                <a:spcPts val="11200"/>
              </a:lnSpc>
            </a:pPr>
            <a:r>
              <a:rPr lang="en-US" sz="8000">
                <a:solidFill>
                  <a:srgbClr val="FFFFFF"/>
                </a:solidFill>
                <a:latin typeface="DM Serif Display"/>
                <a:ea typeface="DM Serif Display"/>
                <a:cs typeface="DM Serif Display"/>
                <a:sym typeface="DM Serif Display"/>
              </a:rPr>
              <a:t>DE CAUSAS COMPLEJAS</a:t>
            </a:r>
          </a:p>
        </p:txBody>
      </p:sp>
      <p:sp>
        <p:nvSpPr>
          <p:cNvPr name="Freeform 10" id="10"/>
          <p:cNvSpPr/>
          <p:nvPr/>
        </p:nvSpPr>
        <p:spPr>
          <a:xfrm flipH="true" flipV="true" rot="-10800000">
            <a:off x="-140839" y="6265452"/>
            <a:ext cx="4154123" cy="4262626"/>
          </a:xfrm>
          <a:custGeom>
            <a:avLst/>
            <a:gdLst/>
            <a:ahLst/>
            <a:cxnLst/>
            <a:rect r="r" b="b" t="t" l="l"/>
            <a:pathLst>
              <a:path h="4262626" w="4154123">
                <a:moveTo>
                  <a:pt x="4154123" y="4262626"/>
                </a:moveTo>
                <a:lnTo>
                  <a:pt x="0" y="4262626"/>
                </a:lnTo>
                <a:lnTo>
                  <a:pt x="0" y="0"/>
                </a:lnTo>
                <a:lnTo>
                  <a:pt x="4154123" y="0"/>
                </a:lnTo>
                <a:lnTo>
                  <a:pt x="4154123" y="4262626"/>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1" id="11"/>
          <p:cNvSpPr txBox="true"/>
          <p:nvPr/>
        </p:nvSpPr>
        <p:spPr>
          <a:xfrm rot="0">
            <a:off x="1028700" y="4450450"/>
            <a:ext cx="16382861" cy="1377949"/>
          </a:xfrm>
          <a:prstGeom prst="rect">
            <a:avLst/>
          </a:prstGeom>
        </p:spPr>
        <p:txBody>
          <a:bodyPr anchor="t" rtlCol="false" tIns="0" lIns="0" bIns="0" rIns="0">
            <a:spAutoFit/>
          </a:bodyPr>
          <a:lstStyle/>
          <a:p>
            <a:pPr algn="ctr">
              <a:lnSpc>
                <a:spcPts val="11200"/>
              </a:lnSpc>
            </a:pPr>
            <a:r>
              <a:rPr lang="en-US" sz="8000">
                <a:solidFill>
                  <a:srgbClr val="013362"/>
                </a:solidFill>
                <a:latin typeface="DM Serif Display"/>
                <a:ea typeface="DM Serif Display"/>
                <a:cs typeface="DM Serif Display"/>
                <a:sym typeface="DM Serif Display"/>
              </a:rPr>
              <a:t>PARA LA GESTIÓN PENAL</a:t>
            </a:r>
          </a:p>
        </p:txBody>
      </p:sp>
      <p:sp>
        <p:nvSpPr>
          <p:cNvPr name="TextBox 12" id="12"/>
          <p:cNvSpPr txBox="true"/>
          <p:nvPr/>
        </p:nvSpPr>
        <p:spPr>
          <a:xfrm rot="0">
            <a:off x="-140839" y="2530820"/>
            <a:ext cx="19469001" cy="1377949"/>
          </a:xfrm>
          <a:prstGeom prst="rect">
            <a:avLst/>
          </a:prstGeom>
        </p:spPr>
        <p:txBody>
          <a:bodyPr anchor="t" rtlCol="false" tIns="0" lIns="0" bIns="0" rIns="0">
            <a:spAutoFit/>
          </a:bodyPr>
          <a:lstStyle/>
          <a:p>
            <a:pPr algn="ctr">
              <a:lnSpc>
                <a:spcPts val="11200"/>
              </a:lnSpc>
            </a:pPr>
            <a:r>
              <a:rPr lang="en-US" sz="8000">
                <a:solidFill>
                  <a:srgbClr val="FFFFFF"/>
                </a:solidFill>
                <a:latin typeface="DM Serif Display"/>
                <a:ea typeface="DM Serif Display"/>
                <a:cs typeface="DM Serif Display"/>
                <a:sym typeface="DM Serif Display"/>
              </a:rPr>
              <a:t>GUÍA IBEROAMERICANA</a:t>
            </a:r>
          </a:p>
        </p:txBody>
      </p:sp>
      <p:sp>
        <p:nvSpPr>
          <p:cNvPr name="TextBox 13" id="13"/>
          <p:cNvSpPr txBox="true"/>
          <p:nvPr/>
        </p:nvSpPr>
        <p:spPr>
          <a:xfrm rot="0">
            <a:off x="5979460" y="8339615"/>
            <a:ext cx="7228402" cy="522511"/>
          </a:xfrm>
          <a:prstGeom prst="rect">
            <a:avLst/>
          </a:prstGeom>
        </p:spPr>
        <p:txBody>
          <a:bodyPr anchor="t" rtlCol="false" tIns="0" lIns="0" bIns="0" rIns="0">
            <a:spAutoFit/>
          </a:bodyPr>
          <a:lstStyle/>
          <a:p>
            <a:pPr algn="ctr">
              <a:lnSpc>
                <a:spcPts val="4275"/>
              </a:lnSpc>
            </a:pPr>
            <a:r>
              <a:rPr lang="en-US" sz="3053">
                <a:solidFill>
                  <a:srgbClr val="FFFFFF"/>
                </a:solidFill>
                <a:latin typeface="DM Serif Display"/>
                <a:ea typeface="DM Serif Display"/>
                <a:cs typeface="DM Serif Display"/>
                <a:sym typeface="DM Serif Display"/>
              </a:rPr>
              <a:t>Grupo Nº 2  - País Coordinador: Paraguay</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13362"/>
        </a:solidFill>
      </p:bgPr>
    </p:bg>
    <p:spTree>
      <p:nvGrpSpPr>
        <p:cNvPr id="1" name=""/>
        <p:cNvGrpSpPr/>
        <p:nvPr/>
      </p:nvGrpSpPr>
      <p:grpSpPr>
        <a:xfrm>
          <a:off x="0" y="0"/>
          <a:ext cx="0" cy="0"/>
          <a:chOff x="0" y="0"/>
          <a:chExt cx="0" cy="0"/>
        </a:xfrm>
      </p:grpSpPr>
      <p:grpSp>
        <p:nvGrpSpPr>
          <p:cNvPr name="Group 2" id="2"/>
          <p:cNvGrpSpPr/>
          <p:nvPr/>
        </p:nvGrpSpPr>
        <p:grpSpPr>
          <a:xfrm rot="0">
            <a:off x="-535254" y="546685"/>
            <a:ext cx="19457253" cy="1746936"/>
            <a:chOff x="0" y="0"/>
            <a:chExt cx="5124544" cy="460098"/>
          </a:xfrm>
        </p:grpSpPr>
        <p:sp>
          <p:nvSpPr>
            <p:cNvPr name="Freeform 3" id="3"/>
            <p:cNvSpPr/>
            <p:nvPr/>
          </p:nvSpPr>
          <p:spPr>
            <a:xfrm flipH="false" flipV="false" rot="0">
              <a:off x="0" y="0"/>
              <a:ext cx="5124544" cy="460098"/>
            </a:xfrm>
            <a:custGeom>
              <a:avLst/>
              <a:gdLst/>
              <a:ahLst/>
              <a:cxnLst/>
              <a:rect r="r" b="b" t="t" l="l"/>
              <a:pathLst>
                <a:path h="460098" w="5124544">
                  <a:moveTo>
                    <a:pt x="0" y="0"/>
                  </a:moveTo>
                  <a:lnTo>
                    <a:pt x="5124544" y="0"/>
                  </a:lnTo>
                  <a:lnTo>
                    <a:pt x="5124544" y="460098"/>
                  </a:lnTo>
                  <a:lnTo>
                    <a:pt x="0" y="460098"/>
                  </a:lnTo>
                  <a:close/>
                </a:path>
              </a:pathLst>
            </a:custGeom>
            <a:solidFill>
              <a:srgbClr val="FDFDFD"/>
            </a:solidFill>
          </p:spPr>
        </p:sp>
        <p:sp>
          <p:nvSpPr>
            <p:cNvPr name="TextBox 4" id="4"/>
            <p:cNvSpPr txBox="true"/>
            <p:nvPr/>
          </p:nvSpPr>
          <p:spPr>
            <a:xfrm>
              <a:off x="0" y="-76200"/>
              <a:ext cx="5124544" cy="536298"/>
            </a:xfrm>
            <a:prstGeom prst="rect">
              <a:avLst/>
            </a:prstGeom>
          </p:spPr>
          <p:txBody>
            <a:bodyPr anchor="ctr" rtlCol="false" tIns="50800" lIns="50800" bIns="50800" rIns="50800"/>
            <a:lstStyle/>
            <a:p>
              <a:pPr algn="ctr">
                <a:lnSpc>
                  <a:spcPts val="3575"/>
                </a:lnSpc>
              </a:pPr>
            </a:p>
          </p:txBody>
        </p:sp>
      </p:grpSp>
      <p:sp>
        <p:nvSpPr>
          <p:cNvPr name="TextBox 5" id="5"/>
          <p:cNvSpPr txBox="true"/>
          <p:nvPr/>
        </p:nvSpPr>
        <p:spPr>
          <a:xfrm rot="0">
            <a:off x="462438" y="2725138"/>
            <a:ext cx="17363124" cy="7061482"/>
          </a:xfrm>
          <a:prstGeom prst="rect">
            <a:avLst/>
          </a:prstGeom>
        </p:spPr>
        <p:txBody>
          <a:bodyPr anchor="t" rtlCol="false" tIns="0" lIns="0" bIns="0" rIns="0">
            <a:spAutoFit/>
          </a:bodyPr>
          <a:lstStyle/>
          <a:p>
            <a:pPr algn="just" marL="618315" indent="-309158" lvl="1">
              <a:lnSpc>
                <a:spcPts val="4009"/>
              </a:lnSpc>
              <a:buFont typeface="Arial"/>
              <a:buChar char="•"/>
            </a:pPr>
            <a:r>
              <a:rPr lang="en-US" sz="2863">
                <a:solidFill>
                  <a:srgbClr val="FFFFFF"/>
                </a:solidFill>
                <a:latin typeface="Cambria"/>
                <a:ea typeface="Cambria"/>
                <a:cs typeface="Cambria"/>
                <a:sym typeface="Cambria"/>
              </a:rPr>
              <a:t>En base al diagnóstico evaluado, el grupo de trabajo concluyó que el desarrollo de la “Guía para la Gestión Penal de Casos Complejos” será un valioso aporte a toda la comunidad jurídica de la Cumbre Judicial Iberoamericana y permitirá al juzgador responder de manera oportuna y eficaz ante los desafíos procesales en causas de alta complejidad.</a:t>
            </a:r>
          </a:p>
          <a:p>
            <a:pPr algn="just" marL="618315" indent="-309158" lvl="1">
              <a:lnSpc>
                <a:spcPts val="4009"/>
              </a:lnSpc>
              <a:buFont typeface="Arial"/>
              <a:buChar char="•"/>
            </a:pPr>
            <a:r>
              <a:rPr lang="en-US" sz="2863">
                <a:solidFill>
                  <a:srgbClr val="FFFFFF"/>
                </a:solidFill>
                <a:latin typeface="Cambria"/>
                <a:ea typeface="Cambria"/>
                <a:cs typeface="Cambria"/>
                <a:sym typeface="Cambria"/>
              </a:rPr>
              <a:t>Como anexo se adjuntan las respuestas de los 16 países que han participado voluntariamente de la encuesta:</a:t>
            </a:r>
          </a:p>
          <a:p>
            <a:pPr algn="just" marL="618315" indent="-309158" lvl="1">
              <a:lnSpc>
                <a:spcPts val="4009"/>
              </a:lnSpc>
              <a:buFont typeface="Arial"/>
              <a:buChar char="•"/>
            </a:pPr>
            <a:r>
              <a:rPr lang="en-US" sz="2863">
                <a:solidFill>
                  <a:srgbClr val="FFFFFF"/>
                </a:solidFill>
                <a:latin typeface="Cambria"/>
                <a:ea typeface="Cambria"/>
                <a:cs typeface="Cambria"/>
                <a:sym typeface="Cambria"/>
              </a:rPr>
              <a:t>Bolivia Brasil, Colombia ,Costa Rica, Ecuador, El Salvador, Guatemala, Honduras, Panamá, Paraguay, Perú, República Dominicana, Portugal, Puerto Rico, México, Venezuela.</a:t>
            </a:r>
          </a:p>
          <a:p>
            <a:pPr algn="just" marL="618315" indent="-309158" lvl="1">
              <a:lnSpc>
                <a:spcPts val="4009"/>
              </a:lnSpc>
              <a:buFont typeface="Arial"/>
              <a:buChar char="•"/>
            </a:pPr>
            <a:r>
              <a:rPr lang="en-US" sz="2863">
                <a:solidFill>
                  <a:srgbClr val="FFFFFF"/>
                </a:solidFill>
                <a:latin typeface="Cambria"/>
                <a:ea typeface="Cambria"/>
                <a:cs typeface="Cambria"/>
                <a:sym typeface="Cambria"/>
              </a:rPr>
              <a:t>Adicionalmente el texto propone en el Anexo I de esta guía, algunas consideraciones relevantes que las personas juzgadoras deben tener en cuenta desde la perspectiva de género para enfrentar adecuadamente la criminalidad organizada o compleja, relacionadas con el conocimiento y resolución de los casos, pero también con las características y necesidades de protección de las víctimas, entre otras cuestiones. Asimismo, el texto propone visibilizar los riesgos específicos que enfrentan las mujeres juzgadoras al conocer este tipo de casos.</a:t>
            </a:r>
          </a:p>
        </p:txBody>
      </p:sp>
      <p:sp>
        <p:nvSpPr>
          <p:cNvPr name="TextBox 6" id="6"/>
          <p:cNvSpPr txBox="true"/>
          <p:nvPr/>
        </p:nvSpPr>
        <p:spPr>
          <a:xfrm rot="0">
            <a:off x="-1922976" y="644818"/>
            <a:ext cx="22133952" cy="1374776"/>
          </a:xfrm>
          <a:prstGeom prst="rect">
            <a:avLst/>
          </a:prstGeom>
        </p:spPr>
        <p:txBody>
          <a:bodyPr anchor="t" rtlCol="false" tIns="0" lIns="0" bIns="0" rIns="0">
            <a:spAutoFit/>
          </a:bodyPr>
          <a:lstStyle/>
          <a:p>
            <a:pPr algn="ctr">
              <a:lnSpc>
                <a:spcPts val="11374"/>
              </a:lnSpc>
            </a:pPr>
            <a:r>
              <a:rPr lang="en-US" sz="8124">
                <a:solidFill>
                  <a:srgbClr val="013362"/>
                </a:solidFill>
                <a:latin typeface="DM Serif Display"/>
                <a:ea typeface="DM Serif Display"/>
                <a:cs typeface="DM Serif Display"/>
                <a:sym typeface="DM Serif Display"/>
              </a:rPr>
              <a:t>CONCLUSIÓN DEL DIAGNÓSTICO</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DFDFD"/>
        </a:solidFill>
      </p:bgPr>
    </p:bg>
    <p:spTree>
      <p:nvGrpSpPr>
        <p:cNvPr id="1" name=""/>
        <p:cNvGrpSpPr/>
        <p:nvPr/>
      </p:nvGrpSpPr>
      <p:grpSpPr>
        <a:xfrm>
          <a:off x="0" y="0"/>
          <a:ext cx="0" cy="0"/>
          <a:chOff x="0" y="0"/>
          <a:chExt cx="0" cy="0"/>
        </a:xfrm>
      </p:grpSpPr>
      <p:grpSp>
        <p:nvGrpSpPr>
          <p:cNvPr name="Group 2" id="2"/>
          <p:cNvGrpSpPr/>
          <p:nvPr/>
        </p:nvGrpSpPr>
        <p:grpSpPr>
          <a:xfrm rot="0">
            <a:off x="-584626" y="664568"/>
            <a:ext cx="19457253" cy="1746936"/>
            <a:chOff x="0" y="0"/>
            <a:chExt cx="5124544" cy="460098"/>
          </a:xfrm>
        </p:grpSpPr>
        <p:sp>
          <p:nvSpPr>
            <p:cNvPr name="Freeform 3" id="3"/>
            <p:cNvSpPr/>
            <p:nvPr/>
          </p:nvSpPr>
          <p:spPr>
            <a:xfrm flipH="false" flipV="false" rot="0">
              <a:off x="0" y="0"/>
              <a:ext cx="5124544" cy="460098"/>
            </a:xfrm>
            <a:custGeom>
              <a:avLst/>
              <a:gdLst/>
              <a:ahLst/>
              <a:cxnLst/>
              <a:rect r="r" b="b" t="t" l="l"/>
              <a:pathLst>
                <a:path h="460098" w="5124544">
                  <a:moveTo>
                    <a:pt x="0" y="0"/>
                  </a:moveTo>
                  <a:lnTo>
                    <a:pt x="5124544" y="0"/>
                  </a:lnTo>
                  <a:lnTo>
                    <a:pt x="5124544" y="460098"/>
                  </a:lnTo>
                  <a:lnTo>
                    <a:pt x="0" y="460098"/>
                  </a:lnTo>
                  <a:close/>
                </a:path>
              </a:pathLst>
            </a:custGeom>
            <a:solidFill>
              <a:srgbClr val="013362"/>
            </a:solidFill>
          </p:spPr>
        </p:sp>
        <p:sp>
          <p:nvSpPr>
            <p:cNvPr name="TextBox 4" id="4"/>
            <p:cNvSpPr txBox="true"/>
            <p:nvPr/>
          </p:nvSpPr>
          <p:spPr>
            <a:xfrm>
              <a:off x="0" y="-76200"/>
              <a:ext cx="5124544" cy="536298"/>
            </a:xfrm>
            <a:prstGeom prst="rect">
              <a:avLst/>
            </a:prstGeom>
          </p:spPr>
          <p:txBody>
            <a:bodyPr anchor="ctr" rtlCol="false" tIns="50800" lIns="50800" bIns="50800" rIns="50800"/>
            <a:lstStyle/>
            <a:p>
              <a:pPr algn="ctr">
                <a:lnSpc>
                  <a:spcPts val="3575"/>
                </a:lnSpc>
              </a:pPr>
            </a:p>
          </p:txBody>
        </p:sp>
      </p:grpSp>
      <p:sp>
        <p:nvSpPr>
          <p:cNvPr name="Freeform 5" id="5"/>
          <p:cNvSpPr/>
          <p:nvPr/>
        </p:nvSpPr>
        <p:spPr>
          <a:xfrm flipH="false" flipV="false" rot="0">
            <a:off x="592309" y="8986439"/>
            <a:ext cx="2658272" cy="1329136"/>
          </a:xfrm>
          <a:custGeom>
            <a:avLst/>
            <a:gdLst/>
            <a:ahLst/>
            <a:cxnLst/>
            <a:rect r="r" b="b" t="t" l="l"/>
            <a:pathLst>
              <a:path h="1329136" w="2658272">
                <a:moveTo>
                  <a:pt x="0" y="0"/>
                </a:moveTo>
                <a:lnTo>
                  <a:pt x="2658272" y="0"/>
                </a:lnTo>
                <a:lnTo>
                  <a:pt x="2658272" y="1329136"/>
                </a:lnTo>
                <a:lnTo>
                  <a:pt x="0" y="13291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1179804" y="923674"/>
            <a:ext cx="20647609" cy="1181100"/>
          </a:xfrm>
          <a:prstGeom prst="rect">
            <a:avLst/>
          </a:prstGeom>
        </p:spPr>
        <p:txBody>
          <a:bodyPr anchor="t" rtlCol="false" tIns="0" lIns="0" bIns="0" rIns="0">
            <a:spAutoFit/>
          </a:bodyPr>
          <a:lstStyle/>
          <a:p>
            <a:pPr algn="ctr">
              <a:lnSpc>
                <a:spcPts val="9332"/>
              </a:lnSpc>
            </a:pPr>
            <a:r>
              <a:rPr lang="en-US" sz="7776">
                <a:solidFill>
                  <a:srgbClr val="FDFDFD"/>
                </a:solidFill>
                <a:latin typeface="DM Serif Display"/>
                <a:ea typeface="DM Serif Display"/>
                <a:cs typeface="DM Serif Display"/>
                <a:sym typeface="DM Serif Display"/>
              </a:rPr>
              <a:t>DESARROLLO DE LA GUÍA</a:t>
            </a:r>
          </a:p>
        </p:txBody>
      </p:sp>
      <p:sp>
        <p:nvSpPr>
          <p:cNvPr name="Freeform 7" id="7"/>
          <p:cNvSpPr/>
          <p:nvPr/>
        </p:nvSpPr>
        <p:spPr>
          <a:xfrm flipH="false" flipV="false" rot="-10800000">
            <a:off x="14838633" y="0"/>
            <a:ext cx="2658272" cy="1329136"/>
          </a:xfrm>
          <a:custGeom>
            <a:avLst/>
            <a:gdLst/>
            <a:ahLst/>
            <a:cxnLst/>
            <a:rect r="r" b="b" t="t" l="l"/>
            <a:pathLst>
              <a:path h="1329136" w="2658272">
                <a:moveTo>
                  <a:pt x="0" y="0"/>
                </a:moveTo>
                <a:lnTo>
                  <a:pt x="2658272" y="0"/>
                </a:lnTo>
                <a:lnTo>
                  <a:pt x="2658272" y="1329136"/>
                </a:lnTo>
                <a:lnTo>
                  <a:pt x="0" y="13291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8" id="8"/>
          <p:cNvSpPr txBox="true"/>
          <p:nvPr/>
        </p:nvSpPr>
        <p:spPr>
          <a:xfrm rot="0">
            <a:off x="889715" y="2537245"/>
            <a:ext cx="16508570" cy="7425055"/>
          </a:xfrm>
          <a:prstGeom prst="rect">
            <a:avLst/>
          </a:prstGeom>
        </p:spPr>
        <p:txBody>
          <a:bodyPr anchor="t" rtlCol="false" tIns="0" lIns="0" bIns="0" rIns="0">
            <a:spAutoFit/>
          </a:bodyPr>
          <a:lstStyle/>
          <a:p>
            <a:pPr algn="just" marL="604519" indent="-302260" lvl="1">
              <a:lnSpc>
                <a:spcPts val="3919"/>
              </a:lnSpc>
              <a:buFont typeface="Arial"/>
              <a:buChar char="•"/>
            </a:pPr>
            <a:r>
              <a:rPr lang="en-US" sz="2799">
                <a:solidFill>
                  <a:srgbClr val="000000"/>
                </a:solidFill>
                <a:latin typeface="Cambria"/>
                <a:ea typeface="Cambria"/>
                <a:cs typeface="Cambria"/>
                <a:sym typeface="Cambria"/>
              </a:rPr>
              <a:t>En el capitulo de definiciones, el grupo de trabajo, a logrado un consenso sobre las definiciones de criminalidad compleja o casos complejos; asimismo se ha establecido los elementos esenciales que en conjunto o individualmente, nos permiten determinar desde el inicio, la necesidad de aplicar protocolos o manuales de tratamiento de causas complejas.</a:t>
            </a:r>
          </a:p>
          <a:p>
            <a:pPr algn="just" marL="604519" indent="-302260" lvl="1">
              <a:lnSpc>
                <a:spcPts val="3919"/>
              </a:lnSpc>
              <a:buFont typeface="Arial"/>
              <a:buChar char="•"/>
            </a:pPr>
            <a:r>
              <a:rPr lang="en-US" sz="2799">
                <a:solidFill>
                  <a:srgbClr val="000000"/>
                </a:solidFill>
                <a:latin typeface="Cambria"/>
                <a:ea typeface="Cambria"/>
                <a:cs typeface="Cambria"/>
                <a:sym typeface="Cambria"/>
              </a:rPr>
              <a:t>Al mismo tiempo, se definen elementos que aportan mayor grado de complejidad a las causas, como ser el comiso, la incautación y la cooperación internacional, en una gama amplia de institutos, que pueden requeridos por los estados. </a:t>
            </a:r>
          </a:p>
          <a:p>
            <a:pPr algn="just" marL="604519" indent="-302260" lvl="1">
              <a:lnSpc>
                <a:spcPts val="3919"/>
              </a:lnSpc>
              <a:buFont typeface="Arial"/>
              <a:buChar char="•"/>
            </a:pPr>
            <a:r>
              <a:rPr lang="en-US" sz="2799">
                <a:solidFill>
                  <a:srgbClr val="000000"/>
                </a:solidFill>
                <a:latin typeface="Cambria"/>
                <a:ea typeface="Cambria"/>
                <a:cs typeface="Cambria"/>
                <a:sym typeface="Cambria"/>
              </a:rPr>
              <a:t>Resaltamos la necesidad de capacitar a las personas juzgadoras en el aplicación de técnicas especiales de investigación, así como la incorporación al debate de la Prueba Electrónica, en tiempos en los cuales la delincuencia va sofisticando las formas de concretar actos delictivos.</a:t>
            </a:r>
          </a:p>
          <a:p>
            <a:pPr algn="just" marL="604519" indent="-302260" lvl="1">
              <a:lnSpc>
                <a:spcPts val="3919"/>
              </a:lnSpc>
              <a:buFont typeface="Arial"/>
              <a:buChar char="•"/>
            </a:pPr>
            <a:r>
              <a:rPr lang="en-US" sz="2799">
                <a:solidFill>
                  <a:srgbClr val="000000"/>
                </a:solidFill>
                <a:latin typeface="Cambria"/>
                <a:ea typeface="Cambria"/>
                <a:cs typeface="Cambria"/>
                <a:sym typeface="Cambria"/>
              </a:rPr>
              <a:t>Transversalmente, la guía se ocupa de dos indicadores, que vincula la calidad de la justicia que impartimos, con la percepción ciudadana, como ser la corrupción y la mora judicial. Ambos indicadores, resultan del diagnostico y el debate del grupo de trabajo, como claras amenazas al sistema de justicia iberoamericano.</a:t>
            </a:r>
          </a:p>
          <a:p>
            <a:pPr algn="ctr">
              <a:lnSpc>
                <a:spcPts val="3919"/>
              </a:lnSpc>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DFDFD"/>
        </a:solidFill>
      </p:bgPr>
    </p:bg>
    <p:spTree>
      <p:nvGrpSpPr>
        <p:cNvPr id="1" name=""/>
        <p:cNvGrpSpPr/>
        <p:nvPr/>
      </p:nvGrpSpPr>
      <p:grpSpPr>
        <a:xfrm>
          <a:off x="0" y="0"/>
          <a:ext cx="0" cy="0"/>
          <a:chOff x="0" y="0"/>
          <a:chExt cx="0" cy="0"/>
        </a:xfrm>
      </p:grpSpPr>
      <p:grpSp>
        <p:nvGrpSpPr>
          <p:cNvPr name="Group 2" id="2"/>
          <p:cNvGrpSpPr/>
          <p:nvPr/>
        </p:nvGrpSpPr>
        <p:grpSpPr>
          <a:xfrm rot="0">
            <a:off x="-584626" y="664568"/>
            <a:ext cx="19457253" cy="1746936"/>
            <a:chOff x="0" y="0"/>
            <a:chExt cx="5124544" cy="460098"/>
          </a:xfrm>
        </p:grpSpPr>
        <p:sp>
          <p:nvSpPr>
            <p:cNvPr name="Freeform 3" id="3"/>
            <p:cNvSpPr/>
            <p:nvPr/>
          </p:nvSpPr>
          <p:spPr>
            <a:xfrm flipH="false" flipV="false" rot="0">
              <a:off x="0" y="0"/>
              <a:ext cx="5124544" cy="460098"/>
            </a:xfrm>
            <a:custGeom>
              <a:avLst/>
              <a:gdLst/>
              <a:ahLst/>
              <a:cxnLst/>
              <a:rect r="r" b="b" t="t" l="l"/>
              <a:pathLst>
                <a:path h="460098" w="5124544">
                  <a:moveTo>
                    <a:pt x="0" y="0"/>
                  </a:moveTo>
                  <a:lnTo>
                    <a:pt x="5124544" y="0"/>
                  </a:lnTo>
                  <a:lnTo>
                    <a:pt x="5124544" y="460098"/>
                  </a:lnTo>
                  <a:lnTo>
                    <a:pt x="0" y="460098"/>
                  </a:lnTo>
                  <a:close/>
                </a:path>
              </a:pathLst>
            </a:custGeom>
            <a:solidFill>
              <a:srgbClr val="013362"/>
            </a:solidFill>
          </p:spPr>
        </p:sp>
        <p:sp>
          <p:nvSpPr>
            <p:cNvPr name="TextBox 4" id="4"/>
            <p:cNvSpPr txBox="true"/>
            <p:nvPr/>
          </p:nvSpPr>
          <p:spPr>
            <a:xfrm>
              <a:off x="0" y="-76200"/>
              <a:ext cx="5124544" cy="536298"/>
            </a:xfrm>
            <a:prstGeom prst="rect">
              <a:avLst/>
            </a:prstGeom>
          </p:spPr>
          <p:txBody>
            <a:bodyPr anchor="ctr" rtlCol="false" tIns="50800" lIns="50800" bIns="50800" rIns="50800"/>
            <a:lstStyle/>
            <a:p>
              <a:pPr algn="ctr">
                <a:lnSpc>
                  <a:spcPts val="3575"/>
                </a:lnSpc>
              </a:pPr>
            </a:p>
          </p:txBody>
        </p:sp>
      </p:grpSp>
      <p:sp>
        <p:nvSpPr>
          <p:cNvPr name="Freeform 5" id="5"/>
          <p:cNvSpPr/>
          <p:nvPr/>
        </p:nvSpPr>
        <p:spPr>
          <a:xfrm flipH="false" flipV="false" rot="0">
            <a:off x="592309" y="8986439"/>
            <a:ext cx="2658272" cy="1329136"/>
          </a:xfrm>
          <a:custGeom>
            <a:avLst/>
            <a:gdLst/>
            <a:ahLst/>
            <a:cxnLst/>
            <a:rect r="r" b="b" t="t" l="l"/>
            <a:pathLst>
              <a:path h="1329136" w="2658272">
                <a:moveTo>
                  <a:pt x="0" y="0"/>
                </a:moveTo>
                <a:lnTo>
                  <a:pt x="2658272" y="0"/>
                </a:lnTo>
                <a:lnTo>
                  <a:pt x="2658272" y="1329136"/>
                </a:lnTo>
                <a:lnTo>
                  <a:pt x="0" y="13291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1179804" y="923674"/>
            <a:ext cx="20647609" cy="1181100"/>
          </a:xfrm>
          <a:prstGeom prst="rect">
            <a:avLst/>
          </a:prstGeom>
        </p:spPr>
        <p:txBody>
          <a:bodyPr anchor="t" rtlCol="false" tIns="0" lIns="0" bIns="0" rIns="0">
            <a:spAutoFit/>
          </a:bodyPr>
          <a:lstStyle/>
          <a:p>
            <a:pPr algn="ctr">
              <a:lnSpc>
                <a:spcPts val="9332"/>
              </a:lnSpc>
            </a:pPr>
            <a:r>
              <a:rPr lang="en-US" sz="7776">
                <a:solidFill>
                  <a:srgbClr val="FDFDFD"/>
                </a:solidFill>
                <a:latin typeface="DM Serif Display"/>
                <a:ea typeface="DM Serif Display"/>
                <a:cs typeface="DM Serif Display"/>
                <a:sym typeface="DM Serif Display"/>
              </a:rPr>
              <a:t>DESARROLLO DE LA GUÍA</a:t>
            </a:r>
          </a:p>
        </p:txBody>
      </p:sp>
      <p:sp>
        <p:nvSpPr>
          <p:cNvPr name="Freeform 7" id="7"/>
          <p:cNvSpPr/>
          <p:nvPr/>
        </p:nvSpPr>
        <p:spPr>
          <a:xfrm flipH="false" flipV="false" rot="-10800000">
            <a:off x="14838633" y="0"/>
            <a:ext cx="2658272" cy="1329136"/>
          </a:xfrm>
          <a:custGeom>
            <a:avLst/>
            <a:gdLst/>
            <a:ahLst/>
            <a:cxnLst/>
            <a:rect r="r" b="b" t="t" l="l"/>
            <a:pathLst>
              <a:path h="1329136" w="2658272">
                <a:moveTo>
                  <a:pt x="0" y="0"/>
                </a:moveTo>
                <a:lnTo>
                  <a:pt x="2658272" y="0"/>
                </a:lnTo>
                <a:lnTo>
                  <a:pt x="2658272" y="1329136"/>
                </a:lnTo>
                <a:lnTo>
                  <a:pt x="0" y="13291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8" id="8"/>
          <p:cNvSpPr txBox="true"/>
          <p:nvPr/>
        </p:nvSpPr>
        <p:spPr>
          <a:xfrm rot="0">
            <a:off x="889715" y="2537245"/>
            <a:ext cx="16508570" cy="7425055"/>
          </a:xfrm>
          <a:prstGeom prst="rect">
            <a:avLst/>
          </a:prstGeom>
        </p:spPr>
        <p:txBody>
          <a:bodyPr anchor="t" rtlCol="false" tIns="0" lIns="0" bIns="0" rIns="0">
            <a:spAutoFit/>
          </a:bodyPr>
          <a:lstStyle/>
          <a:p>
            <a:pPr algn="just" marL="604519" indent="-302260" lvl="1">
              <a:lnSpc>
                <a:spcPts val="3919"/>
              </a:lnSpc>
              <a:buFont typeface="Arial"/>
              <a:buChar char="•"/>
            </a:pPr>
            <a:r>
              <a:rPr lang="en-US" sz="2799">
                <a:solidFill>
                  <a:srgbClr val="000000"/>
                </a:solidFill>
                <a:latin typeface="Cambria"/>
                <a:ea typeface="Cambria"/>
                <a:cs typeface="Cambria"/>
                <a:sym typeface="Cambria"/>
              </a:rPr>
              <a:t>Es esencial contar con apoyo logístico y administrativo para la gestión de los procesos judiciales, ya sea, elaboración de estadísticas, recopilación de jurisprudencia, implementar convenios de coordinacion interinstitucionales e internacionales, apoyo de profesionales especializados para la gestión de los casos, para el análisis de pericias, asistencia de intérpretes o traductores, etc. En este sentido es recomendable crear oficinas judiciales de apoyo a la función jurisdiccional que faciliten el suministro de los medios necesarios (económicos, materiales, técnicos y humanos). </a:t>
            </a:r>
          </a:p>
          <a:p>
            <a:pPr algn="just" marL="604519" indent="-302260" lvl="1">
              <a:lnSpc>
                <a:spcPts val="3919"/>
              </a:lnSpc>
              <a:buFont typeface="Arial"/>
              <a:buChar char="•"/>
            </a:pPr>
            <a:r>
              <a:rPr lang="en-US" sz="2799">
                <a:solidFill>
                  <a:srgbClr val="000000"/>
                </a:solidFill>
                <a:latin typeface="Cambria"/>
                <a:ea typeface="Cambria"/>
                <a:cs typeface="Cambria"/>
                <a:sym typeface="Cambria"/>
              </a:rPr>
              <a:t>Factores de vulnerabilidad, influencia y mecanismos de presión</a:t>
            </a:r>
          </a:p>
          <a:p>
            <a:pPr algn="just" marL="604519" indent="-302260" lvl="1">
              <a:lnSpc>
                <a:spcPts val="3919"/>
              </a:lnSpc>
              <a:buFont typeface="Arial"/>
              <a:buChar char="•"/>
            </a:pPr>
            <a:r>
              <a:rPr lang="en-US" sz="2799">
                <a:solidFill>
                  <a:srgbClr val="000000"/>
                </a:solidFill>
                <a:latin typeface="Cambria"/>
                <a:ea typeface="Cambria"/>
                <a:cs typeface="Cambria"/>
                <a:sym typeface="Cambria"/>
              </a:rPr>
              <a:t>Las condiciones dignas de trabajo, las remuneraciones adecuadas, la transparencia en los procesos de nombramiento del personal judicial, la formación continua, la adopción de códigos de conducta, la buena gestión, prevención, publicidad de las actuaciones judiciales y el seguimiento de las conductas corruptas, así como el control patrimonial de todos los actores relacionados con el sistema de justicia, son prácticas que deben fomentarse mediante un sistema integral y efectivo de revisiones periódicas en aras de lograr estos objetivos.</a:t>
            </a:r>
          </a:p>
          <a:p>
            <a:pPr algn="just">
              <a:lnSpc>
                <a:spcPts val="3919"/>
              </a:lnSpc>
            </a:pPr>
          </a:p>
          <a:p>
            <a:pPr algn="ctr">
              <a:lnSpc>
                <a:spcPts val="3919"/>
              </a:lnSpc>
            </a:pP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FDFDFD"/>
        </a:solidFill>
      </p:bgPr>
    </p:bg>
    <p:spTree>
      <p:nvGrpSpPr>
        <p:cNvPr id="1" name=""/>
        <p:cNvGrpSpPr/>
        <p:nvPr/>
      </p:nvGrpSpPr>
      <p:grpSpPr>
        <a:xfrm>
          <a:off x="0" y="0"/>
          <a:ext cx="0" cy="0"/>
          <a:chOff x="0" y="0"/>
          <a:chExt cx="0" cy="0"/>
        </a:xfrm>
      </p:grpSpPr>
      <p:grpSp>
        <p:nvGrpSpPr>
          <p:cNvPr name="Group 2" id="2"/>
          <p:cNvGrpSpPr/>
          <p:nvPr/>
        </p:nvGrpSpPr>
        <p:grpSpPr>
          <a:xfrm rot="0">
            <a:off x="-584626" y="799706"/>
            <a:ext cx="19457253" cy="1746936"/>
            <a:chOff x="0" y="0"/>
            <a:chExt cx="5124544" cy="460098"/>
          </a:xfrm>
        </p:grpSpPr>
        <p:sp>
          <p:nvSpPr>
            <p:cNvPr name="Freeform 3" id="3"/>
            <p:cNvSpPr/>
            <p:nvPr/>
          </p:nvSpPr>
          <p:spPr>
            <a:xfrm flipH="false" flipV="false" rot="0">
              <a:off x="0" y="0"/>
              <a:ext cx="5124544" cy="460098"/>
            </a:xfrm>
            <a:custGeom>
              <a:avLst/>
              <a:gdLst/>
              <a:ahLst/>
              <a:cxnLst/>
              <a:rect r="r" b="b" t="t" l="l"/>
              <a:pathLst>
                <a:path h="460098" w="5124544">
                  <a:moveTo>
                    <a:pt x="0" y="0"/>
                  </a:moveTo>
                  <a:lnTo>
                    <a:pt x="5124544" y="0"/>
                  </a:lnTo>
                  <a:lnTo>
                    <a:pt x="5124544" y="460098"/>
                  </a:lnTo>
                  <a:lnTo>
                    <a:pt x="0" y="460098"/>
                  </a:lnTo>
                  <a:close/>
                </a:path>
              </a:pathLst>
            </a:custGeom>
            <a:solidFill>
              <a:srgbClr val="013362"/>
            </a:solidFill>
          </p:spPr>
        </p:sp>
        <p:sp>
          <p:nvSpPr>
            <p:cNvPr name="TextBox 4" id="4"/>
            <p:cNvSpPr txBox="true"/>
            <p:nvPr/>
          </p:nvSpPr>
          <p:spPr>
            <a:xfrm>
              <a:off x="0" y="-76200"/>
              <a:ext cx="5124544" cy="536298"/>
            </a:xfrm>
            <a:prstGeom prst="rect">
              <a:avLst/>
            </a:prstGeom>
          </p:spPr>
          <p:txBody>
            <a:bodyPr anchor="ctr" rtlCol="false" tIns="50800" lIns="50800" bIns="50800" rIns="50800"/>
            <a:lstStyle/>
            <a:p>
              <a:pPr algn="ctr">
                <a:lnSpc>
                  <a:spcPts val="3575"/>
                </a:lnSpc>
              </a:pPr>
            </a:p>
          </p:txBody>
        </p:sp>
      </p:grpSp>
      <p:sp>
        <p:nvSpPr>
          <p:cNvPr name="TextBox 5" id="5"/>
          <p:cNvSpPr txBox="true"/>
          <p:nvPr/>
        </p:nvSpPr>
        <p:spPr>
          <a:xfrm rot="0">
            <a:off x="-1486843" y="1093739"/>
            <a:ext cx="21261687" cy="1044571"/>
          </a:xfrm>
          <a:prstGeom prst="rect">
            <a:avLst/>
          </a:prstGeom>
        </p:spPr>
        <p:txBody>
          <a:bodyPr anchor="t" rtlCol="false" tIns="0" lIns="0" bIns="0" rIns="0">
            <a:spAutoFit/>
          </a:bodyPr>
          <a:lstStyle/>
          <a:p>
            <a:pPr algn="ctr">
              <a:lnSpc>
                <a:spcPts val="8575"/>
              </a:lnSpc>
            </a:pPr>
            <a:r>
              <a:rPr lang="en-US" sz="6125">
                <a:solidFill>
                  <a:srgbClr val="FDFDFD"/>
                </a:solidFill>
                <a:latin typeface="DM Serif Display"/>
                <a:ea typeface="DM Serif Display"/>
                <a:cs typeface="DM Serif Display"/>
                <a:sym typeface="DM Serif Display"/>
              </a:rPr>
              <a:t>ESTRUCTURA DE LA GUÍA</a:t>
            </a:r>
          </a:p>
        </p:txBody>
      </p:sp>
      <p:sp>
        <p:nvSpPr>
          <p:cNvPr name="TextBox 6" id="6"/>
          <p:cNvSpPr txBox="true"/>
          <p:nvPr/>
        </p:nvSpPr>
        <p:spPr>
          <a:xfrm rot="0">
            <a:off x="1028700" y="2653913"/>
            <a:ext cx="16230600" cy="6434455"/>
          </a:xfrm>
          <a:prstGeom prst="rect">
            <a:avLst/>
          </a:prstGeom>
        </p:spPr>
        <p:txBody>
          <a:bodyPr anchor="t" rtlCol="false" tIns="0" lIns="0" bIns="0" rIns="0">
            <a:spAutoFit/>
          </a:bodyPr>
          <a:lstStyle/>
          <a:p>
            <a:pPr algn="just" marL="604519" indent="-302260" lvl="1">
              <a:lnSpc>
                <a:spcPts val="3919"/>
              </a:lnSpc>
              <a:buFont typeface="Arial"/>
              <a:buChar char="•"/>
            </a:pPr>
            <a:r>
              <a:rPr lang="en-US" sz="2799">
                <a:solidFill>
                  <a:srgbClr val="000000"/>
                </a:solidFill>
                <a:latin typeface="Cambria"/>
                <a:ea typeface="Cambria"/>
                <a:cs typeface="Cambria"/>
                <a:sym typeface="Cambria"/>
              </a:rPr>
              <a:t>En su primera parte se incluyen las definiciones, entre ellas se define la criminalidad compleja y se establecen acuerdos sobre sus características.</a:t>
            </a:r>
          </a:p>
          <a:p>
            <a:pPr algn="just" marL="604519" indent="-302260" lvl="1">
              <a:lnSpc>
                <a:spcPts val="3919"/>
              </a:lnSpc>
              <a:buFont typeface="Arial"/>
              <a:buChar char="•"/>
            </a:pPr>
            <a:r>
              <a:rPr lang="en-US" sz="2799">
                <a:solidFill>
                  <a:srgbClr val="000000"/>
                </a:solidFill>
                <a:latin typeface="Cambria"/>
                <a:ea typeface="Cambria"/>
                <a:cs typeface="Cambria"/>
                <a:sym typeface="Cambria"/>
              </a:rPr>
              <a:t>Al mismo tiempo, se desarrollan 6 pautas, de carácter general, que buscan incorporar, según la legislación de cada país, recomendaciones sobre:</a:t>
            </a:r>
          </a:p>
          <a:p>
            <a:pPr algn="just" marL="604519" indent="-302260" lvl="1">
              <a:lnSpc>
                <a:spcPts val="3919"/>
              </a:lnSpc>
              <a:buFont typeface="Arial"/>
              <a:buChar char="•"/>
            </a:pPr>
            <a:r>
              <a:rPr lang="en-US" sz="2799">
                <a:solidFill>
                  <a:srgbClr val="000000"/>
                </a:solidFill>
                <a:latin typeface="Cambria"/>
                <a:ea typeface="Cambria"/>
                <a:cs typeface="Cambria"/>
                <a:sym typeface="Cambria"/>
              </a:rPr>
              <a:t>Pautas penales</a:t>
            </a:r>
          </a:p>
          <a:p>
            <a:pPr algn="just" marL="604519" indent="-302260" lvl="1">
              <a:lnSpc>
                <a:spcPts val="3919"/>
              </a:lnSpc>
              <a:buFont typeface="Arial"/>
              <a:buChar char="•"/>
            </a:pPr>
            <a:r>
              <a:rPr lang="en-US" sz="2799">
                <a:solidFill>
                  <a:srgbClr val="000000"/>
                </a:solidFill>
                <a:latin typeface="Cambria"/>
                <a:ea typeface="Cambria"/>
                <a:cs typeface="Cambria"/>
                <a:sym typeface="Cambria"/>
              </a:rPr>
              <a:t>Pautas de prevención</a:t>
            </a:r>
          </a:p>
          <a:p>
            <a:pPr algn="just" marL="604519" indent="-302260" lvl="1">
              <a:lnSpc>
                <a:spcPts val="3919"/>
              </a:lnSpc>
              <a:buFont typeface="Arial"/>
              <a:buChar char="•"/>
            </a:pPr>
            <a:r>
              <a:rPr lang="en-US" sz="2799">
                <a:solidFill>
                  <a:srgbClr val="000000"/>
                </a:solidFill>
                <a:latin typeface="Cambria"/>
                <a:ea typeface="Cambria"/>
                <a:cs typeface="Cambria"/>
                <a:sym typeface="Cambria"/>
              </a:rPr>
              <a:t>Pautas apoyo</a:t>
            </a:r>
          </a:p>
          <a:p>
            <a:pPr algn="just" marL="604519" indent="-302260" lvl="1">
              <a:lnSpc>
                <a:spcPts val="3919"/>
              </a:lnSpc>
              <a:buFont typeface="Arial"/>
              <a:buChar char="•"/>
            </a:pPr>
            <a:r>
              <a:rPr lang="en-US" sz="2799">
                <a:solidFill>
                  <a:srgbClr val="000000"/>
                </a:solidFill>
                <a:latin typeface="Cambria"/>
                <a:ea typeface="Cambria"/>
                <a:cs typeface="Cambria"/>
                <a:sym typeface="Cambria"/>
              </a:rPr>
              <a:t>Pautas de protección</a:t>
            </a:r>
          </a:p>
          <a:p>
            <a:pPr algn="just" marL="604519" indent="-302260" lvl="1">
              <a:lnSpc>
                <a:spcPts val="3919"/>
              </a:lnSpc>
              <a:buFont typeface="Arial"/>
              <a:buChar char="•"/>
            </a:pPr>
            <a:r>
              <a:rPr lang="en-US" sz="2799">
                <a:solidFill>
                  <a:srgbClr val="000000"/>
                </a:solidFill>
                <a:latin typeface="Cambria"/>
                <a:ea typeface="Cambria"/>
                <a:cs typeface="Cambria"/>
                <a:sym typeface="Cambria"/>
              </a:rPr>
              <a:t>Pautas para la cooperación internacional. </a:t>
            </a:r>
          </a:p>
          <a:p>
            <a:pPr algn="just" marL="604519" indent="-302260" lvl="1">
              <a:lnSpc>
                <a:spcPts val="3919"/>
              </a:lnSpc>
              <a:buFont typeface="Arial"/>
              <a:buChar char="•"/>
            </a:pPr>
            <a:r>
              <a:rPr lang="en-US" sz="2799">
                <a:solidFill>
                  <a:srgbClr val="000000"/>
                </a:solidFill>
                <a:latin typeface="Cambria"/>
                <a:ea typeface="Cambria"/>
                <a:cs typeface="Cambria"/>
                <a:sym typeface="Cambria"/>
              </a:rPr>
              <a:t>Uno de los aspectos centrales de la guía lo constituye la persona juzgadora en su rol determinante, para la gestión efectiva de las causas de alta complejidad.</a:t>
            </a:r>
          </a:p>
          <a:p>
            <a:pPr algn="just">
              <a:lnSpc>
                <a:spcPts val="3919"/>
              </a:lnSpc>
            </a:pPr>
          </a:p>
          <a:p>
            <a:pPr algn="just">
              <a:lnSpc>
                <a:spcPts val="3919"/>
              </a:lnSpc>
            </a:pPr>
            <a:r>
              <a:rPr lang="en-US" sz="2799">
                <a:solidFill>
                  <a:srgbClr val="000000"/>
                </a:solidFill>
                <a:latin typeface="Cambria"/>
                <a:ea typeface="Cambria"/>
                <a:cs typeface="Cambria"/>
                <a:sym typeface="Cambria"/>
              </a:rPr>
              <a:t> </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FDFDFD"/>
        </a:solidFill>
      </p:bgPr>
    </p:bg>
    <p:spTree>
      <p:nvGrpSpPr>
        <p:cNvPr id="1" name=""/>
        <p:cNvGrpSpPr/>
        <p:nvPr/>
      </p:nvGrpSpPr>
      <p:grpSpPr>
        <a:xfrm>
          <a:off x="0" y="0"/>
          <a:ext cx="0" cy="0"/>
          <a:chOff x="0" y="0"/>
          <a:chExt cx="0" cy="0"/>
        </a:xfrm>
      </p:grpSpPr>
      <p:grpSp>
        <p:nvGrpSpPr>
          <p:cNvPr name="Group 2" id="2"/>
          <p:cNvGrpSpPr/>
          <p:nvPr/>
        </p:nvGrpSpPr>
        <p:grpSpPr>
          <a:xfrm rot="0">
            <a:off x="-584626" y="799706"/>
            <a:ext cx="19457253" cy="1746936"/>
            <a:chOff x="0" y="0"/>
            <a:chExt cx="5124544" cy="460098"/>
          </a:xfrm>
        </p:grpSpPr>
        <p:sp>
          <p:nvSpPr>
            <p:cNvPr name="Freeform 3" id="3"/>
            <p:cNvSpPr/>
            <p:nvPr/>
          </p:nvSpPr>
          <p:spPr>
            <a:xfrm flipH="false" flipV="false" rot="0">
              <a:off x="0" y="0"/>
              <a:ext cx="5124544" cy="460098"/>
            </a:xfrm>
            <a:custGeom>
              <a:avLst/>
              <a:gdLst/>
              <a:ahLst/>
              <a:cxnLst/>
              <a:rect r="r" b="b" t="t" l="l"/>
              <a:pathLst>
                <a:path h="460098" w="5124544">
                  <a:moveTo>
                    <a:pt x="0" y="0"/>
                  </a:moveTo>
                  <a:lnTo>
                    <a:pt x="5124544" y="0"/>
                  </a:lnTo>
                  <a:lnTo>
                    <a:pt x="5124544" y="460098"/>
                  </a:lnTo>
                  <a:lnTo>
                    <a:pt x="0" y="460098"/>
                  </a:lnTo>
                  <a:close/>
                </a:path>
              </a:pathLst>
            </a:custGeom>
            <a:solidFill>
              <a:srgbClr val="013362"/>
            </a:solidFill>
          </p:spPr>
        </p:sp>
        <p:sp>
          <p:nvSpPr>
            <p:cNvPr name="TextBox 4" id="4"/>
            <p:cNvSpPr txBox="true"/>
            <p:nvPr/>
          </p:nvSpPr>
          <p:spPr>
            <a:xfrm>
              <a:off x="0" y="-76200"/>
              <a:ext cx="5124544" cy="536298"/>
            </a:xfrm>
            <a:prstGeom prst="rect">
              <a:avLst/>
            </a:prstGeom>
          </p:spPr>
          <p:txBody>
            <a:bodyPr anchor="ctr" rtlCol="false" tIns="50800" lIns="50800" bIns="50800" rIns="50800"/>
            <a:lstStyle/>
            <a:p>
              <a:pPr algn="ctr">
                <a:lnSpc>
                  <a:spcPts val="3575"/>
                </a:lnSpc>
              </a:pPr>
            </a:p>
          </p:txBody>
        </p:sp>
      </p:grpSp>
      <p:sp>
        <p:nvSpPr>
          <p:cNvPr name="TextBox 5" id="5"/>
          <p:cNvSpPr txBox="true"/>
          <p:nvPr/>
        </p:nvSpPr>
        <p:spPr>
          <a:xfrm rot="0">
            <a:off x="-1486843" y="1093739"/>
            <a:ext cx="21261687" cy="1044571"/>
          </a:xfrm>
          <a:prstGeom prst="rect">
            <a:avLst/>
          </a:prstGeom>
        </p:spPr>
        <p:txBody>
          <a:bodyPr anchor="t" rtlCol="false" tIns="0" lIns="0" bIns="0" rIns="0">
            <a:spAutoFit/>
          </a:bodyPr>
          <a:lstStyle/>
          <a:p>
            <a:pPr algn="ctr">
              <a:lnSpc>
                <a:spcPts val="8575"/>
              </a:lnSpc>
            </a:pPr>
            <a:r>
              <a:rPr lang="en-US" sz="6125">
                <a:solidFill>
                  <a:srgbClr val="FDFDFD"/>
                </a:solidFill>
                <a:latin typeface="DM Serif Display"/>
                <a:ea typeface="DM Serif Display"/>
                <a:cs typeface="DM Serif Display"/>
                <a:sym typeface="DM Serif Display"/>
              </a:rPr>
              <a:t>ESTRUCTURA DE LA GUÍA</a:t>
            </a:r>
          </a:p>
        </p:txBody>
      </p:sp>
      <p:sp>
        <p:nvSpPr>
          <p:cNvPr name="TextBox 6" id="6"/>
          <p:cNvSpPr txBox="true"/>
          <p:nvPr/>
        </p:nvSpPr>
        <p:spPr>
          <a:xfrm rot="0">
            <a:off x="1028700" y="2644388"/>
            <a:ext cx="16230600" cy="4800600"/>
          </a:xfrm>
          <a:prstGeom prst="rect">
            <a:avLst/>
          </a:prstGeom>
        </p:spPr>
        <p:txBody>
          <a:bodyPr anchor="t" rtlCol="false" tIns="0" lIns="0" bIns="0" rIns="0">
            <a:spAutoFit/>
          </a:bodyPr>
          <a:lstStyle/>
          <a:p>
            <a:pPr algn="just" marL="647700" indent="-323850" lvl="1">
              <a:lnSpc>
                <a:spcPts val="4200"/>
              </a:lnSpc>
              <a:buFont typeface="Arial"/>
              <a:buChar char="•"/>
            </a:pPr>
            <a:r>
              <a:rPr lang="en-US" sz="3000">
                <a:solidFill>
                  <a:srgbClr val="000000"/>
                </a:solidFill>
                <a:latin typeface="Cambria"/>
                <a:ea typeface="Cambria"/>
                <a:cs typeface="Cambria"/>
                <a:sym typeface="Cambria"/>
              </a:rPr>
              <a:t>Asimismo, se evidencia el abuso del derecho, por parte de las defensas de los procesados, y que requiere el ejercicio efectivo del poder disciplinario de la persona juzgadora.</a:t>
            </a:r>
          </a:p>
          <a:p>
            <a:pPr algn="just" marL="647700" indent="-323850" lvl="1">
              <a:lnSpc>
                <a:spcPts val="4200"/>
              </a:lnSpc>
              <a:buFont typeface="Arial"/>
              <a:buChar char="•"/>
            </a:pPr>
            <a:r>
              <a:rPr lang="en-US" sz="3000">
                <a:solidFill>
                  <a:srgbClr val="000000"/>
                </a:solidFill>
                <a:latin typeface="Cambria"/>
                <a:ea typeface="Cambria"/>
                <a:cs typeface="Cambria"/>
                <a:sym typeface="Cambria"/>
              </a:rPr>
              <a:t>La efectiva incorporación de nuevas tecnologías, en los despachos judiciales, es un elemento fundamental para combatir las amenazas identificadas que son la corrupción y la mora judicial.</a:t>
            </a:r>
          </a:p>
          <a:p>
            <a:pPr algn="just" marL="647700" indent="-323850" lvl="1">
              <a:lnSpc>
                <a:spcPts val="4200"/>
              </a:lnSpc>
              <a:buFont typeface="Arial"/>
              <a:buChar char="•"/>
            </a:pPr>
            <a:r>
              <a:rPr lang="en-US" sz="3000">
                <a:solidFill>
                  <a:srgbClr val="000000"/>
                </a:solidFill>
                <a:latin typeface="Cambria"/>
                <a:ea typeface="Cambria"/>
                <a:cs typeface="Cambria"/>
                <a:sym typeface="Cambria"/>
              </a:rPr>
              <a:t>Los criterios de priorización, deben ser definidos por las instituciones, a los efectos de asegurar el tramite regular de la causa de principio a fin, asegurando recursos administrativos, personal especializado y espacios físicos adecuados, dotados de máxima seguridad para todas las partes.</a:t>
            </a:r>
          </a:p>
          <a:p>
            <a:pPr algn="just">
              <a:lnSpc>
                <a:spcPts val="4200"/>
              </a:lnSpc>
            </a:pPr>
          </a:p>
          <a:p>
            <a:pPr algn="just">
              <a:lnSpc>
                <a:spcPts val="4200"/>
              </a:lnSpc>
            </a:pP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13362"/>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4057888"/>
            <a:chOff x="0" y="0"/>
            <a:chExt cx="4816593" cy="1068744"/>
          </a:xfrm>
        </p:grpSpPr>
        <p:sp>
          <p:nvSpPr>
            <p:cNvPr name="Freeform 3" id="3"/>
            <p:cNvSpPr/>
            <p:nvPr/>
          </p:nvSpPr>
          <p:spPr>
            <a:xfrm flipH="false" flipV="false" rot="0">
              <a:off x="0" y="0"/>
              <a:ext cx="4816592" cy="1068744"/>
            </a:xfrm>
            <a:custGeom>
              <a:avLst/>
              <a:gdLst/>
              <a:ahLst/>
              <a:cxnLst/>
              <a:rect r="r" b="b" t="t" l="l"/>
              <a:pathLst>
                <a:path h="1068744" w="4816592">
                  <a:moveTo>
                    <a:pt x="0" y="0"/>
                  </a:moveTo>
                  <a:lnTo>
                    <a:pt x="4816592" y="0"/>
                  </a:lnTo>
                  <a:lnTo>
                    <a:pt x="4816592" y="1068744"/>
                  </a:lnTo>
                  <a:lnTo>
                    <a:pt x="0" y="1068744"/>
                  </a:lnTo>
                  <a:close/>
                </a:path>
              </a:pathLst>
            </a:custGeom>
            <a:solidFill>
              <a:srgbClr val="FDFDFD"/>
            </a:solidFill>
          </p:spPr>
        </p:sp>
        <p:sp>
          <p:nvSpPr>
            <p:cNvPr name="TextBox 4" id="4"/>
            <p:cNvSpPr txBox="true"/>
            <p:nvPr/>
          </p:nvSpPr>
          <p:spPr>
            <a:xfrm>
              <a:off x="0" y="-76200"/>
              <a:ext cx="4816593" cy="1144944"/>
            </a:xfrm>
            <a:prstGeom prst="rect">
              <a:avLst/>
            </a:prstGeom>
          </p:spPr>
          <p:txBody>
            <a:bodyPr anchor="ctr" rtlCol="false" tIns="50800" lIns="50800" bIns="50800" rIns="50800"/>
            <a:lstStyle/>
            <a:p>
              <a:pPr algn="ctr">
                <a:lnSpc>
                  <a:spcPts val="3575"/>
                </a:lnSpc>
              </a:pPr>
            </a:p>
          </p:txBody>
        </p:sp>
      </p:grpSp>
      <p:grpSp>
        <p:nvGrpSpPr>
          <p:cNvPr name="Group 5" id="5"/>
          <p:cNvGrpSpPr/>
          <p:nvPr/>
        </p:nvGrpSpPr>
        <p:grpSpPr>
          <a:xfrm rot="0">
            <a:off x="1398356" y="4509548"/>
            <a:ext cx="15853252" cy="1781726"/>
            <a:chOff x="0" y="0"/>
            <a:chExt cx="4445830" cy="499661"/>
          </a:xfrm>
        </p:grpSpPr>
        <p:sp>
          <p:nvSpPr>
            <p:cNvPr name="Freeform 6" id="6"/>
            <p:cNvSpPr/>
            <p:nvPr/>
          </p:nvSpPr>
          <p:spPr>
            <a:xfrm flipH="false" flipV="false" rot="0">
              <a:off x="0" y="0"/>
              <a:ext cx="4445830" cy="499661"/>
            </a:xfrm>
            <a:custGeom>
              <a:avLst/>
              <a:gdLst/>
              <a:ahLst/>
              <a:cxnLst/>
              <a:rect r="r" b="b" t="t" l="l"/>
              <a:pathLst>
                <a:path h="499661" w="4445830">
                  <a:moveTo>
                    <a:pt x="0" y="0"/>
                  </a:moveTo>
                  <a:lnTo>
                    <a:pt x="4445830" y="0"/>
                  </a:lnTo>
                  <a:lnTo>
                    <a:pt x="4445830" y="499661"/>
                  </a:lnTo>
                  <a:lnTo>
                    <a:pt x="0" y="499661"/>
                  </a:lnTo>
                  <a:close/>
                </a:path>
              </a:pathLst>
            </a:custGeom>
            <a:solidFill>
              <a:srgbClr val="FDFDFD"/>
            </a:solidFill>
          </p:spPr>
        </p:sp>
        <p:sp>
          <p:nvSpPr>
            <p:cNvPr name="TextBox 7" id="7"/>
            <p:cNvSpPr txBox="true"/>
            <p:nvPr/>
          </p:nvSpPr>
          <p:spPr>
            <a:xfrm>
              <a:off x="0" y="-76200"/>
              <a:ext cx="4445830" cy="575861"/>
            </a:xfrm>
            <a:prstGeom prst="rect">
              <a:avLst/>
            </a:prstGeom>
          </p:spPr>
          <p:txBody>
            <a:bodyPr anchor="ctr" rtlCol="false" tIns="50800" lIns="50800" bIns="50800" rIns="50800"/>
            <a:lstStyle/>
            <a:p>
              <a:pPr algn="ctr">
                <a:lnSpc>
                  <a:spcPts val="3575"/>
                </a:lnSpc>
              </a:pPr>
            </a:p>
          </p:txBody>
        </p:sp>
      </p:grpSp>
      <p:grpSp>
        <p:nvGrpSpPr>
          <p:cNvPr name="Group 8" id="8"/>
          <p:cNvGrpSpPr/>
          <p:nvPr/>
        </p:nvGrpSpPr>
        <p:grpSpPr>
          <a:xfrm rot="0">
            <a:off x="1398356" y="6612396"/>
            <a:ext cx="15853252" cy="1277108"/>
            <a:chOff x="0" y="0"/>
            <a:chExt cx="4445830" cy="358148"/>
          </a:xfrm>
        </p:grpSpPr>
        <p:sp>
          <p:nvSpPr>
            <p:cNvPr name="Freeform 9" id="9"/>
            <p:cNvSpPr/>
            <p:nvPr/>
          </p:nvSpPr>
          <p:spPr>
            <a:xfrm flipH="false" flipV="false" rot="0">
              <a:off x="0" y="0"/>
              <a:ext cx="4445830" cy="358148"/>
            </a:xfrm>
            <a:custGeom>
              <a:avLst/>
              <a:gdLst/>
              <a:ahLst/>
              <a:cxnLst/>
              <a:rect r="r" b="b" t="t" l="l"/>
              <a:pathLst>
                <a:path h="358148" w="4445830">
                  <a:moveTo>
                    <a:pt x="0" y="0"/>
                  </a:moveTo>
                  <a:lnTo>
                    <a:pt x="4445830" y="0"/>
                  </a:lnTo>
                  <a:lnTo>
                    <a:pt x="4445830" y="358148"/>
                  </a:lnTo>
                  <a:lnTo>
                    <a:pt x="0" y="358148"/>
                  </a:lnTo>
                  <a:close/>
                </a:path>
              </a:pathLst>
            </a:custGeom>
            <a:solidFill>
              <a:srgbClr val="FDFDFD"/>
            </a:solidFill>
          </p:spPr>
        </p:sp>
        <p:sp>
          <p:nvSpPr>
            <p:cNvPr name="TextBox 10" id="10"/>
            <p:cNvSpPr txBox="true"/>
            <p:nvPr/>
          </p:nvSpPr>
          <p:spPr>
            <a:xfrm>
              <a:off x="0" y="-76200"/>
              <a:ext cx="4445830" cy="434348"/>
            </a:xfrm>
            <a:prstGeom prst="rect">
              <a:avLst/>
            </a:prstGeom>
          </p:spPr>
          <p:txBody>
            <a:bodyPr anchor="ctr" rtlCol="false" tIns="50800" lIns="50800" bIns="50800" rIns="50800"/>
            <a:lstStyle/>
            <a:p>
              <a:pPr algn="ctr">
                <a:lnSpc>
                  <a:spcPts val="3575"/>
                </a:lnSpc>
              </a:pPr>
            </a:p>
          </p:txBody>
        </p:sp>
      </p:grpSp>
      <p:grpSp>
        <p:nvGrpSpPr>
          <p:cNvPr name="Group 11" id="11"/>
          <p:cNvGrpSpPr/>
          <p:nvPr/>
        </p:nvGrpSpPr>
        <p:grpSpPr>
          <a:xfrm rot="0">
            <a:off x="1406048" y="8153225"/>
            <a:ext cx="15853252" cy="1781726"/>
            <a:chOff x="0" y="0"/>
            <a:chExt cx="4445830" cy="499661"/>
          </a:xfrm>
        </p:grpSpPr>
        <p:sp>
          <p:nvSpPr>
            <p:cNvPr name="Freeform 12" id="12"/>
            <p:cNvSpPr/>
            <p:nvPr/>
          </p:nvSpPr>
          <p:spPr>
            <a:xfrm flipH="false" flipV="false" rot="0">
              <a:off x="0" y="0"/>
              <a:ext cx="4445830" cy="499661"/>
            </a:xfrm>
            <a:custGeom>
              <a:avLst/>
              <a:gdLst/>
              <a:ahLst/>
              <a:cxnLst/>
              <a:rect r="r" b="b" t="t" l="l"/>
              <a:pathLst>
                <a:path h="499661" w="4445830">
                  <a:moveTo>
                    <a:pt x="0" y="0"/>
                  </a:moveTo>
                  <a:lnTo>
                    <a:pt x="4445830" y="0"/>
                  </a:lnTo>
                  <a:lnTo>
                    <a:pt x="4445830" y="499661"/>
                  </a:lnTo>
                  <a:lnTo>
                    <a:pt x="0" y="499661"/>
                  </a:lnTo>
                  <a:close/>
                </a:path>
              </a:pathLst>
            </a:custGeom>
            <a:solidFill>
              <a:srgbClr val="FDFDFD"/>
            </a:solidFill>
          </p:spPr>
        </p:sp>
        <p:sp>
          <p:nvSpPr>
            <p:cNvPr name="TextBox 13" id="13"/>
            <p:cNvSpPr txBox="true"/>
            <p:nvPr/>
          </p:nvSpPr>
          <p:spPr>
            <a:xfrm>
              <a:off x="0" y="-76200"/>
              <a:ext cx="4445830" cy="575861"/>
            </a:xfrm>
            <a:prstGeom prst="rect">
              <a:avLst/>
            </a:prstGeom>
          </p:spPr>
          <p:txBody>
            <a:bodyPr anchor="ctr" rtlCol="false" tIns="50800" lIns="50800" bIns="50800" rIns="50800"/>
            <a:lstStyle/>
            <a:p>
              <a:pPr algn="ctr">
                <a:lnSpc>
                  <a:spcPts val="3575"/>
                </a:lnSpc>
              </a:pPr>
            </a:p>
          </p:txBody>
        </p:sp>
      </p:grpSp>
      <p:sp>
        <p:nvSpPr>
          <p:cNvPr name="TextBox 14" id="14"/>
          <p:cNvSpPr txBox="true"/>
          <p:nvPr/>
        </p:nvSpPr>
        <p:spPr>
          <a:xfrm rot="0">
            <a:off x="4995859" y="1036387"/>
            <a:ext cx="8296282" cy="2424516"/>
          </a:xfrm>
          <a:prstGeom prst="rect">
            <a:avLst/>
          </a:prstGeom>
        </p:spPr>
        <p:txBody>
          <a:bodyPr anchor="t" rtlCol="false" tIns="0" lIns="0" bIns="0" rIns="0">
            <a:spAutoFit/>
          </a:bodyPr>
          <a:lstStyle/>
          <a:p>
            <a:pPr algn="ctr">
              <a:lnSpc>
                <a:spcPts val="9385"/>
              </a:lnSpc>
            </a:pPr>
            <a:r>
              <a:rPr lang="en-US" sz="9293">
                <a:solidFill>
                  <a:srgbClr val="013362"/>
                </a:solidFill>
                <a:latin typeface="DM Serif Display"/>
                <a:ea typeface="DM Serif Display"/>
                <a:cs typeface="DM Serif Display"/>
                <a:sym typeface="DM Serif Display"/>
              </a:rPr>
              <a:t>ENTREVISTAS ANÓNIMAS </a:t>
            </a:r>
          </a:p>
        </p:txBody>
      </p:sp>
      <p:sp>
        <p:nvSpPr>
          <p:cNvPr name="TextBox 15" id="15"/>
          <p:cNvSpPr txBox="true"/>
          <p:nvPr/>
        </p:nvSpPr>
        <p:spPr>
          <a:xfrm rot="0">
            <a:off x="1610800" y="4590243"/>
            <a:ext cx="15499603" cy="1903411"/>
          </a:xfrm>
          <a:prstGeom prst="rect">
            <a:avLst/>
          </a:prstGeom>
        </p:spPr>
        <p:txBody>
          <a:bodyPr anchor="t" rtlCol="false" tIns="0" lIns="0" bIns="0" rIns="0">
            <a:spAutoFit/>
          </a:bodyPr>
          <a:lstStyle/>
          <a:p>
            <a:pPr algn="l">
              <a:lnSpc>
                <a:spcPts val="3762"/>
              </a:lnSpc>
            </a:pPr>
            <a:r>
              <a:rPr lang="en-US" sz="2687">
                <a:solidFill>
                  <a:srgbClr val="000000"/>
                </a:solidFill>
                <a:latin typeface="Cambria"/>
                <a:ea typeface="Cambria"/>
                <a:cs typeface="Cambria"/>
                <a:sym typeface="Cambria"/>
              </a:rPr>
              <a:t>Finalmente, el grupo de trabajo, ha realizado un sistema de entrevistas anónimas, a personas juzgadoras, que han intervenido en casos complejos, donde se manifiesta reiteradamente que han sido amenazados efectivamente o incluso han sentido miedo.</a:t>
            </a:r>
          </a:p>
          <a:p>
            <a:pPr algn="l">
              <a:lnSpc>
                <a:spcPts val="3762"/>
              </a:lnSpc>
            </a:pPr>
          </a:p>
        </p:txBody>
      </p:sp>
      <p:sp>
        <p:nvSpPr>
          <p:cNvPr name="TextBox 16" id="16"/>
          <p:cNvSpPr txBox="true"/>
          <p:nvPr/>
        </p:nvSpPr>
        <p:spPr>
          <a:xfrm rot="0">
            <a:off x="1610800" y="6726064"/>
            <a:ext cx="15535223" cy="950911"/>
          </a:xfrm>
          <a:prstGeom prst="rect">
            <a:avLst/>
          </a:prstGeom>
        </p:spPr>
        <p:txBody>
          <a:bodyPr anchor="t" rtlCol="false" tIns="0" lIns="0" bIns="0" rIns="0">
            <a:spAutoFit/>
          </a:bodyPr>
          <a:lstStyle/>
          <a:p>
            <a:pPr algn="l">
              <a:lnSpc>
                <a:spcPts val="3762"/>
              </a:lnSpc>
            </a:pPr>
            <a:r>
              <a:rPr lang="en-US" sz="2687">
                <a:solidFill>
                  <a:srgbClr val="000000"/>
                </a:solidFill>
                <a:latin typeface="Cambria"/>
                <a:ea typeface="Cambria"/>
                <a:cs typeface="Cambria"/>
                <a:sym typeface="Cambria"/>
              </a:rPr>
              <a:t>Estas amenazas no solo son externas provenientes de sectores políticos , sino que internas en varios casos.</a:t>
            </a:r>
          </a:p>
          <a:p>
            <a:pPr algn="l">
              <a:lnSpc>
                <a:spcPts val="3762"/>
              </a:lnSpc>
            </a:pPr>
          </a:p>
        </p:txBody>
      </p:sp>
      <p:sp>
        <p:nvSpPr>
          <p:cNvPr name="TextBox 17" id="17"/>
          <p:cNvSpPr txBox="true"/>
          <p:nvPr/>
        </p:nvSpPr>
        <p:spPr>
          <a:xfrm rot="0">
            <a:off x="1618492" y="8266893"/>
            <a:ext cx="15535223" cy="1427161"/>
          </a:xfrm>
          <a:prstGeom prst="rect">
            <a:avLst/>
          </a:prstGeom>
        </p:spPr>
        <p:txBody>
          <a:bodyPr anchor="t" rtlCol="false" tIns="0" lIns="0" bIns="0" rIns="0">
            <a:spAutoFit/>
          </a:bodyPr>
          <a:lstStyle/>
          <a:p>
            <a:pPr algn="l">
              <a:lnSpc>
                <a:spcPts val="3762"/>
              </a:lnSpc>
            </a:pPr>
            <a:r>
              <a:rPr lang="en-US" sz="2687">
                <a:solidFill>
                  <a:srgbClr val="000000"/>
                </a:solidFill>
                <a:latin typeface="Cambria"/>
                <a:ea typeface="Cambria"/>
                <a:cs typeface="Cambria"/>
                <a:sym typeface="Cambria"/>
              </a:rPr>
              <a:t>Por otro lado, la comunicación con la prensa juega un papel fundamental para comunicar en tiempo real las decisiones de los tribunales y la correcta comunicación es una garantías para las personas juzgadoras.</a:t>
            </a:r>
          </a:p>
          <a:p>
            <a:pPr algn="l">
              <a:lnSpc>
                <a:spcPts val="3762"/>
              </a:lnSpc>
            </a:pP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13362"/>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4057888"/>
            <a:chOff x="0" y="0"/>
            <a:chExt cx="4816593" cy="1068744"/>
          </a:xfrm>
        </p:grpSpPr>
        <p:sp>
          <p:nvSpPr>
            <p:cNvPr name="Freeform 3" id="3"/>
            <p:cNvSpPr/>
            <p:nvPr/>
          </p:nvSpPr>
          <p:spPr>
            <a:xfrm flipH="false" flipV="false" rot="0">
              <a:off x="0" y="0"/>
              <a:ext cx="4816592" cy="1068744"/>
            </a:xfrm>
            <a:custGeom>
              <a:avLst/>
              <a:gdLst/>
              <a:ahLst/>
              <a:cxnLst/>
              <a:rect r="r" b="b" t="t" l="l"/>
              <a:pathLst>
                <a:path h="1068744" w="4816592">
                  <a:moveTo>
                    <a:pt x="0" y="0"/>
                  </a:moveTo>
                  <a:lnTo>
                    <a:pt x="4816592" y="0"/>
                  </a:lnTo>
                  <a:lnTo>
                    <a:pt x="4816592" y="1068744"/>
                  </a:lnTo>
                  <a:lnTo>
                    <a:pt x="0" y="1068744"/>
                  </a:lnTo>
                  <a:close/>
                </a:path>
              </a:pathLst>
            </a:custGeom>
            <a:solidFill>
              <a:srgbClr val="FDFDFD"/>
            </a:solidFill>
          </p:spPr>
        </p:sp>
        <p:sp>
          <p:nvSpPr>
            <p:cNvPr name="TextBox 4" id="4"/>
            <p:cNvSpPr txBox="true"/>
            <p:nvPr/>
          </p:nvSpPr>
          <p:spPr>
            <a:xfrm>
              <a:off x="0" y="-76200"/>
              <a:ext cx="4816593" cy="1144944"/>
            </a:xfrm>
            <a:prstGeom prst="rect">
              <a:avLst/>
            </a:prstGeom>
          </p:spPr>
          <p:txBody>
            <a:bodyPr anchor="ctr" rtlCol="false" tIns="50800" lIns="50800" bIns="50800" rIns="50800"/>
            <a:lstStyle/>
            <a:p>
              <a:pPr algn="ctr">
                <a:lnSpc>
                  <a:spcPts val="3575"/>
                </a:lnSpc>
              </a:pPr>
            </a:p>
          </p:txBody>
        </p:sp>
      </p:grpSp>
      <p:grpSp>
        <p:nvGrpSpPr>
          <p:cNvPr name="Group 5" id="5"/>
          <p:cNvGrpSpPr/>
          <p:nvPr/>
        </p:nvGrpSpPr>
        <p:grpSpPr>
          <a:xfrm rot="0">
            <a:off x="1398356" y="4509548"/>
            <a:ext cx="15853252" cy="2890826"/>
            <a:chOff x="0" y="0"/>
            <a:chExt cx="4445830" cy="810693"/>
          </a:xfrm>
        </p:grpSpPr>
        <p:sp>
          <p:nvSpPr>
            <p:cNvPr name="Freeform 6" id="6"/>
            <p:cNvSpPr/>
            <p:nvPr/>
          </p:nvSpPr>
          <p:spPr>
            <a:xfrm flipH="false" flipV="false" rot="0">
              <a:off x="0" y="0"/>
              <a:ext cx="4445830" cy="810693"/>
            </a:xfrm>
            <a:custGeom>
              <a:avLst/>
              <a:gdLst/>
              <a:ahLst/>
              <a:cxnLst/>
              <a:rect r="r" b="b" t="t" l="l"/>
              <a:pathLst>
                <a:path h="810693" w="4445830">
                  <a:moveTo>
                    <a:pt x="0" y="0"/>
                  </a:moveTo>
                  <a:lnTo>
                    <a:pt x="4445830" y="0"/>
                  </a:lnTo>
                  <a:lnTo>
                    <a:pt x="4445830" y="810693"/>
                  </a:lnTo>
                  <a:lnTo>
                    <a:pt x="0" y="810693"/>
                  </a:lnTo>
                  <a:close/>
                </a:path>
              </a:pathLst>
            </a:custGeom>
            <a:solidFill>
              <a:srgbClr val="FDFDFD"/>
            </a:solidFill>
          </p:spPr>
        </p:sp>
        <p:sp>
          <p:nvSpPr>
            <p:cNvPr name="TextBox 7" id="7"/>
            <p:cNvSpPr txBox="true"/>
            <p:nvPr/>
          </p:nvSpPr>
          <p:spPr>
            <a:xfrm>
              <a:off x="0" y="-76200"/>
              <a:ext cx="4445830" cy="886893"/>
            </a:xfrm>
            <a:prstGeom prst="rect">
              <a:avLst/>
            </a:prstGeom>
          </p:spPr>
          <p:txBody>
            <a:bodyPr anchor="ctr" rtlCol="false" tIns="50800" lIns="50800" bIns="50800" rIns="50800"/>
            <a:lstStyle/>
            <a:p>
              <a:pPr algn="ctr">
                <a:lnSpc>
                  <a:spcPts val="3575"/>
                </a:lnSpc>
              </a:pPr>
            </a:p>
          </p:txBody>
        </p:sp>
      </p:grpSp>
      <p:grpSp>
        <p:nvGrpSpPr>
          <p:cNvPr name="Group 8" id="8"/>
          <p:cNvGrpSpPr/>
          <p:nvPr/>
        </p:nvGrpSpPr>
        <p:grpSpPr>
          <a:xfrm rot="0">
            <a:off x="1433976" y="7600399"/>
            <a:ext cx="15853252" cy="1781726"/>
            <a:chOff x="0" y="0"/>
            <a:chExt cx="4445830" cy="499661"/>
          </a:xfrm>
        </p:grpSpPr>
        <p:sp>
          <p:nvSpPr>
            <p:cNvPr name="Freeform 9" id="9"/>
            <p:cNvSpPr/>
            <p:nvPr/>
          </p:nvSpPr>
          <p:spPr>
            <a:xfrm flipH="false" flipV="false" rot="0">
              <a:off x="0" y="0"/>
              <a:ext cx="4445830" cy="499661"/>
            </a:xfrm>
            <a:custGeom>
              <a:avLst/>
              <a:gdLst/>
              <a:ahLst/>
              <a:cxnLst/>
              <a:rect r="r" b="b" t="t" l="l"/>
              <a:pathLst>
                <a:path h="499661" w="4445830">
                  <a:moveTo>
                    <a:pt x="0" y="0"/>
                  </a:moveTo>
                  <a:lnTo>
                    <a:pt x="4445830" y="0"/>
                  </a:lnTo>
                  <a:lnTo>
                    <a:pt x="4445830" y="499661"/>
                  </a:lnTo>
                  <a:lnTo>
                    <a:pt x="0" y="499661"/>
                  </a:lnTo>
                  <a:close/>
                </a:path>
              </a:pathLst>
            </a:custGeom>
            <a:solidFill>
              <a:srgbClr val="FDFDFD"/>
            </a:solidFill>
          </p:spPr>
        </p:sp>
        <p:sp>
          <p:nvSpPr>
            <p:cNvPr name="TextBox 10" id="10"/>
            <p:cNvSpPr txBox="true"/>
            <p:nvPr/>
          </p:nvSpPr>
          <p:spPr>
            <a:xfrm>
              <a:off x="0" y="-76200"/>
              <a:ext cx="4445830" cy="575861"/>
            </a:xfrm>
            <a:prstGeom prst="rect">
              <a:avLst/>
            </a:prstGeom>
          </p:spPr>
          <p:txBody>
            <a:bodyPr anchor="ctr" rtlCol="false" tIns="50800" lIns="50800" bIns="50800" rIns="50800"/>
            <a:lstStyle/>
            <a:p>
              <a:pPr algn="ctr">
                <a:lnSpc>
                  <a:spcPts val="3575"/>
                </a:lnSpc>
              </a:pPr>
            </a:p>
          </p:txBody>
        </p:sp>
      </p:grpSp>
      <p:sp>
        <p:nvSpPr>
          <p:cNvPr name="TextBox 11" id="11"/>
          <p:cNvSpPr txBox="true"/>
          <p:nvPr/>
        </p:nvSpPr>
        <p:spPr>
          <a:xfrm rot="0">
            <a:off x="3037940" y="1036387"/>
            <a:ext cx="12454337" cy="2424516"/>
          </a:xfrm>
          <a:prstGeom prst="rect">
            <a:avLst/>
          </a:prstGeom>
        </p:spPr>
        <p:txBody>
          <a:bodyPr anchor="t" rtlCol="false" tIns="0" lIns="0" bIns="0" rIns="0">
            <a:spAutoFit/>
          </a:bodyPr>
          <a:lstStyle/>
          <a:p>
            <a:pPr algn="ctr">
              <a:lnSpc>
                <a:spcPts val="9385"/>
              </a:lnSpc>
            </a:pPr>
            <a:r>
              <a:rPr lang="en-US" sz="9293">
                <a:solidFill>
                  <a:srgbClr val="013362"/>
                </a:solidFill>
                <a:latin typeface="DM Serif Display"/>
                <a:ea typeface="DM Serif Display"/>
                <a:cs typeface="DM Serif Display"/>
                <a:sym typeface="DM Serif Display"/>
              </a:rPr>
              <a:t>CONSIDERACIONES FINALES</a:t>
            </a:r>
          </a:p>
        </p:txBody>
      </p:sp>
      <p:sp>
        <p:nvSpPr>
          <p:cNvPr name="TextBox 12" id="12"/>
          <p:cNvSpPr txBox="true"/>
          <p:nvPr/>
        </p:nvSpPr>
        <p:spPr>
          <a:xfrm rot="0">
            <a:off x="1610800" y="4580718"/>
            <a:ext cx="15499603" cy="3200400"/>
          </a:xfrm>
          <a:prstGeom prst="rect">
            <a:avLst/>
          </a:prstGeom>
        </p:spPr>
        <p:txBody>
          <a:bodyPr anchor="t" rtlCol="false" tIns="0" lIns="0" bIns="0" rIns="0">
            <a:spAutoFit/>
          </a:bodyPr>
          <a:lstStyle/>
          <a:p>
            <a:pPr algn="l">
              <a:lnSpc>
                <a:spcPts val="4200"/>
              </a:lnSpc>
            </a:pPr>
            <a:r>
              <a:rPr lang="en-US" sz="3000">
                <a:solidFill>
                  <a:srgbClr val="013362"/>
                </a:solidFill>
                <a:latin typeface="Cambria"/>
                <a:ea typeface="Cambria"/>
                <a:cs typeface="Cambria"/>
                <a:sym typeface="Cambria"/>
              </a:rPr>
              <a:t>Por los fundamentos expuesto, y los documentos que serán anexados de manera integra a la presentación. Instamos a los y las coordinadores y coordinadoras nacionales a aprobar el presente proyecto “Guía Iberoamericana para la gestión penal de causas complejas” animados por el valioso aporte que constituye a la comunidad jurídica internacional y a las personas juzgadoras de este foro. </a:t>
            </a:r>
          </a:p>
          <a:p>
            <a:pPr algn="l">
              <a:lnSpc>
                <a:spcPts val="4200"/>
              </a:lnSpc>
            </a:pPr>
          </a:p>
        </p:txBody>
      </p:sp>
      <p:sp>
        <p:nvSpPr>
          <p:cNvPr name="TextBox 13" id="13"/>
          <p:cNvSpPr txBox="true"/>
          <p:nvPr/>
        </p:nvSpPr>
        <p:spPr>
          <a:xfrm rot="0">
            <a:off x="1575181" y="7704918"/>
            <a:ext cx="15535223" cy="2133600"/>
          </a:xfrm>
          <a:prstGeom prst="rect">
            <a:avLst/>
          </a:prstGeom>
        </p:spPr>
        <p:txBody>
          <a:bodyPr anchor="t" rtlCol="false" tIns="0" lIns="0" bIns="0" rIns="0">
            <a:spAutoFit/>
          </a:bodyPr>
          <a:lstStyle/>
          <a:p>
            <a:pPr algn="l">
              <a:lnSpc>
                <a:spcPts val="4200"/>
              </a:lnSpc>
            </a:pPr>
            <a:r>
              <a:rPr lang="en-US" sz="3000">
                <a:solidFill>
                  <a:srgbClr val="013362"/>
                </a:solidFill>
                <a:latin typeface="Cambria"/>
                <a:ea typeface="Cambria"/>
                <a:cs typeface="Cambria"/>
                <a:sym typeface="Cambria"/>
              </a:rPr>
              <a:t>Agradecemos los testimonios de hombre y mujeres de bien, que han utilizado este espacio para ser oídos sobre la dificultad que afrontan muchas veces en la soledad de sus despachos.</a:t>
            </a:r>
          </a:p>
          <a:p>
            <a:pPr algn="l">
              <a:lnSpc>
                <a:spcPts val="4200"/>
              </a:lnSpc>
            </a:pPr>
          </a:p>
          <a:p>
            <a:pPr algn="l">
              <a:lnSpc>
                <a:spcPts val="4200"/>
              </a:lnSpc>
            </a:pPr>
          </a:p>
        </p:txBody>
      </p:sp>
      <p:sp>
        <p:nvSpPr>
          <p:cNvPr name="TextBox 14" id="14"/>
          <p:cNvSpPr txBox="true"/>
          <p:nvPr/>
        </p:nvSpPr>
        <p:spPr>
          <a:xfrm rot="0">
            <a:off x="14373719" y="9501263"/>
            <a:ext cx="2933849" cy="533400"/>
          </a:xfrm>
          <a:prstGeom prst="rect">
            <a:avLst/>
          </a:prstGeom>
        </p:spPr>
        <p:txBody>
          <a:bodyPr anchor="t" rtlCol="false" tIns="0" lIns="0" bIns="0" rIns="0">
            <a:spAutoFit/>
          </a:bodyPr>
          <a:lstStyle/>
          <a:p>
            <a:pPr algn="ctr">
              <a:lnSpc>
                <a:spcPts val="4200"/>
              </a:lnSpc>
              <a:spcBef>
                <a:spcPct val="0"/>
              </a:spcBef>
            </a:pPr>
            <a:r>
              <a:rPr lang="en-US" b="true" sz="3000">
                <a:solidFill>
                  <a:srgbClr val="FFFFFF"/>
                </a:solidFill>
                <a:latin typeface="Cambria Bold"/>
                <a:ea typeface="Cambria Bold"/>
                <a:cs typeface="Cambria Bold"/>
                <a:sym typeface="Cambria Bold"/>
              </a:rPr>
              <a:t>Dedicado a ellos.</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013362"/>
        </a:solidFill>
      </p:bgPr>
    </p:bg>
    <p:spTree>
      <p:nvGrpSpPr>
        <p:cNvPr id="1" name=""/>
        <p:cNvGrpSpPr/>
        <p:nvPr/>
      </p:nvGrpSpPr>
      <p:grpSpPr>
        <a:xfrm>
          <a:off x="0" y="0"/>
          <a:ext cx="0" cy="0"/>
          <a:chOff x="0" y="0"/>
          <a:chExt cx="0" cy="0"/>
        </a:xfrm>
      </p:grpSpPr>
      <p:grpSp>
        <p:nvGrpSpPr>
          <p:cNvPr name="Group 2" id="2"/>
          <p:cNvGrpSpPr/>
          <p:nvPr/>
        </p:nvGrpSpPr>
        <p:grpSpPr>
          <a:xfrm rot="0">
            <a:off x="1217374" y="1547883"/>
            <a:ext cx="15853252" cy="7191235"/>
            <a:chOff x="0" y="0"/>
            <a:chExt cx="4445830" cy="2016684"/>
          </a:xfrm>
        </p:grpSpPr>
        <p:sp>
          <p:nvSpPr>
            <p:cNvPr name="Freeform 3" id="3"/>
            <p:cNvSpPr/>
            <p:nvPr/>
          </p:nvSpPr>
          <p:spPr>
            <a:xfrm flipH="false" flipV="false" rot="0">
              <a:off x="0" y="0"/>
              <a:ext cx="4445830" cy="2016684"/>
            </a:xfrm>
            <a:custGeom>
              <a:avLst/>
              <a:gdLst/>
              <a:ahLst/>
              <a:cxnLst/>
              <a:rect r="r" b="b" t="t" l="l"/>
              <a:pathLst>
                <a:path h="2016684" w="4445830">
                  <a:moveTo>
                    <a:pt x="0" y="0"/>
                  </a:moveTo>
                  <a:lnTo>
                    <a:pt x="4445830" y="0"/>
                  </a:lnTo>
                  <a:lnTo>
                    <a:pt x="4445830" y="2016684"/>
                  </a:lnTo>
                  <a:lnTo>
                    <a:pt x="0" y="2016684"/>
                  </a:lnTo>
                  <a:close/>
                </a:path>
              </a:pathLst>
            </a:custGeom>
            <a:solidFill>
              <a:srgbClr val="FDFDFD"/>
            </a:solidFill>
          </p:spPr>
        </p:sp>
        <p:sp>
          <p:nvSpPr>
            <p:cNvPr name="TextBox 4" id="4"/>
            <p:cNvSpPr txBox="true"/>
            <p:nvPr/>
          </p:nvSpPr>
          <p:spPr>
            <a:xfrm>
              <a:off x="0" y="-76200"/>
              <a:ext cx="4445830" cy="2092884"/>
            </a:xfrm>
            <a:prstGeom prst="rect">
              <a:avLst/>
            </a:prstGeom>
          </p:spPr>
          <p:txBody>
            <a:bodyPr anchor="ctr" rtlCol="false" tIns="50800" lIns="50800" bIns="50800" rIns="50800"/>
            <a:lstStyle/>
            <a:p>
              <a:pPr algn="ctr">
                <a:lnSpc>
                  <a:spcPts val="3575"/>
                </a:lnSpc>
              </a:pPr>
            </a:p>
          </p:txBody>
        </p:sp>
      </p:grpSp>
      <p:sp>
        <p:nvSpPr>
          <p:cNvPr name="TextBox 5" id="5"/>
          <p:cNvSpPr txBox="true"/>
          <p:nvPr/>
        </p:nvSpPr>
        <p:spPr>
          <a:xfrm rot="0">
            <a:off x="2916831" y="3722004"/>
            <a:ext cx="12454337" cy="2909666"/>
          </a:xfrm>
          <a:prstGeom prst="rect">
            <a:avLst/>
          </a:prstGeom>
        </p:spPr>
        <p:txBody>
          <a:bodyPr anchor="t" rtlCol="false" tIns="0" lIns="0" bIns="0" rIns="0">
            <a:spAutoFit/>
          </a:bodyPr>
          <a:lstStyle/>
          <a:p>
            <a:pPr algn="ctr">
              <a:lnSpc>
                <a:spcPts val="7366"/>
              </a:lnSpc>
            </a:pPr>
            <a:r>
              <a:rPr lang="en-US" b="true" sz="7293">
                <a:solidFill>
                  <a:srgbClr val="013362"/>
                </a:solidFill>
                <a:latin typeface="Poppins Bold"/>
                <a:ea typeface="Poppins Bold"/>
                <a:cs typeface="Poppins Bold"/>
                <a:sym typeface="Poppins Bold"/>
              </a:rPr>
              <a:t>MUCHAS GRACIAS</a:t>
            </a:r>
          </a:p>
          <a:p>
            <a:pPr algn="ctr">
              <a:lnSpc>
                <a:spcPts val="7366"/>
              </a:lnSpc>
            </a:pPr>
          </a:p>
          <a:p>
            <a:pPr algn="ctr">
              <a:lnSpc>
                <a:spcPts val="7366"/>
              </a:lnSpc>
            </a:pPr>
            <a:r>
              <a:rPr lang="en-US" b="true" sz="7293">
                <a:solidFill>
                  <a:srgbClr val="013362"/>
                </a:solidFill>
                <a:latin typeface="Poppins Bold"/>
                <a:ea typeface="Poppins Bold"/>
                <a:cs typeface="Poppins Bold"/>
                <a:sym typeface="Poppins Bold"/>
              </a:rPr>
              <a:t>MADRID, FEBRERO 2025</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DFDFD"/>
        </a:solidFill>
      </p:bgPr>
    </p:bg>
    <p:spTree>
      <p:nvGrpSpPr>
        <p:cNvPr id="1" name=""/>
        <p:cNvGrpSpPr/>
        <p:nvPr/>
      </p:nvGrpSpPr>
      <p:grpSpPr>
        <a:xfrm>
          <a:off x="0" y="0"/>
          <a:ext cx="0" cy="0"/>
          <a:chOff x="0" y="0"/>
          <a:chExt cx="0" cy="0"/>
        </a:xfrm>
      </p:grpSpPr>
      <p:grpSp>
        <p:nvGrpSpPr>
          <p:cNvPr name="Group 2" id="2"/>
          <p:cNvGrpSpPr/>
          <p:nvPr/>
        </p:nvGrpSpPr>
        <p:grpSpPr>
          <a:xfrm rot="0">
            <a:off x="-584626" y="1878943"/>
            <a:ext cx="19457253" cy="1746936"/>
            <a:chOff x="0" y="0"/>
            <a:chExt cx="5124544" cy="460098"/>
          </a:xfrm>
        </p:grpSpPr>
        <p:sp>
          <p:nvSpPr>
            <p:cNvPr name="Freeform 3" id="3"/>
            <p:cNvSpPr/>
            <p:nvPr/>
          </p:nvSpPr>
          <p:spPr>
            <a:xfrm flipH="false" flipV="false" rot="0">
              <a:off x="0" y="0"/>
              <a:ext cx="5124544" cy="460098"/>
            </a:xfrm>
            <a:custGeom>
              <a:avLst/>
              <a:gdLst/>
              <a:ahLst/>
              <a:cxnLst/>
              <a:rect r="r" b="b" t="t" l="l"/>
              <a:pathLst>
                <a:path h="460098" w="5124544">
                  <a:moveTo>
                    <a:pt x="0" y="0"/>
                  </a:moveTo>
                  <a:lnTo>
                    <a:pt x="5124544" y="0"/>
                  </a:lnTo>
                  <a:lnTo>
                    <a:pt x="5124544" y="460098"/>
                  </a:lnTo>
                  <a:lnTo>
                    <a:pt x="0" y="460098"/>
                  </a:lnTo>
                  <a:close/>
                </a:path>
              </a:pathLst>
            </a:custGeom>
            <a:solidFill>
              <a:srgbClr val="013362"/>
            </a:solidFill>
          </p:spPr>
        </p:sp>
        <p:sp>
          <p:nvSpPr>
            <p:cNvPr name="TextBox 4" id="4"/>
            <p:cNvSpPr txBox="true"/>
            <p:nvPr/>
          </p:nvSpPr>
          <p:spPr>
            <a:xfrm>
              <a:off x="0" y="-76200"/>
              <a:ext cx="5124544" cy="536298"/>
            </a:xfrm>
            <a:prstGeom prst="rect">
              <a:avLst/>
            </a:prstGeom>
          </p:spPr>
          <p:txBody>
            <a:bodyPr anchor="ctr" rtlCol="false" tIns="50800" lIns="50800" bIns="50800" rIns="50800"/>
            <a:lstStyle/>
            <a:p>
              <a:pPr algn="ctr">
                <a:lnSpc>
                  <a:spcPts val="3575"/>
                </a:lnSpc>
              </a:pPr>
            </a:p>
          </p:txBody>
        </p:sp>
      </p:grpSp>
      <p:sp>
        <p:nvSpPr>
          <p:cNvPr name="Freeform 5" id="5"/>
          <p:cNvSpPr/>
          <p:nvPr/>
        </p:nvSpPr>
        <p:spPr>
          <a:xfrm flipH="false" flipV="false" rot="0">
            <a:off x="592309" y="8986439"/>
            <a:ext cx="2658272" cy="1329136"/>
          </a:xfrm>
          <a:custGeom>
            <a:avLst/>
            <a:gdLst/>
            <a:ahLst/>
            <a:cxnLst/>
            <a:rect r="r" b="b" t="t" l="l"/>
            <a:pathLst>
              <a:path h="1329136" w="2658272">
                <a:moveTo>
                  <a:pt x="0" y="0"/>
                </a:moveTo>
                <a:lnTo>
                  <a:pt x="2658272" y="0"/>
                </a:lnTo>
                <a:lnTo>
                  <a:pt x="2658272" y="1329136"/>
                </a:lnTo>
                <a:lnTo>
                  <a:pt x="0" y="13291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935081" y="2147573"/>
            <a:ext cx="20647609" cy="1219200"/>
          </a:xfrm>
          <a:prstGeom prst="rect">
            <a:avLst/>
          </a:prstGeom>
        </p:spPr>
        <p:txBody>
          <a:bodyPr anchor="t" rtlCol="false" tIns="0" lIns="0" bIns="0" rIns="0">
            <a:spAutoFit/>
          </a:bodyPr>
          <a:lstStyle/>
          <a:p>
            <a:pPr algn="ctr">
              <a:lnSpc>
                <a:spcPts val="9692"/>
              </a:lnSpc>
            </a:pPr>
            <a:r>
              <a:rPr lang="en-US" sz="8076">
                <a:solidFill>
                  <a:srgbClr val="FDFDFD"/>
                </a:solidFill>
                <a:latin typeface="DM Serif Display"/>
                <a:ea typeface="DM Serif Display"/>
                <a:cs typeface="DM Serif Display"/>
                <a:sym typeface="DM Serif Display"/>
              </a:rPr>
              <a:t>ANTECEDENTES INMEDIATOS</a:t>
            </a:r>
          </a:p>
        </p:txBody>
      </p:sp>
      <p:sp>
        <p:nvSpPr>
          <p:cNvPr name="Freeform 7" id="7"/>
          <p:cNvSpPr/>
          <p:nvPr/>
        </p:nvSpPr>
        <p:spPr>
          <a:xfrm flipH="false" flipV="false" rot="-10800000">
            <a:off x="14838633" y="0"/>
            <a:ext cx="2658272" cy="1329136"/>
          </a:xfrm>
          <a:custGeom>
            <a:avLst/>
            <a:gdLst/>
            <a:ahLst/>
            <a:cxnLst/>
            <a:rect r="r" b="b" t="t" l="l"/>
            <a:pathLst>
              <a:path h="1329136" w="2658272">
                <a:moveTo>
                  <a:pt x="0" y="0"/>
                </a:moveTo>
                <a:lnTo>
                  <a:pt x="2658272" y="0"/>
                </a:lnTo>
                <a:lnTo>
                  <a:pt x="2658272" y="1329136"/>
                </a:lnTo>
                <a:lnTo>
                  <a:pt x="0" y="13291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8" id="8"/>
          <p:cNvSpPr txBox="true"/>
          <p:nvPr/>
        </p:nvSpPr>
        <p:spPr>
          <a:xfrm rot="0">
            <a:off x="1921445" y="4102129"/>
            <a:ext cx="14934557" cy="4533677"/>
          </a:xfrm>
          <a:prstGeom prst="rect">
            <a:avLst/>
          </a:prstGeom>
        </p:spPr>
        <p:txBody>
          <a:bodyPr anchor="t" rtlCol="false" tIns="0" lIns="0" bIns="0" rIns="0">
            <a:spAutoFit/>
          </a:bodyPr>
          <a:lstStyle/>
          <a:p>
            <a:pPr algn="just">
              <a:lnSpc>
                <a:spcPts val="4102"/>
              </a:lnSpc>
            </a:pPr>
            <a:r>
              <a:rPr lang="en-US" sz="2930">
                <a:solidFill>
                  <a:srgbClr val="000000"/>
                </a:solidFill>
                <a:latin typeface="Cambria"/>
                <a:ea typeface="Cambria"/>
                <a:cs typeface="Cambria"/>
                <a:sym typeface="Cambria"/>
              </a:rPr>
              <a:t>Siguiendo la tendencia actual, se instaló el ciclo político de justicia compartido entre América Latina y la Unión Europea nació en junio de 2022 con el ánimo de establecer políticas de justicia orientadas a generar estándares jurídicos y desarrollar tanto herramientas como políticas públicas de justicia tendentes a perseguir las formas más graves de delincuencia transnacional. El punto de partida es la insoslayable necesidad de que la criminalidad transnacional requiere de la cooperación jurídica entre actores que deben emplear armas comunes reconocibles y admitidas en países distantes, pero con principios culturales y jurídicos comunes. </a:t>
            </a:r>
          </a:p>
          <a:p>
            <a:pPr algn="ctr">
              <a:lnSpc>
                <a:spcPts val="3272"/>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DFDFD"/>
        </a:solidFill>
      </p:bgPr>
    </p:bg>
    <p:spTree>
      <p:nvGrpSpPr>
        <p:cNvPr id="1" name=""/>
        <p:cNvGrpSpPr/>
        <p:nvPr/>
      </p:nvGrpSpPr>
      <p:grpSpPr>
        <a:xfrm>
          <a:off x="0" y="0"/>
          <a:ext cx="0" cy="0"/>
          <a:chOff x="0" y="0"/>
          <a:chExt cx="0" cy="0"/>
        </a:xfrm>
      </p:grpSpPr>
      <p:grpSp>
        <p:nvGrpSpPr>
          <p:cNvPr name="Group 2" id="2"/>
          <p:cNvGrpSpPr/>
          <p:nvPr/>
        </p:nvGrpSpPr>
        <p:grpSpPr>
          <a:xfrm rot="0">
            <a:off x="-584626" y="1294115"/>
            <a:ext cx="19457253" cy="1746936"/>
            <a:chOff x="0" y="0"/>
            <a:chExt cx="5124544" cy="460098"/>
          </a:xfrm>
        </p:grpSpPr>
        <p:sp>
          <p:nvSpPr>
            <p:cNvPr name="Freeform 3" id="3"/>
            <p:cNvSpPr/>
            <p:nvPr/>
          </p:nvSpPr>
          <p:spPr>
            <a:xfrm flipH="false" flipV="false" rot="0">
              <a:off x="0" y="0"/>
              <a:ext cx="5124544" cy="460098"/>
            </a:xfrm>
            <a:custGeom>
              <a:avLst/>
              <a:gdLst/>
              <a:ahLst/>
              <a:cxnLst/>
              <a:rect r="r" b="b" t="t" l="l"/>
              <a:pathLst>
                <a:path h="460098" w="5124544">
                  <a:moveTo>
                    <a:pt x="0" y="0"/>
                  </a:moveTo>
                  <a:lnTo>
                    <a:pt x="5124544" y="0"/>
                  </a:lnTo>
                  <a:lnTo>
                    <a:pt x="5124544" y="460098"/>
                  </a:lnTo>
                  <a:lnTo>
                    <a:pt x="0" y="460098"/>
                  </a:lnTo>
                  <a:close/>
                </a:path>
              </a:pathLst>
            </a:custGeom>
            <a:solidFill>
              <a:srgbClr val="013362"/>
            </a:solidFill>
          </p:spPr>
        </p:sp>
        <p:sp>
          <p:nvSpPr>
            <p:cNvPr name="TextBox 4" id="4"/>
            <p:cNvSpPr txBox="true"/>
            <p:nvPr/>
          </p:nvSpPr>
          <p:spPr>
            <a:xfrm>
              <a:off x="0" y="-76200"/>
              <a:ext cx="5124544" cy="536298"/>
            </a:xfrm>
            <a:prstGeom prst="rect">
              <a:avLst/>
            </a:prstGeom>
          </p:spPr>
          <p:txBody>
            <a:bodyPr anchor="ctr" rtlCol="false" tIns="50800" lIns="50800" bIns="50800" rIns="50800"/>
            <a:lstStyle/>
            <a:p>
              <a:pPr algn="ctr">
                <a:lnSpc>
                  <a:spcPts val="3575"/>
                </a:lnSpc>
              </a:pPr>
            </a:p>
          </p:txBody>
        </p:sp>
      </p:grpSp>
      <p:sp>
        <p:nvSpPr>
          <p:cNvPr name="TextBox 5" id="5"/>
          <p:cNvSpPr txBox="true"/>
          <p:nvPr/>
        </p:nvSpPr>
        <p:spPr>
          <a:xfrm rot="0">
            <a:off x="1599296" y="1303355"/>
            <a:ext cx="15089407" cy="1377949"/>
          </a:xfrm>
          <a:prstGeom prst="rect">
            <a:avLst/>
          </a:prstGeom>
        </p:spPr>
        <p:txBody>
          <a:bodyPr anchor="t" rtlCol="false" tIns="0" lIns="0" bIns="0" rIns="0">
            <a:spAutoFit/>
          </a:bodyPr>
          <a:lstStyle/>
          <a:p>
            <a:pPr algn="ctr">
              <a:lnSpc>
                <a:spcPts val="11200"/>
              </a:lnSpc>
            </a:pPr>
            <a:r>
              <a:rPr lang="en-US" sz="8000">
                <a:solidFill>
                  <a:srgbClr val="FDFDFD"/>
                </a:solidFill>
                <a:latin typeface="DM Serif Display"/>
                <a:ea typeface="DM Serif Display"/>
                <a:cs typeface="DM Serif Display"/>
                <a:sym typeface="DM Serif Display"/>
              </a:rPr>
              <a:t>OBJETIVO ESPECÍFICO</a:t>
            </a:r>
          </a:p>
        </p:txBody>
      </p:sp>
      <p:sp>
        <p:nvSpPr>
          <p:cNvPr name="TextBox 6" id="6"/>
          <p:cNvSpPr txBox="true"/>
          <p:nvPr/>
        </p:nvSpPr>
        <p:spPr>
          <a:xfrm rot="0">
            <a:off x="1686948" y="3670554"/>
            <a:ext cx="14914104" cy="3134642"/>
          </a:xfrm>
          <a:prstGeom prst="rect">
            <a:avLst/>
          </a:prstGeom>
        </p:spPr>
        <p:txBody>
          <a:bodyPr anchor="t" rtlCol="false" tIns="0" lIns="0" bIns="0" rIns="0">
            <a:spAutoFit/>
          </a:bodyPr>
          <a:lstStyle/>
          <a:p>
            <a:pPr algn="just">
              <a:lnSpc>
                <a:spcPts val="4149"/>
              </a:lnSpc>
            </a:pPr>
            <a:r>
              <a:rPr lang="en-US" sz="2963">
                <a:solidFill>
                  <a:srgbClr val="000000"/>
                </a:solidFill>
                <a:latin typeface="Cambria"/>
                <a:ea typeface="Cambria"/>
                <a:cs typeface="Cambria"/>
                <a:sym typeface="Cambria"/>
              </a:rPr>
              <a:t>LA GUIA IBEROAMERICANA PARA LA GESTION PENAL DE CASOS DE CRIMINALIDAD COMPLEJA, surge con el objeto de continuar, utilizando los avances tecnológicos, el intercambio de experiencias y las redes constituidas en el seno de esta Cumbre, permitan adoptar medidas comunes, coordinadas, simplificadas y efectivas respecto a la buena gestión de casos de criminalidad compleja, que involucran la decisión jurisdiccional. </a:t>
            </a:r>
          </a:p>
          <a:p>
            <a:pPr algn="just">
              <a:lnSpc>
                <a:spcPts val="4149"/>
              </a:lnSpc>
            </a:pPr>
          </a:p>
        </p:txBody>
      </p:sp>
      <p:sp>
        <p:nvSpPr>
          <p:cNvPr name="Freeform 7" id="7"/>
          <p:cNvSpPr/>
          <p:nvPr/>
        </p:nvSpPr>
        <p:spPr>
          <a:xfrm flipH="false" flipV="false" rot="5400000">
            <a:off x="16450269" y="8445385"/>
            <a:ext cx="697688" cy="2646404"/>
          </a:xfrm>
          <a:custGeom>
            <a:avLst/>
            <a:gdLst/>
            <a:ahLst/>
            <a:cxnLst/>
            <a:rect r="r" b="b" t="t" l="l"/>
            <a:pathLst>
              <a:path h="2646404" w="697688">
                <a:moveTo>
                  <a:pt x="0" y="0"/>
                </a:moveTo>
                <a:lnTo>
                  <a:pt x="697689" y="0"/>
                </a:lnTo>
                <a:lnTo>
                  <a:pt x="697689" y="2646405"/>
                </a:lnTo>
                <a:lnTo>
                  <a:pt x="0" y="264640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DFDFD"/>
        </a:solidFill>
      </p:bgPr>
    </p:bg>
    <p:spTree>
      <p:nvGrpSpPr>
        <p:cNvPr id="1" name=""/>
        <p:cNvGrpSpPr/>
        <p:nvPr/>
      </p:nvGrpSpPr>
      <p:grpSpPr>
        <a:xfrm>
          <a:off x="0" y="0"/>
          <a:ext cx="0" cy="0"/>
          <a:chOff x="0" y="0"/>
          <a:chExt cx="0" cy="0"/>
        </a:xfrm>
      </p:grpSpPr>
      <p:grpSp>
        <p:nvGrpSpPr>
          <p:cNvPr name="Group 2" id="2"/>
          <p:cNvGrpSpPr/>
          <p:nvPr/>
        </p:nvGrpSpPr>
        <p:grpSpPr>
          <a:xfrm rot="0">
            <a:off x="-97674" y="-839213"/>
            <a:ext cx="18483348" cy="5146428"/>
            <a:chOff x="0" y="0"/>
            <a:chExt cx="2863554" cy="797316"/>
          </a:xfrm>
        </p:grpSpPr>
        <p:sp>
          <p:nvSpPr>
            <p:cNvPr name="Freeform 3" id="3"/>
            <p:cNvSpPr/>
            <p:nvPr/>
          </p:nvSpPr>
          <p:spPr>
            <a:xfrm flipH="false" flipV="false" rot="0">
              <a:off x="0" y="0"/>
              <a:ext cx="2863554" cy="797316"/>
            </a:xfrm>
            <a:custGeom>
              <a:avLst/>
              <a:gdLst/>
              <a:ahLst/>
              <a:cxnLst/>
              <a:rect r="r" b="b" t="t" l="l"/>
              <a:pathLst>
                <a:path h="797316" w="2863554">
                  <a:moveTo>
                    <a:pt x="0" y="0"/>
                  </a:moveTo>
                  <a:lnTo>
                    <a:pt x="2863554" y="0"/>
                  </a:lnTo>
                  <a:lnTo>
                    <a:pt x="2863554" y="797316"/>
                  </a:lnTo>
                  <a:lnTo>
                    <a:pt x="0" y="797316"/>
                  </a:lnTo>
                  <a:close/>
                </a:path>
              </a:pathLst>
            </a:custGeom>
            <a:blipFill>
              <a:blip r:embed="rId2"/>
              <a:stretch>
                <a:fillRect l="0" t="-11525" r="0" b="-75885"/>
              </a:stretch>
            </a:blipFill>
          </p:spPr>
        </p:sp>
      </p:grpSp>
      <p:grpSp>
        <p:nvGrpSpPr>
          <p:cNvPr name="Group 4" id="4"/>
          <p:cNvGrpSpPr/>
          <p:nvPr/>
        </p:nvGrpSpPr>
        <p:grpSpPr>
          <a:xfrm rot="0">
            <a:off x="-584626" y="4307214"/>
            <a:ext cx="19457253" cy="1746936"/>
            <a:chOff x="0" y="0"/>
            <a:chExt cx="5124544" cy="460098"/>
          </a:xfrm>
        </p:grpSpPr>
        <p:sp>
          <p:nvSpPr>
            <p:cNvPr name="Freeform 5" id="5"/>
            <p:cNvSpPr/>
            <p:nvPr/>
          </p:nvSpPr>
          <p:spPr>
            <a:xfrm flipH="false" flipV="false" rot="0">
              <a:off x="0" y="0"/>
              <a:ext cx="5124544" cy="460098"/>
            </a:xfrm>
            <a:custGeom>
              <a:avLst/>
              <a:gdLst/>
              <a:ahLst/>
              <a:cxnLst/>
              <a:rect r="r" b="b" t="t" l="l"/>
              <a:pathLst>
                <a:path h="460098" w="5124544">
                  <a:moveTo>
                    <a:pt x="0" y="0"/>
                  </a:moveTo>
                  <a:lnTo>
                    <a:pt x="5124544" y="0"/>
                  </a:lnTo>
                  <a:lnTo>
                    <a:pt x="5124544" y="460098"/>
                  </a:lnTo>
                  <a:lnTo>
                    <a:pt x="0" y="460098"/>
                  </a:lnTo>
                  <a:close/>
                </a:path>
              </a:pathLst>
            </a:custGeom>
            <a:solidFill>
              <a:srgbClr val="013362"/>
            </a:solidFill>
          </p:spPr>
        </p:sp>
        <p:sp>
          <p:nvSpPr>
            <p:cNvPr name="TextBox 6" id="6"/>
            <p:cNvSpPr txBox="true"/>
            <p:nvPr/>
          </p:nvSpPr>
          <p:spPr>
            <a:xfrm>
              <a:off x="0" y="-76200"/>
              <a:ext cx="5124544" cy="536298"/>
            </a:xfrm>
            <a:prstGeom prst="rect">
              <a:avLst/>
            </a:prstGeom>
          </p:spPr>
          <p:txBody>
            <a:bodyPr anchor="ctr" rtlCol="false" tIns="50800" lIns="50800" bIns="50800" rIns="50800"/>
            <a:lstStyle/>
            <a:p>
              <a:pPr algn="just">
                <a:lnSpc>
                  <a:spcPts val="3575"/>
                </a:lnSpc>
              </a:pPr>
            </a:p>
          </p:txBody>
        </p:sp>
      </p:grpSp>
      <p:sp>
        <p:nvSpPr>
          <p:cNvPr name="TextBox 7" id="7"/>
          <p:cNvSpPr txBox="true"/>
          <p:nvPr/>
        </p:nvSpPr>
        <p:spPr>
          <a:xfrm rot="0">
            <a:off x="2587722" y="4260221"/>
            <a:ext cx="13112555" cy="1584968"/>
          </a:xfrm>
          <a:prstGeom prst="rect">
            <a:avLst/>
          </a:prstGeom>
        </p:spPr>
        <p:txBody>
          <a:bodyPr anchor="t" rtlCol="false" tIns="0" lIns="0" bIns="0" rIns="0">
            <a:spAutoFit/>
          </a:bodyPr>
          <a:lstStyle/>
          <a:p>
            <a:pPr algn="ctr">
              <a:lnSpc>
                <a:spcPts val="12914"/>
              </a:lnSpc>
            </a:pPr>
            <a:r>
              <a:rPr lang="en-US" sz="9224">
                <a:solidFill>
                  <a:srgbClr val="FDFDFD"/>
                </a:solidFill>
                <a:latin typeface="DM Serif Display"/>
                <a:ea typeface="DM Serif Display"/>
                <a:cs typeface="DM Serif Display"/>
                <a:sym typeface="DM Serif Display"/>
              </a:rPr>
              <a:t>DESARROLLO</a:t>
            </a:r>
          </a:p>
        </p:txBody>
      </p:sp>
      <p:sp>
        <p:nvSpPr>
          <p:cNvPr name="Freeform 8" id="8"/>
          <p:cNvSpPr/>
          <p:nvPr/>
        </p:nvSpPr>
        <p:spPr>
          <a:xfrm flipH="false" flipV="false" rot="0">
            <a:off x="-452570" y="7777030"/>
            <a:ext cx="2962539" cy="2962539"/>
          </a:xfrm>
          <a:custGeom>
            <a:avLst/>
            <a:gdLst/>
            <a:ahLst/>
            <a:cxnLst/>
            <a:rect r="r" b="b" t="t" l="l"/>
            <a:pathLst>
              <a:path h="2962539" w="2962539">
                <a:moveTo>
                  <a:pt x="0" y="0"/>
                </a:moveTo>
                <a:lnTo>
                  <a:pt x="2962540" y="0"/>
                </a:lnTo>
                <a:lnTo>
                  <a:pt x="2962540" y="2962540"/>
                </a:lnTo>
                <a:lnTo>
                  <a:pt x="0" y="296254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9" id="9"/>
          <p:cNvSpPr txBox="true"/>
          <p:nvPr/>
        </p:nvSpPr>
        <p:spPr>
          <a:xfrm rot="0">
            <a:off x="1505878" y="6413572"/>
            <a:ext cx="15276244" cy="3387653"/>
          </a:xfrm>
          <a:prstGeom prst="rect">
            <a:avLst/>
          </a:prstGeom>
        </p:spPr>
        <p:txBody>
          <a:bodyPr anchor="t" rtlCol="false" tIns="0" lIns="0" bIns="0" rIns="0">
            <a:spAutoFit/>
          </a:bodyPr>
          <a:lstStyle/>
          <a:p>
            <a:pPr algn="just">
              <a:lnSpc>
                <a:spcPts val="3853"/>
              </a:lnSpc>
            </a:pPr>
            <a:r>
              <a:rPr lang="en-US" sz="2752">
                <a:solidFill>
                  <a:srgbClr val="000000"/>
                </a:solidFill>
                <a:latin typeface="Cambria"/>
                <a:ea typeface="Cambria"/>
                <a:cs typeface="Cambria"/>
                <a:sym typeface="Cambria"/>
              </a:rPr>
              <a:t>El texto ofrece un catálogo de buenas prácticas que abarcan todas las fases del procedimiento, desde la organización material de la causa –donde se recomienda elaborar desde el primer momento un plan o memoria de necesidades funcionales, de personal y materiales- hasta su enjuiciamiento.</a:t>
            </a:r>
          </a:p>
          <a:p>
            <a:pPr algn="just">
              <a:lnSpc>
                <a:spcPts val="3853"/>
              </a:lnSpc>
            </a:pPr>
            <a:r>
              <a:rPr lang="en-US" sz="2752">
                <a:solidFill>
                  <a:srgbClr val="000000"/>
                </a:solidFill>
                <a:latin typeface="Cambria"/>
                <a:ea typeface="Cambria"/>
                <a:cs typeface="Cambria"/>
                <a:sym typeface="Cambria"/>
              </a:rPr>
              <a:t>Es así, que se formulan pautas en materia de prevención, apoyo y aspectos procesales, a partir de las experiencias exitosas de los sistema judiciales iberoamericanos, basados en la legislación internacional, de los cuales somos signatarios. </a:t>
            </a:r>
          </a:p>
          <a:p>
            <a:pPr algn="just">
              <a:lnSpc>
                <a:spcPts val="3853"/>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DFDFD"/>
        </a:solidFill>
      </p:bgPr>
    </p:bg>
    <p:spTree>
      <p:nvGrpSpPr>
        <p:cNvPr id="1" name=""/>
        <p:cNvGrpSpPr/>
        <p:nvPr/>
      </p:nvGrpSpPr>
      <p:grpSpPr>
        <a:xfrm>
          <a:off x="0" y="0"/>
          <a:ext cx="0" cy="0"/>
          <a:chOff x="0" y="0"/>
          <a:chExt cx="0" cy="0"/>
        </a:xfrm>
      </p:grpSpPr>
      <p:grpSp>
        <p:nvGrpSpPr>
          <p:cNvPr name="Group 2" id="2"/>
          <p:cNvGrpSpPr/>
          <p:nvPr/>
        </p:nvGrpSpPr>
        <p:grpSpPr>
          <a:xfrm rot="0">
            <a:off x="-584626" y="1294115"/>
            <a:ext cx="19457253" cy="2443114"/>
            <a:chOff x="0" y="0"/>
            <a:chExt cx="5124544" cy="643454"/>
          </a:xfrm>
        </p:grpSpPr>
        <p:sp>
          <p:nvSpPr>
            <p:cNvPr name="Freeform 3" id="3"/>
            <p:cNvSpPr/>
            <p:nvPr/>
          </p:nvSpPr>
          <p:spPr>
            <a:xfrm flipH="false" flipV="false" rot="0">
              <a:off x="0" y="0"/>
              <a:ext cx="5124544" cy="643454"/>
            </a:xfrm>
            <a:custGeom>
              <a:avLst/>
              <a:gdLst/>
              <a:ahLst/>
              <a:cxnLst/>
              <a:rect r="r" b="b" t="t" l="l"/>
              <a:pathLst>
                <a:path h="643454" w="5124544">
                  <a:moveTo>
                    <a:pt x="0" y="0"/>
                  </a:moveTo>
                  <a:lnTo>
                    <a:pt x="5124544" y="0"/>
                  </a:lnTo>
                  <a:lnTo>
                    <a:pt x="5124544" y="643454"/>
                  </a:lnTo>
                  <a:lnTo>
                    <a:pt x="0" y="643454"/>
                  </a:lnTo>
                  <a:close/>
                </a:path>
              </a:pathLst>
            </a:custGeom>
            <a:solidFill>
              <a:srgbClr val="013362"/>
            </a:solidFill>
          </p:spPr>
        </p:sp>
        <p:sp>
          <p:nvSpPr>
            <p:cNvPr name="TextBox 4" id="4"/>
            <p:cNvSpPr txBox="true"/>
            <p:nvPr/>
          </p:nvSpPr>
          <p:spPr>
            <a:xfrm>
              <a:off x="0" y="-76200"/>
              <a:ext cx="5124544" cy="719654"/>
            </a:xfrm>
            <a:prstGeom prst="rect">
              <a:avLst/>
            </a:prstGeom>
          </p:spPr>
          <p:txBody>
            <a:bodyPr anchor="ctr" rtlCol="false" tIns="50800" lIns="50800" bIns="50800" rIns="50800"/>
            <a:lstStyle/>
            <a:p>
              <a:pPr algn="ctr">
                <a:lnSpc>
                  <a:spcPts val="3575"/>
                </a:lnSpc>
              </a:pPr>
            </a:p>
          </p:txBody>
        </p:sp>
      </p:grpSp>
      <p:sp>
        <p:nvSpPr>
          <p:cNvPr name="TextBox 5" id="5"/>
          <p:cNvSpPr txBox="true"/>
          <p:nvPr/>
        </p:nvSpPr>
        <p:spPr>
          <a:xfrm rot="0">
            <a:off x="1599296" y="1322405"/>
            <a:ext cx="15089407" cy="2495547"/>
          </a:xfrm>
          <a:prstGeom prst="rect">
            <a:avLst/>
          </a:prstGeom>
        </p:spPr>
        <p:txBody>
          <a:bodyPr anchor="t" rtlCol="false" tIns="0" lIns="0" bIns="0" rIns="0">
            <a:spAutoFit/>
          </a:bodyPr>
          <a:lstStyle/>
          <a:p>
            <a:pPr algn="ctr">
              <a:lnSpc>
                <a:spcPts val="9975"/>
              </a:lnSpc>
            </a:pPr>
            <a:r>
              <a:rPr lang="en-US" sz="7125">
                <a:solidFill>
                  <a:srgbClr val="FDFDFD"/>
                </a:solidFill>
                <a:latin typeface="DM Serif Display"/>
                <a:ea typeface="DM Serif Display"/>
                <a:cs typeface="DM Serif Display"/>
                <a:sym typeface="DM Serif Display"/>
              </a:rPr>
              <a:t>PRIMER PRODUCTO APROBADO  PRIMERA RONDA DE TALLERES </a:t>
            </a:r>
          </a:p>
        </p:txBody>
      </p:sp>
      <p:sp>
        <p:nvSpPr>
          <p:cNvPr name="TextBox 6" id="6"/>
          <p:cNvSpPr txBox="true"/>
          <p:nvPr/>
        </p:nvSpPr>
        <p:spPr>
          <a:xfrm rot="0">
            <a:off x="1686948" y="4157839"/>
            <a:ext cx="14914104" cy="5606062"/>
          </a:xfrm>
          <a:prstGeom prst="rect">
            <a:avLst/>
          </a:prstGeom>
        </p:spPr>
        <p:txBody>
          <a:bodyPr anchor="t" rtlCol="false" tIns="0" lIns="0" bIns="0" rIns="0">
            <a:spAutoFit/>
          </a:bodyPr>
          <a:lstStyle/>
          <a:p>
            <a:pPr algn="just">
              <a:lnSpc>
                <a:spcPts val="4429"/>
              </a:lnSpc>
            </a:pPr>
            <a:r>
              <a:rPr lang="en-US" sz="3163">
                <a:solidFill>
                  <a:srgbClr val="000000"/>
                </a:solidFill>
                <a:latin typeface="Cambria"/>
                <a:ea typeface="Cambria"/>
                <a:cs typeface="Cambria"/>
                <a:sym typeface="Cambria"/>
              </a:rPr>
              <a:t>El Diagnóstico Iberoamericano de criminalidad compleja (aprobado en la primero ronda de talleres en Cali-colombia), antecedente inmediato de la Guía que ha reunido los acuerdos más importantes en materia de legislación, infraestructura y perfiles de trabajo de las personas juzgadoras.</a:t>
            </a:r>
          </a:p>
          <a:p>
            <a:pPr algn="just">
              <a:lnSpc>
                <a:spcPts val="4429"/>
              </a:lnSpc>
            </a:pPr>
            <a:r>
              <a:rPr lang="en-US" sz="3163">
                <a:solidFill>
                  <a:srgbClr val="000000"/>
                </a:solidFill>
                <a:latin typeface="Cambria"/>
                <a:ea typeface="Cambria"/>
                <a:cs typeface="Cambria"/>
                <a:sym typeface="Cambria"/>
              </a:rPr>
              <a:t>La recolección de datos se realizó mediante una encuesta socializada a través de la Secretaria Permanente y Pro Tempore de la Cumbre Judicial Iberoamericana, sin variaciones en el plan de acción aprobado en oportunidad de la Primera Reunión Preparatoria, celebrada en la ciudad de Brasilia, Brasil.</a:t>
            </a:r>
          </a:p>
          <a:p>
            <a:pPr algn="just">
              <a:lnSpc>
                <a:spcPts val="4429"/>
              </a:lnSpc>
            </a:pPr>
          </a:p>
          <a:p>
            <a:pPr algn="just">
              <a:lnSpc>
                <a:spcPts val="4429"/>
              </a:lnSpc>
            </a:pPr>
          </a:p>
        </p:txBody>
      </p:sp>
      <p:sp>
        <p:nvSpPr>
          <p:cNvPr name="Freeform 7" id="7"/>
          <p:cNvSpPr/>
          <p:nvPr/>
        </p:nvSpPr>
        <p:spPr>
          <a:xfrm flipH="false" flipV="false" rot="5400000">
            <a:off x="16450269" y="8445385"/>
            <a:ext cx="697688" cy="2646404"/>
          </a:xfrm>
          <a:custGeom>
            <a:avLst/>
            <a:gdLst/>
            <a:ahLst/>
            <a:cxnLst/>
            <a:rect r="r" b="b" t="t" l="l"/>
            <a:pathLst>
              <a:path h="2646404" w="697688">
                <a:moveTo>
                  <a:pt x="0" y="0"/>
                </a:moveTo>
                <a:lnTo>
                  <a:pt x="697689" y="0"/>
                </a:lnTo>
                <a:lnTo>
                  <a:pt x="697689" y="2646405"/>
                </a:lnTo>
                <a:lnTo>
                  <a:pt x="0" y="264640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p:cSld>
    <p:bg>
      <p:bgPr>
        <a:solidFill>
          <a:srgbClr val="FDFDFD"/>
        </a:solidFill>
      </p:bgPr>
    </p:bg>
    <p:spTree>
      <p:nvGrpSpPr>
        <p:cNvPr id="1" name=""/>
        <p:cNvGrpSpPr/>
        <p:nvPr/>
      </p:nvGrpSpPr>
      <p:grpSpPr>
        <a:xfrm>
          <a:off x="0" y="0"/>
          <a:ext cx="0" cy="0"/>
          <a:chOff x="0" y="0"/>
          <a:chExt cx="0" cy="0"/>
        </a:xfrm>
      </p:grpSpPr>
      <p:grpSp>
        <p:nvGrpSpPr>
          <p:cNvPr name="Group 2" id="2"/>
          <p:cNvGrpSpPr/>
          <p:nvPr/>
        </p:nvGrpSpPr>
        <p:grpSpPr>
          <a:xfrm rot="0">
            <a:off x="-584626" y="799706"/>
            <a:ext cx="19457253" cy="1746936"/>
            <a:chOff x="0" y="0"/>
            <a:chExt cx="5124544" cy="460098"/>
          </a:xfrm>
        </p:grpSpPr>
        <p:sp>
          <p:nvSpPr>
            <p:cNvPr name="Freeform 3" id="3"/>
            <p:cNvSpPr/>
            <p:nvPr/>
          </p:nvSpPr>
          <p:spPr>
            <a:xfrm flipH="false" flipV="false" rot="0">
              <a:off x="0" y="0"/>
              <a:ext cx="5124544" cy="460098"/>
            </a:xfrm>
            <a:custGeom>
              <a:avLst/>
              <a:gdLst/>
              <a:ahLst/>
              <a:cxnLst/>
              <a:rect r="r" b="b" t="t" l="l"/>
              <a:pathLst>
                <a:path h="460098" w="5124544">
                  <a:moveTo>
                    <a:pt x="0" y="0"/>
                  </a:moveTo>
                  <a:lnTo>
                    <a:pt x="5124544" y="0"/>
                  </a:lnTo>
                  <a:lnTo>
                    <a:pt x="5124544" y="460098"/>
                  </a:lnTo>
                  <a:lnTo>
                    <a:pt x="0" y="460098"/>
                  </a:lnTo>
                  <a:close/>
                </a:path>
              </a:pathLst>
            </a:custGeom>
            <a:solidFill>
              <a:srgbClr val="013362"/>
            </a:solidFill>
          </p:spPr>
        </p:sp>
        <p:sp>
          <p:nvSpPr>
            <p:cNvPr name="TextBox 4" id="4"/>
            <p:cNvSpPr txBox="true"/>
            <p:nvPr/>
          </p:nvSpPr>
          <p:spPr>
            <a:xfrm>
              <a:off x="0" y="-76200"/>
              <a:ext cx="5124544" cy="536298"/>
            </a:xfrm>
            <a:prstGeom prst="rect">
              <a:avLst/>
            </a:prstGeom>
          </p:spPr>
          <p:txBody>
            <a:bodyPr anchor="ctr" rtlCol="false" tIns="50800" lIns="50800" bIns="50800" rIns="50800"/>
            <a:lstStyle/>
            <a:p>
              <a:pPr algn="ctr">
                <a:lnSpc>
                  <a:spcPts val="3575"/>
                </a:lnSpc>
              </a:pPr>
            </a:p>
          </p:txBody>
        </p:sp>
      </p:grpSp>
      <p:sp>
        <p:nvSpPr>
          <p:cNvPr name="TextBox 5" id="5"/>
          <p:cNvSpPr txBox="true"/>
          <p:nvPr/>
        </p:nvSpPr>
        <p:spPr>
          <a:xfrm rot="0">
            <a:off x="-1486843" y="1093739"/>
            <a:ext cx="21261687" cy="1044571"/>
          </a:xfrm>
          <a:prstGeom prst="rect">
            <a:avLst/>
          </a:prstGeom>
        </p:spPr>
        <p:txBody>
          <a:bodyPr anchor="t" rtlCol="false" tIns="0" lIns="0" bIns="0" rIns="0">
            <a:spAutoFit/>
          </a:bodyPr>
          <a:lstStyle/>
          <a:p>
            <a:pPr algn="ctr">
              <a:lnSpc>
                <a:spcPts val="8575"/>
              </a:lnSpc>
            </a:pPr>
            <a:r>
              <a:rPr lang="en-US" sz="6125">
                <a:solidFill>
                  <a:srgbClr val="FDFDFD"/>
                </a:solidFill>
                <a:latin typeface="DM Serif Display"/>
                <a:ea typeface="DM Serif Display"/>
                <a:cs typeface="DM Serif Display"/>
                <a:sym typeface="DM Serif Display"/>
              </a:rPr>
              <a:t>PRINCIPALES HALLAZGOS DEL DIAGNÓSTICO </a:t>
            </a:r>
          </a:p>
        </p:txBody>
      </p:sp>
      <p:sp>
        <p:nvSpPr>
          <p:cNvPr name="TextBox 6" id="6"/>
          <p:cNvSpPr txBox="true"/>
          <p:nvPr/>
        </p:nvSpPr>
        <p:spPr>
          <a:xfrm rot="0">
            <a:off x="1028700" y="2924627"/>
            <a:ext cx="16230600" cy="6277892"/>
          </a:xfrm>
          <a:prstGeom prst="rect">
            <a:avLst/>
          </a:prstGeom>
        </p:spPr>
        <p:txBody>
          <a:bodyPr anchor="t" rtlCol="false" tIns="0" lIns="0" bIns="0" rIns="0">
            <a:spAutoFit/>
          </a:bodyPr>
          <a:lstStyle/>
          <a:p>
            <a:pPr algn="just" marL="639905" indent="-319952" lvl="1">
              <a:lnSpc>
                <a:spcPts val="4149"/>
              </a:lnSpc>
              <a:buFont typeface="Arial"/>
              <a:buChar char="•"/>
            </a:pPr>
            <a:r>
              <a:rPr lang="en-US" sz="2963">
                <a:solidFill>
                  <a:srgbClr val="000000"/>
                </a:solidFill>
                <a:latin typeface="Cambria"/>
                <a:ea typeface="Cambria"/>
                <a:cs typeface="Cambria"/>
                <a:sym typeface="Cambria"/>
              </a:rPr>
              <a:t>Los hallazgos, indican en primer término la necesidad de establecer una definición única sobre la materia; y al mismo tiempo intentar un catálogo de hechos punibles que se incluyan en dicha definición. Partiendo de la evidencia, se sugiere presentar una propuesta para la definición de criminalidad compleja o delitos de alta complejidad, y a partir de las mismas, el grupo de trabajo pueda desarrollar la Guía propuesta en el proyecto.</a:t>
            </a:r>
          </a:p>
          <a:p>
            <a:pPr algn="just" marL="639905" indent="-319952" lvl="1">
              <a:lnSpc>
                <a:spcPts val="4149"/>
              </a:lnSpc>
              <a:buFont typeface="Arial"/>
              <a:buChar char="•"/>
            </a:pPr>
            <a:r>
              <a:rPr lang="en-US" sz="2963">
                <a:solidFill>
                  <a:srgbClr val="000000"/>
                </a:solidFill>
                <a:latin typeface="Cambria"/>
                <a:ea typeface="Cambria"/>
                <a:cs typeface="Cambria"/>
                <a:sym typeface="Cambria"/>
              </a:rPr>
              <a:t>En lo que respecta a la protección de las personas juzgadoras; se observa que no todos los países cuentan con alguna norma que haga referencia a la necesidad de disponer de una seguridad asignada, con relación al riesgo que conlleva el ejercicio del Cargo.</a:t>
            </a:r>
          </a:p>
          <a:p>
            <a:pPr algn="just" marL="639905" indent="-319952" lvl="1">
              <a:lnSpc>
                <a:spcPts val="4149"/>
              </a:lnSpc>
              <a:buFont typeface="Arial"/>
              <a:buChar char="•"/>
            </a:pPr>
            <a:r>
              <a:rPr lang="en-US" sz="2963">
                <a:solidFill>
                  <a:srgbClr val="000000"/>
                </a:solidFill>
                <a:latin typeface="Cambria"/>
                <a:ea typeface="Cambria"/>
                <a:cs typeface="Cambria"/>
                <a:sym typeface="Cambria"/>
              </a:rPr>
              <a:t>Dentro del mismo preguntado se evidencia que los mecanismos que activan la protección, es a petición de parte y sometido a evaluación de un órgano, previo a la designación de custodia.</a:t>
            </a:r>
          </a:p>
          <a:p>
            <a:pPr algn="just">
              <a:lnSpc>
                <a:spcPts val="4149"/>
              </a:lnSpc>
            </a:pPr>
            <a:r>
              <a:rPr lang="en-US" sz="2963">
                <a:solidFill>
                  <a:srgbClr val="000000"/>
                </a:solidFill>
                <a:latin typeface="Cambria"/>
                <a:ea typeface="Cambria"/>
                <a:cs typeface="Cambria"/>
                <a:sym typeface="Cambria"/>
              </a:rPr>
              <a:t> </a:t>
            </a:r>
          </a:p>
          <a:p>
            <a:pPr algn="just">
              <a:lnSpc>
                <a:spcPts val="4149"/>
              </a:lnSpc>
            </a:pP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FDFDFD"/>
        </a:solidFill>
      </p:bgPr>
    </p:bg>
    <p:spTree>
      <p:nvGrpSpPr>
        <p:cNvPr id="1" name=""/>
        <p:cNvGrpSpPr/>
        <p:nvPr/>
      </p:nvGrpSpPr>
      <p:grpSpPr>
        <a:xfrm>
          <a:off x="0" y="0"/>
          <a:ext cx="0" cy="0"/>
          <a:chOff x="0" y="0"/>
          <a:chExt cx="0" cy="0"/>
        </a:xfrm>
      </p:grpSpPr>
      <p:grpSp>
        <p:nvGrpSpPr>
          <p:cNvPr name="Group 2" id="2"/>
          <p:cNvGrpSpPr/>
          <p:nvPr/>
        </p:nvGrpSpPr>
        <p:grpSpPr>
          <a:xfrm rot="0">
            <a:off x="-584626" y="799706"/>
            <a:ext cx="19457253" cy="1746936"/>
            <a:chOff x="0" y="0"/>
            <a:chExt cx="5124544" cy="460098"/>
          </a:xfrm>
        </p:grpSpPr>
        <p:sp>
          <p:nvSpPr>
            <p:cNvPr name="Freeform 3" id="3"/>
            <p:cNvSpPr/>
            <p:nvPr/>
          </p:nvSpPr>
          <p:spPr>
            <a:xfrm flipH="false" flipV="false" rot="0">
              <a:off x="0" y="0"/>
              <a:ext cx="5124544" cy="460098"/>
            </a:xfrm>
            <a:custGeom>
              <a:avLst/>
              <a:gdLst/>
              <a:ahLst/>
              <a:cxnLst/>
              <a:rect r="r" b="b" t="t" l="l"/>
              <a:pathLst>
                <a:path h="460098" w="5124544">
                  <a:moveTo>
                    <a:pt x="0" y="0"/>
                  </a:moveTo>
                  <a:lnTo>
                    <a:pt x="5124544" y="0"/>
                  </a:lnTo>
                  <a:lnTo>
                    <a:pt x="5124544" y="460098"/>
                  </a:lnTo>
                  <a:lnTo>
                    <a:pt x="0" y="460098"/>
                  </a:lnTo>
                  <a:close/>
                </a:path>
              </a:pathLst>
            </a:custGeom>
            <a:solidFill>
              <a:srgbClr val="013362"/>
            </a:solidFill>
          </p:spPr>
        </p:sp>
        <p:sp>
          <p:nvSpPr>
            <p:cNvPr name="TextBox 4" id="4"/>
            <p:cNvSpPr txBox="true"/>
            <p:nvPr/>
          </p:nvSpPr>
          <p:spPr>
            <a:xfrm>
              <a:off x="0" y="-76200"/>
              <a:ext cx="5124544" cy="536298"/>
            </a:xfrm>
            <a:prstGeom prst="rect">
              <a:avLst/>
            </a:prstGeom>
          </p:spPr>
          <p:txBody>
            <a:bodyPr anchor="ctr" rtlCol="false" tIns="50800" lIns="50800" bIns="50800" rIns="50800"/>
            <a:lstStyle/>
            <a:p>
              <a:pPr algn="ctr">
                <a:lnSpc>
                  <a:spcPts val="3575"/>
                </a:lnSpc>
              </a:pPr>
            </a:p>
          </p:txBody>
        </p:sp>
      </p:grpSp>
      <p:sp>
        <p:nvSpPr>
          <p:cNvPr name="TextBox 5" id="5"/>
          <p:cNvSpPr txBox="true"/>
          <p:nvPr/>
        </p:nvSpPr>
        <p:spPr>
          <a:xfrm rot="0">
            <a:off x="-1486843" y="1093739"/>
            <a:ext cx="21261687" cy="1044571"/>
          </a:xfrm>
          <a:prstGeom prst="rect">
            <a:avLst/>
          </a:prstGeom>
        </p:spPr>
        <p:txBody>
          <a:bodyPr anchor="t" rtlCol="false" tIns="0" lIns="0" bIns="0" rIns="0">
            <a:spAutoFit/>
          </a:bodyPr>
          <a:lstStyle/>
          <a:p>
            <a:pPr algn="ctr">
              <a:lnSpc>
                <a:spcPts val="8575"/>
              </a:lnSpc>
            </a:pPr>
            <a:r>
              <a:rPr lang="en-US" sz="6125">
                <a:solidFill>
                  <a:srgbClr val="FDFDFD"/>
                </a:solidFill>
                <a:latin typeface="DM Serif Display"/>
                <a:ea typeface="DM Serif Display"/>
                <a:cs typeface="DM Serif Display"/>
                <a:sym typeface="DM Serif Display"/>
              </a:rPr>
              <a:t>PRINCIPALES HALLAZGOS DEL DIAGNÓSTICO </a:t>
            </a:r>
          </a:p>
        </p:txBody>
      </p:sp>
      <p:sp>
        <p:nvSpPr>
          <p:cNvPr name="TextBox 6" id="6"/>
          <p:cNvSpPr txBox="true"/>
          <p:nvPr/>
        </p:nvSpPr>
        <p:spPr>
          <a:xfrm rot="0">
            <a:off x="1028700" y="2653913"/>
            <a:ext cx="16230600" cy="6801767"/>
          </a:xfrm>
          <a:prstGeom prst="rect">
            <a:avLst/>
          </a:prstGeom>
        </p:spPr>
        <p:txBody>
          <a:bodyPr anchor="t" rtlCol="false" tIns="0" lIns="0" bIns="0" rIns="0">
            <a:spAutoFit/>
          </a:bodyPr>
          <a:lstStyle/>
          <a:p>
            <a:pPr algn="just" marL="639905" indent="-319952" lvl="1">
              <a:lnSpc>
                <a:spcPts val="4149"/>
              </a:lnSpc>
              <a:buFont typeface="Arial"/>
              <a:buChar char="•"/>
            </a:pPr>
            <a:r>
              <a:rPr lang="en-US" sz="2963">
                <a:solidFill>
                  <a:srgbClr val="000000"/>
                </a:solidFill>
                <a:latin typeface="Cambria"/>
                <a:ea typeface="Cambria"/>
                <a:cs typeface="Cambria"/>
                <a:sym typeface="Cambria"/>
              </a:rPr>
              <a:t>Este mecanismo, presenta debilidades, siempre y cuando la información sea conocida por varias personas y el procedimiento de evaluación, tenga una duración indefinida; situación que puede provocar que, no sea eficiente exponiendo a la persona a los grupos criminales, que deben ser juzgados por dichos órganos. Por lo expuesto, la guía, recomienda que dichos procesos sean breves y de ser posible anónimos. </a:t>
            </a:r>
          </a:p>
          <a:p>
            <a:pPr algn="just" marL="639905" indent="-319952" lvl="1">
              <a:lnSpc>
                <a:spcPts val="4149"/>
              </a:lnSpc>
              <a:buFont typeface="Arial"/>
              <a:buChar char="•"/>
            </a:pPr>
            <a:r>
              <a:rPr lang="en-US" sz="2963">
                <a:solidFill>
                  <a:srgbClr val="000000"/>
                </a:solidFill>
                <a:latin typeface="Cambria"/>
                <a:ea typeface="Cambria"/>
                <a:cs typeface="Cambria"/>
                <a:sym typeface="Cambria"/>
              </a:rPr>
              <a:t>Otro aspecto relevante, es que, en la mayoría de los países consultados, no se cuenta con normativa que haga referencia a la remuneración adicional o incentivos por la peligrosidad o riesgo; con relación a la función que cumple. </a:t>
            </a:r>
          </a:p>
          <a:p>
            <a:pPr algn="just" marL="639905" indent="-319952" lvl="1">
              <a:lnSpc>
                <a:spcPts val="4149"/>
              </a:lnSpc>
              <a:buFont typeface="Arial"/>
              <a:buChar char="•"/>
            </a:pPr>
            <a:r>
              <a:rPr lang="en-US" sz="2963">
                <a:solidFill>
                  <a:srgbClr val="000000"/>
                </a:solidFill>
                <a:latin typeface="Cambria"/>
                <a:ea typeface="Cambria"/>
                <a:cs typeface="Cambria"/>
                <a:sym typeface="Cambria"/>
              </a:rPr>
              <a:t>En materia al diseño institucional, una manera novedosa seria establecer el tiempo máximo que los juzgadores y juzgadoras, así como el personal de apoyo deben permanecer en la jurisdicción especializada, a los efectos de garantizar la rotación del personal y mitigando así el riesgo de corrupción del sistema judicial. </a:t>
            </a:r>
          </a:p>
          <a:p>
            <a:pPr algn="just">
              <a:lnSpc>
                <a:spcPts val="4149"/>
              </a:lnSpc>
            </a:pP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13362"/>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4057888"/>
            <a:chOff x="0" y="0"/>
            <a:chExt cx="4816593" cy="1068744"/>
          </a:xfrm>
        </p:grpSpPr>
        <p:sp>
          <p:nvSpPr>
            <p:cNvPr name="Freeform 3" id="3"/>
            <p:cNvSpPr/>
            <p:nvPr/>
          </p:nvSpPr>
          <p:spPr>
            <a:xfrm flipH="false" flipV="false" rot="0">
              <a:off x="0" y="0"/>
              <a:ext cx="4816592" cy="1068744"/>
            </a:xfrm>
            <a:custGeom>
              <a:avLst/>
              <a:gdLst/>
              <a:ahLst/>
              <a:cxnLst/>
              <a:rect r="r" b="b" t="t" l="l"/>
              <a:pathLst>
                <a:path h="1068744" w="4816592">
                  <a:moveTo>
                    <a:pt x="0" y="0"/>
                  </a:moveTo>
                  <a:lnTo>
                    <a:pt x="4816592" y="0"/>
                  </a:lnTo>
                  <a:lnTo>
                    <a:pt x="4816592" y="1068744"/>
                  </a:lnTo>
                  <a:lnTo>
                    <a:pt x="0" y="1068744"/>
                  </a:lnTo>
                  <a:close/>
                </a:path>
              </a:pathLst>
            </a:custGeom>
            <a:solidFill>
              <a:srgbClr val="FDFDFD"/>
            </a:solidFill>
          </p:spPr>
        </p:sp>
        <p:sp>
          <p:nvSpPr>
            <p:cNvPr name="TextBox 4" id="4"/>
            <p:cNvSpPr txBox="true"/>
            <p:nvPr/>
          </p:nvSpPr>
          <p:spPr>
            <a:xfrm>
              <a:off x="0" y="-76200"/>
              <a:ext cx="4816593" cy="1144944"/>
            </a:xfrm>
            <a:prstGeom prst="rect">
              <a:avLst/>
            </a:prstGeom>
          </p:spPr>
          <p:txBody>
            <a:bodyPr anchor="ctr" rtlCol="false" tIns="50800" lIns="50800" bIns="50800" rIns="50800"/>
            <a:lstStyle/>
            <a:p>
              <a:pPr algn="ctr">
                <a:lnSpc>
                  <a:spcPts val="3575"/>
                </a:lnSpc>
              </a:pPr>
            </a:p>
          </p:txBody>
        </p:sp>
      </p:grpSp>
      <p:grpSp>
        <p:nvGrpSpPr>
          <p:cNvPr name="Group 5" id="5"/>
          <p:cNvGrpSpPr/>
          <p:nvPr/>
        </p:nvGrpSpPr>
        <p:grpSpPr>
          <a:xfrm rot="0">
            <a:off x="1398356" y="4315888"/>
            <a:ext cx="15853252" cy="1256923"/>
            <a:chOff x="0" y="0"/>
            <a:chExt cx="4445830" cy="352487"/>
          </a:xfrm>
        </p:grpSpPr>
        <p:sp>
          <p:nvSpPr>
            <p:cNvPr name="Freeform 6" id="6"/>
            <p:cNvSpPr/>
            <p:nvPr/>
          </p:nvSpPr>
          <p:spPr>
            <a:xfrm flipH="false" flipV="false" rot="0">
              <a:off x="0" y="0"/>
              <a:ext cx="4445830" cy="352487"/>
            </a:xfrm>
            <a:custGeom>
              <a:avLst/>
              <a:gdLst/>
              <a:ahLst/>
              <a:cxnLst/>
              <a:rect r="r" b="b" t="t" l="l"/>
              <a:pathLst>
                <a:path h="352487" w="4445830">
                  <a:moveTo>
                    <a:pt x="0" y="0"/>
                  </a:moveTo>
                  <a:lnTo>
                    <a:pt x="4445830" y="0"/>
                  </a:lnTo>
                  <a:lnTo>
                    <a:pt x="4445830" y="352487"/>
                  </a:lnTo>
                  <a:lnTo>
                    <a:pt x="0" y="352487"/>
                  </a:lnTo>
                  <a:close/>
                </a:path>
              </a:pathLst>
            </a:custGeom>
            <a:solidFill>
              <a:srgbClr val="FDFDFD"/>
            </a:solidFill>
          </p:spPr>
        </p:sp>
        <p:sp>
          <p:nvSpPr>
            <p:cNvPr name="TextBox 7" id="7"/>
            <p:cNvSpPr txBox="true"/>
            <p:nvPr/>
          </p:nvSpPr>
          <p:spPr>
            <a:xfrm>
              <a:off x="0" y="-76200"/>
              <a:ext cx="4445830" cy="428687"/>
            </a:xfrm>
            <a:prstGeom prst="rect">
              <a:avLst/>
            </a:prstGeom>
          </p:spPr>
          <p:txBody>
            <a:bodyPr anchor="ctr" rtlCol="false" tIns="50800" lIns="50800" bIns="50800" rIns="50800"/>
            <a:lstStyle/>
            <a:p>
              <a:pPr algn="ctr">
                <a:lnSpc>
                  <a:spcPts val="3575"/>
                </a:lnSpc>
              </a:pPr>
            </a:p>
          </p:txBody>
        </p:sp>
      </p:grpSp>
      <p:grpSp>
        <p:nvGrpSpPr>
          <p:cNvPr name="Group 8" id="8"/>
          <p:cNvGrpSpPr/>
          <p:nvPr/>
        </p:nvGrpSpPr>
        <p:grpSpPr>
          <a:xfrm rot="0">
            <a:off x="1398356" y="5823743"/>
            <a:ext cx="15853252" cy="1721172"/>
            <a:chOff x="0" y="0"/>
            <a:chExt cx="4445830" cy="482679"/>
          </a:xfrm>
        </p:grpSpPr>
        <p:sp>
          <p:nvSpPr>
            <p:cNvPr name="Freeform 9" id="9"/>
            <p:cNvSpPr/>
            <p:nvPr/>
          </p:nvSpPr>
          <p:spPr>
            <a:xfrm flipH="false" flipV="false" rot="0">
              <a:off x="0" y="0"/>
              <a:ext cx="4445830" cy="482679"/>
            </a:xfrm>
            <a:custGeom>
              <a:avLst/>
              <a:gdLst/>
              <a:ahLst/>
              <a:cxnLst/>
              <a:rect r="r" b="b" t="t" l="l"/>
              <a:pathLst>
                <a:path h="482679" w="4445830">
                  <a:moveTo>
                    <a:pt x="0" y="0"/>
                  </a:moveTo>
                  <a:lnTo>
                    <a:pt x="4445830" y="0"/>
                  </a:lnTo>
                  <a:lnTo>
                    <a:pt x="4445830" y="482679"/>
                  </a:lnTo>
                  <a:lnTo>
                    <a:pt x="0" y="482679"/>
                  </a:lnTo>
                  <a:close/>
                </a:path>
              </a:pathLst>
            </a:custGeom>
            <a:solidFill>
              <a:srgbClr val="FDFDFD"/>
            </a:solidFill>
          </p:spPr>
        </p:sp>
        <p:sp>
          <p:nvSpPr>
            <p:cNvPr name="TextBox 10" id="10"/>
            <p:cNvSpPr txBox="true"/>
            <p:nvPr/>
          </p:nvSpPr>
          <p:spPr>
            <a:xfrm>
              <a:off x="0" y="-76200"/>
              <a:ext cx="4445830" cy="558879"/>
            </a:xfrm>
            <a:prstGeom prst="rect">
              <a:avLst/>
            </a:prstGeom>
          </p:spPr>
          <p:txBody>
            <a:bodyPr anchor="ctr" rtlCol="false" tIns="50800" lIns="50800" bIns="50800" rIns="50800"/>
            <a:lstStyle/>
            <a:p>
              <a:pPr algn="ctr">
                <a:lnSpc>
                  <a:spcPts val="3575"/>
                </a:lnSpc>
              </a:pPr>
            </a:p>
          </p:txBody>
        </p:sp>
      </p:grpSp>
      <p:grpSp>
        <p:nvGrpSpPr>
          <p:cNvPr name="Group 11" id="11"/>
          <p:cNvGrpSpPr/>
          <p:nvPr/>
        </p:nvGrpSpPr>
        <p:grpSpPr>
          <a:xfrm rot="0">
            <a:off x="1398356" y="7850767"/>
            <a:ext cx="15853252" cy="1721172"/>
            <a:chOff x="0" y="0"/>
            <a:chExt cx="4445830" cy="482679"/>
          </a:xfrm>
        </p:grpSpPr>
        <p:sp>
          <p:nvSpPr>
            <p:cNvPr name="Freeform 12" id="12"/>
            <p:cNvSpPr/>
            <p:nvPr/>
          </p:nvSpPr>
          <p:spPr>
            <a:xfrm flipH="false" flipV="false" rot="0">
              <a:off x="0" y="0"/>
              <a:ext cx="4445830" cy="482679"/>
            </a:xfrm>
            <a:custGeom>
              <a:avLst/>
              <a:gdLst/>
              <a:ahLst/>
              <a:cxnLst/>
              <a:rect r="r" b="b" t="t" l="l"/>
              <a:pathLst>
                <a:path h="482679" w="4445830">
                  <a:moveTo>
                    <a:pt x="0" y="0"/>
                  </a:moveTo>
                  <a:lnTo>
                    <a:pt x="4445830" y="0"/>
                  </a:lnTo>
                  <a:lnTo>
                    <a:pt x="4445830" y="482679"/>
                  </a:lnTo>
                  <a:lnTo>
                    <a:pt x="0" y="482679"/>
                  </a:lnTo>
                  <a:close/>
                </a:path>
              </a:pathLst>
            </a:custGeom>
            <a:solidFill>
              <a:srgbClr val="FDFDFD"/>
            </a:solidFill>
          </p:spPr>
        </p:sp>
        <p:sp>
          <p:nvSpPr>
            <p:cNvPr name="TextBox 13" id="13"/>
            <p:cNvSpPr txBox="true"/>
            <p:nvPr/>
          </p:nvSpPr>
          <p:spPr>
            <a:xfrm>
              <a:off x="0" y="-76200"/>
              <a:ext cx="4445830" cy="558879"/>
            </a:xfrm>
            <a:prstGeom prst="rect">
              <a:avLst/>
            </a:prstGeom>
          </p:spPr>
          <p:txBody>
            <a:bodyPr anchor="ctr" rtlCol="false" tIns="50800" lIns="50800" bIns="50800" rIns="50800"/>
            <a:lstStyle/>
            <a:p>
              <a:pPr algn="ctr">
                <a:lnSpc>
                  <a:spcPts val="3575"/>
                </a:lnSpc>
              </a:pPr>
            </a:p>
          </p:txBody>
        </p:sp>
      </p:grpSp>
      <p:sp>
        <p:nvSpPr>
          <p:cNvPr name="TextBox 14" id="14"/>
          <p:cNvSpPr txBox="true"/>
          <p:nvPr/>
        </p:nvSpPr>
        <p:spPr>
          <a:xfrm rot="0">
            <a:off x="5212461" y="907174"/>
            <a:ext cx="8296282" cy="2424516"/>
          </a:xfrm>
          <a:prstGeom prst="rect">
            <a:avLst/>
          </a:prstGeom>
        </p:spPr>
        <p:txBody>
          <a:bodyPr anchor="t" rtlCol="false" tIns="0" lIns="0" bIns="0" rIns="0">
            <a:spAutoFit/>
          </a:bodyPr>
          <a:lstStyle/>
          <a:p>
            <a:pPr algn="ctr">
              <a:lnSpc>
                <a:spcPts val="9385"/>
              </a:lnSpc>
            </a:pPr>
            <a:r>
              <a:rPr lang="en-US" sz="9293">
                <a:solidFill>
                  <a:srgbClr val="013362"/>
                </a:solidFill>
                <a:latin typeface="DM Serif Display"/>
                <a:ea typeface="DM Serif Display"/>
                <a:cs typeface="DM Serif Display"/>
                <a:sym typeface="DM Serif Display"/>
              </a:rPr>
              <a:t>ASPECTOS COMUNES</a:t>
            </a:r>
          </a:p>
        </p:txBody>
      </p:sp>
      <p:sp>
        <p:nvSpPr>
          <p:cNvPr name="TextBox 15" id="15"/>
          <p:cNvSpPr txBox="true"/>
          <p:nvPr/>
        </p:nvSpPr>
        <p:spPr>
          <a:xfrm rot="0">
            <a:off x="1610800" y="4396582"/>
            <a:ext cx="15499603" cy="1427161"/>
          </a:xfrm>
          <a:prstGeom prst="rect">
            <a:avLst/>
          </a:prstGeom>
        </p:spPr>
        <p:txBody>
          <a:bodyPr anchor="t" rtlCol="false" tIns="0" lIns="0" bIns="0" rIns="0">
            <a:spAutoFit/>
          </a:bodyPr>
          <a:lstStyle/>
          <a:p>
            <a:pPr algn="l">
              <a:lnSpc>
                <a:spcPts val="3762"/>
              </a:lnSpc>
            </a:pPr>
            <a:r>
              <a:rPr lang="en-US" sz="2687">
                <a:solidFill>
                  <a:srgbClr val="013362"/>
                </a:solidFill>
                <a:latin typeface="Cambria"/>
                <a:ea typeface="Cambria"/>
                <a:cs typeface="Cambria"/>
                <a:sym typeface="Cambria"/>
              </a:rPr>
              <a:t>La mayoría de los países han respondido que el Poder Judicial, no cuenta con protocolos de priorización o gestión de causas complejas, o de criminalidad compleja. </a:t>
            </a:r>
          </a:p>
          <a:p>
            <a:pPr algn="l">
              <a:lnSpc>
                <a:spcPts val="3762"/>
              </a:lnSpc>
            </a:pPr>
          </a:p>
        </p:txBody>
      </p:sp>
      <p:sp>
        <p:nvSpPr>
          <p:cNvPr name="TextBox 16" id="16"/>
          <p:cNvSpPr txBox="true"/>
          <p:nvPr/>
        </p:nvSpPr>
        <p:spPr>
          <a:xfrm rot="0">
            <a:off x="1575181" y="5947356"/>
            <a:ext cx="15535223" cy="1903411"/>
          </a:xfrm>
          <a:prstGeom prst="rect">
            <a:avLst/>
          </a:prstGeom>
        </p:spPr>
        <p:txBody>
          <a:bodyPr anchor="t" rtlCol="false" tIns="0" lIns="0" bIns="0" rIns="0">
            <a:spAutoFit/>
          </a:bodyPr>
          <a:lstStyle/>
          <a:p>
            <a:pPr algn="l">
              <a:lnSpc>
                <a:spcPts val="3762"/>
              </a:lnSpc>
            </a:pPr>
            <a:r>
              <a:rPr lang="en-US" sz="2687">
                <a:solidFill>
                  <a:srgbClr val="013362"/>
                </a:solidFill>
                <a:latin typeface="Cambria"/>
                <a:ea typeface="Cambria"/>
                <a:cs typeface="Cambria"/>
                <a:sym typeface="Cambria"/>
              </a:rPr>
              <a:t>La falta de protocolos o manuales que aborden ya sea las causas complejas o de criminalidad compleja; genera muchas veces el retardo de la resolución de los casos, por motivos meramente administrativos; y de formas.</a:t>
            </a:r>
          </a:p>
          <a:p>
            <a:pPr algn="l">
              <a:lnSpc>
                <a:spcPts val="3762"/>
              </a:lnSpc>
            </a:pPr>
          </a:p>
        </p:txBody>
      </p:sp>
      <p:sp>
        <p:nvSpPr>
          <p:cNvPr name="TextBox 17" id="17"/>
          <p:cNvSpPr txBox="true"/>
          <p:nvPr/>
        </p:nvSpPr>
        <p:spPr>
          <a:xfrm rot="0">
            <a:off x="1610800" y="7974379"/>
            <a:ext cx="15367453" cy="2379661"/>
          </a:xfrm>
          <a:prstGeom prst="rect">
            <a:avLst/>
          </a:prstGeom>
        </p:spPr>
        <p:txBody>
          <a:bodyPr anchor="t" rtlCol="false" tIns="0" lIns="0" bIns="0" rIns="0">
            <a:spAutoFit/>
          </a:bodyPr>
          <a:lstStyle/>
          <a:p>
            <a:pPr algn="l">
              <a:lnSpc>
                <a:spcPts val="3762"/>
              </a:lnSpc>
            </a:pPr>
            <a:r>
              <a:rPr lang="en-US" sz="2687">
                <a:solidFill>
                  <a:srgbClr val="013362"/>
                </a:solidFill>
                <a:latin typeface="Cambria"/>
                <a:ea typeface="Cambria"/>
                <a:cs typeface="Cambria"/>
                <a:sym typeface="Cambria"/>
              </a:rPr>
              <a:t>Otro aspecto observado, es la falta de mecanismos internos para mitigar el contacto del personal con los grupos criminales, permeando así el sistema e infiltrándose en esquema del proceso; favoreciendo la corrupción y la impunidad.</a:t>
            </a:r>
          </a:p>
          <a:p>
            <a:pPr algn="ctr">
              <a:lnSpc>
                <a:spcPts val="3762"/>
              </a:lnSpc>
            </a:pPr>
            <a:r>
              <a:rPr lang="en-US" sz="2687">
                <a:solidFill>
                  <a:srgbClr val="013362"/>
                </a:solidFill>
                <a:latin typeface="Cambria"/>
                <a:ea typeface="Cambria"/>
                <a:cs typeface="Cambria"/>
                <a:sym typeface="Cambria"/>
              </a:rPr>
              <a:t>O</a:t>
            </a:r>
          </a:p>
          <a:p>
            <a:pPr algn="l">
              <a:lnSpc>
                <a:spcPts val="3762"/>
              </a:lnSpc>
            </a:pP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13362"/>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4057888"/>
            <a:chOff x="0" y="0"/>
            <a:chExt cx="4816593" cy="1068744"/>
          </a:xfrm>
        </p:grpSpPr>
        <p:sp>
          <p:nvSpPr>
            <p:cNvPr name="Freeform 3" id="3"/>
            <p:cNvSpPr/>
            <p:nvPr/>
          </p:nvSpPr>
          <p:spPr>
            <a:xfrm flipH="false" flipV="false" rot="0">
              <a:off x="0" y="0"/>
              <a:ext cx="4816592" cy="1068744"/>
            </a:xfrm>
            <a:custGeom>
              <a:avLst/>
              <a:gdLst/>
              <a:ahLst/>
              <a:cxnLst/>
              <a:rect r="r" b="b" t="t" l="l"/>
              <a:pathLst>
                <a:path h="1068744" w="4816592">
                  <a:moveTo>
                    <a:pt x="0" y="0"/>
                  </a:moveTo>
                  <a:lnTo>
                    <a:pt x="4816592" y="0"/>
                  </a:lnTo>
                  <a:lnTo>
                    <a:pt x="4816592" y="1068744"/>
                  </a:lnTo>
                  <a:lnTo>
                    <a:pt x="0" y="1068744"/>
                  </a:lnTo>
                  <a:close/>
                </a:path>
              </a:pathLst>
            </a:custGeom>
            <a:solidFill>
              <a:srgbClr val="FDFDFD"/>
            </a:solidFill>
          </p:spPr>
        </p:sp>
        <p:sp>
          <p:nvSpPr>
            <p:cNvPr name="TextBox 4" id="4"/>
            <p:cNvSpPr txBox="true"/>
            <p:nvPr/>
          </p:nvSpPr>
          <p:spPr>
            <a:xfrm>
              <a:off x="0" y="-76200"/>
              <a:ext cx="4816593" cy="1144944"/>
            </a:xfrm>
            <a:prstGeom prst="rect">
              <a:avLst/>
            </a:prstGeom>
          </p:spPr>
          <p:txBody>
            <a:bodyPr anchor="ctr" rtlCol="false" tIns="50800" lIns="50800" bIns="50800" rIns="50800"/>
            <a:lstStyle/>
            <a:p>
              <a:pPr algn="ctr">
                <a:lnSpc>
                  <a:spcPts val="3575"/>
                </a:lnSpc>
              </a:pPr>
            </a:p>
          </p:txBody>
        </p:sp>
      </p:grpSp>
      <p:grpSp>
        <p:nvGrpSpPr>
          <p:cNvPr name="Group 5" id="5"/>
          <p:cNvGrpSpPr/>
          <p:nvPr/>
        </p:nvGrpSpPr>
        <p:grpSpPr>
          <a:xfrm rot="0">
            <a:off x="1398356" y="4509548"/>
            <a:ext cx="15853252" cy="2225790"/>
            <a:chOff x="0" y="0"/>
            <a:chExt cx="4445830" cy="624193"/>
          </a:xfrm>
        </p:grpSpPr>
        <p:sp>
          <p:nvSpPr>
            <p:cNvPr name="Freeform 6" id="6"/>
            <p:cNvSpPr/>
            <p:nvPr/>
          </p:nvSpPr>
          <p:spPr>
            <a:xfrm flipH="false" flipV="false" rot="0">
              <a:off x="0" y="0"/>
              <a:ext cx="4445830" cy="624193"/>
            </a:xfrm>
            <a:custGeom>
              <a:avLst/>
              <a:gdLst/>
              <a:ahLst/>
              <a:cxnLst/>
              <a:rect r="r" b="b" t="t" l="l"/>
              <a:pathLst>
                <a:path h="624193" w="4445830">
                  <a:moveTo>
                    <a:pt x="0" y="0"/>
                  </a:moveTo>
                  <a:lnTo>
                    <a:pt x="4445830" y="0"/>
                  </a:lnTo>
                  <a:lnTo>
                    <a:pt x="4445830" y="624193"/>
                  </a:lnTo>
                  <a:lnTo>
                    <a:pt x="0" y="624193"/>
                  </a:lnTo>
                  <a:close/>
                </a:path>
              </a:pathLst>
            </a:custGeom>
            <a:solidFill>
              <a:srgbClr val="FDFDFD"/>
            </a:solidFill>
          </p:spPr>
        </p:sp>
        <p:sp>
          <p:nvSpPr>
            <p:cNvPr name="TextBox 7" id="7"/>
            <p:cNvSpPr txBox="true"/>
            <p:nvPr/>
          </p:nvSpPr>
          <p:spPr>
            <a:xfrm>
              <a:off x="0" y="-76200"/>
              <a:ext cx="4445830" cy="700393"/>
            </a:xfrm>
            <a:prstGeom prst="rect">
              <a:avLst/>
            </a:prstGeom>
          </p:spPr>
          <p:txBody>
            <a:bodyPr anchor="ctr" rtlCol="false" tIns="50800" lIns="50800" bIns="50800" rIns="50800"/>
            <a:lstStyle/>
            <a:p>
              <a:pPr algn="ctr">
                <a:lnSpc>
                  <a:spcPts val="3575"/>
                </a:lnSpc>
              </a:pPr>
            </a:p>
          </p:txBody>
        </p:sp>
      </p:grpSp>
      <p:grpSp>
        <p:nvGrpSpPr>
          <p:cNvPr name="Group 8" id="8"/>
          <p:cNvGrpSpPr/>
          <p:nvPr/>
        </p:nvGrpSpPr>
        <p:grpSpPr>
          <a:xfrm rot="0">
            <a:off x="1406048" y="7417579"/>
            <a:ext cx="15853252" cy="1721172"/>
            <a:chOff x="0" y="0"/>
            <a:chExt cx="4445830" cy="482679"/>
          </a:xfrm>
        </p:grpSpPr>
        <p:sp>
          <p:nvSpPr>
            <p:cNvPr name="Freeform 9" id="9"/>
            <p:cNvSpPr/>
            <p:nvPr/>
          </p:nvSpPr>
          <p:spPr>
            <a:xfrm flipH="false" flipV="false" rot="0">
              <a:off x="0" y="0"/>
              <a:ext cx="4445830" cy="482679"/>
            </a:xfrm>
            <a:custGeom>
              <a:avLst/>
              <a:gdLst/>
              <a:ahLst/>
              <a:cxnLst/>
              <a:rect r="r" b="b" t="t" l="l"/>
              <a:pathLst>
                <a:path h="482679" w="4445830">
                  <a:moveTo>
                    <a:pt x="0" y="0"/>
                  </a:moveTo>
                  <a:lnTo>
                    <a:pt x="4445830" y="0"/>
                  </a:lnTo>
                  <a:lnTo>
                    <a:pt x="4445830" y="482679"/>
                  </a:lnTo>
                  <a:lnTo>
                    <a:pt x="0" y="482679"/>
                  </a:lnTo>
                  <a:close/>
                </a:path>
              </a:pathLst>
            </a:custGeom>
            <a:solidFill>
              <a:srgbClr val="FDFDFD"/>
            </a:solidFill>
          </p:spPr>
        </p:sp>
        <p:sp>
          <p:nvSpPr>
            <p:cNvPr name="TextBox 10" id="10"/>
            <p:cNvSpPr txBox="true"/>
            <p:nvPr/>
          </p:nvSpPr>
          <p:spPr>
            <a:xfrm>
              <a:off x="0" y="-76200"/>
              <a:ext cx="4445830" cy="558879"/>
            </a:xfrm>
            <a:prstGeom prst="rect">
              <a:avLst/>
            </a:prstGeom>
          </p:spPr>
          <p:txBody>
            <a:bodyPr anchor="ctr" rtlCol="false" tIns="50800" lIns="50800" bIns="50800" rIns="50800"/>
            <a:lstStyle/>
            <a:p>
              <a:pPr algn="ctr">
                <a:lnSpc>
                  <a:spcPts val="3575"/>
                </a:lnSpc>
              </a:pPr>
            </a:p>
          </p:txBody>
        </p:sp>
      </p:grpSp>
      <p:sp>
        <p:nvSpPr>
          <p:cNvPr name="TextBox 11" id="11"/>
          <p:cNvSpPr txBox="true"/>
          <p:nvPr/>
        </p:nvSpPr>
        <p:spPr>
          <a:xfrm rot="0">
            <a:off x="4995859" y="1036387"/>
            <a:ext cx="8296282" cy="2424516"/>
          </a:xfrm>
          <a:prstGeom prst="rect">
            <a:avLst/>
          </a:prstGeom>
        </p:spPr>
        <p:txBody>
          <a:bodyPr anchor="t" rtlCol="false" tIns="0" lIns="0" bIns="0" rIns="0">
            <a:spAutoFit/>
          </a:bodyPr>
          <a:lstStyle/>
          <a:p>
            <a:pPr algn="ctr">
              <a:lnSpc>
                <a:spcPts val="9385"/>
              </a:lnSpc>
            </a:pPr>
            <a:r>
              <a:rPr lang="en-US" sz="9293">
                <a:solidFill>
                  <a:srgbClr val="013362"/>
                </a:solidFill>
                <a:latin typeface="DM Serif Display"/>
                <a:ea typeface="DM Serif Display"/>
                <a:cs typeface="DM Serif Display"/>
                <a:sym typeface="DM Serif Display"/>
              </a:rPr>
              <a:t>ASPECTOS COMUNES</a:t>
            </a:r>
          </a:p>
        </p:txBody>
      </p:sp>
      <p:sp>
        <p:nvSpPr>
          <p:cNvPr name="TextBox 12" id="12"/>
          <p:cNvSpPr txBox="true"/>
          <p:nvPr/>
        </p:nvSpPr>
        <p:spPr>
          <a:xfrm rot="0">
            <a:off x="1610800" y="4590243"/>
            <a:ext cx="15499603" cy="1903411"/>
          </a:xfrm>
          <a:prstGeom prst="rect">
            <a:avLst/>
          </a:prstGeom>
        </p:spPr>
        <p:txBody>
          <a:bodyPr anchor="t" rtlCol="false" tIns="0" lIns="0" bIns="0" rIns="0">
            <a:spAutoFit/>
          </a:bodyPr>
          <a:lstStyle/>
          <a:p>
            <a:pPr algn="l">
              <a:lnSpc>
                <a:spcPts val="3762"/>
              </a:lnSpc>
            </a:pPr>
            <a:r>
              <a:rPr lang="en-US" sz="2687">
                <a:solidFill>
                  <a:srgbClr val="013362"/>
                </a:solidFill>
                <a:latin typeface="Cambria"/>
                <a:ea typeface="Cambria"/>
                <a:cs typeface="Cambria"/>
                <a:sym typeface="Cambria"/>
              </a:rPr>
              <a:t>El grupo de trabajo, menciona la confusión que implica definir la criminalidad compleja por un lado y por el otro lado la necesidad de contar con jurisdicciones especializadas; pues no en todos los casos, la gestión de casos de criminalidad compleja, se incluyen en el fuero especializado.</a:t>
            </a:r>
          </a:p>
          <a:p>
            <a:pPr algn="l">
              <a:lnSpc>
                <a:spcPts val="3762"/>
              </a:lnSpc>
            </a:pPr>
          </a:p>
        </p:txBody>
      </p:sp>
      <p:sp>
        <p:nvSpPr>
          <p:cNvPr name="TextBox 13" id="13"/>
          <p:cNvSpPr txBox="true"/>
          <p:nvPr/>
        </p:nvSpPr>
        <p:spPr>
          <a:xfrm rot="0">
            <a:off x="1582872" y="7586649"/>
            <a:ext cx="15535223" cy="1903411"/>
          </a:xfrm>
          <a:prstGeom prst="rect">
            <a:avLst/>
          </a:prstGeom>
        </p:spPr>
        <p:txBody>
          <a:bodyPr anchor="t" rtlCol="false" tIns="0" lIns="0" bIns="0" rIns="0">
            <a:spAutoFit/>
          </a:bodyPr>
          <a:lstStyle/>
          <a:p>
            <a:pPr algn="l">
              <a:lnSpc>
                <a:spcPts val="3762"/>
              </a:lnSpc>
            </a:pPr>
            <a:r>
              <a:rPr lang="en-US" sz="2687">
                <a:solidFill>
                  <a:srgbClr val="013362"/>
                </a:solidFill>
                <a:latin typeface="Cambria"/>
                <a:ea typeface="Cambria"/>
                <a:cs typeface="Cambria"/>
                <a:sym typeface="Cambria"/>
              </a:rPr>
              <a:t>Otro elemento que suma a la complejidad de la causa, incluye a aquellas causas en las cuales, se requiere de la cooperación judicial internacional, ya sea para la producción de pruebas, declaración de testigos, requerimientos de extradición, entre otros.</a:t>
            </a:r>
          </a:p>
          <a:p>
            <a:pPr algn="l">
              <a:lnSpc>
                <a:spcPts val="3762"/>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DAGdxrvcKJk</dc:identifier>
  <dcterms:modified xsi:type="dcterms:W3CDTF">2011-08-01T06:04:30Z</dcterms:modified>
  <cp:revision>1</cp:revision>
  <dc:title>Presentación Propuesta de Marketing Corporativo Azul y Blanco</dc:title>
</cp:coreProperties>
</file>