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58" r:id="rId6"/>
    <p:sldId id="260" r:id="rId7"/>
    <p:sldId id="261" r:id="rId8"/>
    <p:sldId id="262" r:id="rId9"/>
    <p:sldId id="259" r:id="rId10"/>
    <p:sldId id="257" r:id="rId11"/>
    <p:sldId id="263" r:id="rId12"/>
  </p:sldIdLst>
  <p:sldSz cx="12192000" cy="6858000"/>
  <p:notesSz cx="6858000" cy="9144000"/>
  <p:embeddedFontLst>
    <p:embeddedFont>
      <p:font typeface="Montserrat" pitchFamily="2" charset="77"/>
      <p:regular r:id="rId14"/>
    </p:embeddedFont>
    <p:embeddedFont>
      <p:font typeface="Montserrat SemiBold" pitchFamily="2" charset="77"/>
      <p:regular r:id="rId15"/>
      <p:bold r:id="rId16"/>
      <p:italic r:id="rId17"/>
      <p:boldItalic r:id="rId18"/>
    </p:embeddedFont>
    <p:embeddedFont>
      <p:font typeface="Play" pitchFamily="2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27" roundtripDataSignature="AMtx7mgcekFs8EaNp1YvChHU+KLoB1Ju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DD"/>
    <a:srgbClr val="EF3340"/>
    <a:srgbClr val="DE2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A95CE5-04AF-9349-B9BF-C4C57F4E56A4}" v="43" dt="2025-02-07T14:33:23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689"/>
  </p:normalViewPr>
  <p:slideViewPr>
    <p:cSldViewPr snapToGrid="0">
      <p:cViewPr varScale="1">
        <p:scale>
          <a:sx n="175" d="100"/>
          <a:sy n="175" d="100"/>
        </p:scale>
        <p:origin x="24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CC0D2E2-327D-0AD2-8707-8EB1535738C4}"/>
              </a:ext>
            </a:extLst>
          </p:cNvPr>
          <p:cNvSpPr/>
          <p:nvPr/>
        </p:nvSpPr>
        <p:spPr>
          <a:xfrm>
            <a:off x="4383313" y="4332511"/>
            <a:ext cx="3461657" cy="646331"/>
          </a:xfrm>
          <a:prstGeom prst="roundRect">
            <a:avLst>
              <a:gd name="adj" fmla="val 50000"/>
            </a:avLst>
          </a:prstGeom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032C1CB-9E36-3671-F7A1-428C11808210}"/>
              </a:ext>
            </a:extLst>
          </p:cNvPr>
          <p:cNvSpPr/>
          <p:nvPr/>
        </p:nvSpPr>
        <p:spPr>
          <a:xfrm>
            <a:off x="3476172" y="4332511"/>
            <a:ext cx="1016000" cy="646331"/>
          </a:xfrm>
          <a:prstGeom prst="roundRect">
            <a:avLst>
              <a:gd name="adj" fmla="val 50000"/>
            </a:avLst>
          </a:prstGeom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6FF92CC-A2DF-617E-F6BD-7EEEFE5C89B1}"/>
              </a:ext>
            </a:extLst>
          </p:cNvPr>
          <p:cNvSpPr/>
          <p:nvPr/>
        </p:nvSpPr>
        <p:spPr>
          <a:xfrm>
            <a:off x="7336972" y="4332511"/>
            <a:ext cx="1016000" cy="646331"/>
          </a:xfrm>
          <a:prstGeom prst="roundRect">
            <a:avLst>
              <a:gd name="adj" fmla="val 50000"/>
            </a:avLst>
          </a:prstGeom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445F4-EBC6-812B-3A02-61A2B318CAB6}"/>
              </a:ext>
            </a:extLst>
          </p:cNvPr>
          <p:cNvSpPr txBox="1"/>
          <p:nvPr/>
        </p:nvSpPr>
        <p:spPr>
          <a:xfrm>
            <a:off x="994229" y="2605311"/>
            <a:ext cx="10130971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Montserrat SemiBold" pitchFamily="2" charset="77"/>
              </a:rPr>
              <a:t>CUMBRE JUDICIAL IBEROAMERICANA</a:t>
            </a:r>
          </a:p>
          <a:p>
            <a:pPr algn="ctr">
              <a:lnSpc>
                <a:spcPts val="5420"/>
              </a:lnSpc>
            </a:pPr>
            <a:r>
              <a:rPr lang="en-US" sz="3400" dirty="0">
                <a:latin typeface="Montserrat" pitchFamily="2" charset="77"/>
              </a:rPr>
              <a:t>XXII </a:t>
            </a:r>
            <a:r>
              <a:rPr lang="en-US" sz="3400" dirty="0" err="1">
                <a:latin typeface="Montserrat" pitchFamily="2" charset="77"/>
              </a:rPr>
              <a:t>Edición</a:t>
            </a:r>
            <a:r>
              <a:rPr lang="en-US" sz="3400" dirty="0">
                <a:latin typeface="Montserrat" pitchFamily="2" charset="77"/>
              </a:rPr>
              <a:t> • </a:t>
            </a:r>
            <a:r>
              <a:rPr lang="en-US" sz="3400" dirty="0" err="1">
                <a:latin typeface="Montserrat" pitchFamily="2" charset="77"/>
              </a:rPr>
              <a:t>Eje</a:t>
            </a:r>
            <a:r>
              <a:rPr lang="en-US" sz="3400" dirty="0">
                <a:latin typeface="Montserrat" pitchFamily="2" charset="77"/>
              </a:rPr>
              <a:t> Justicia </a:t>
            </a:r>
            <a:r>
              <a:rPr lang="en-US" sz="3400" dirty="0" err="1">
                <a:latin typeface="Montserrat" pitchFamily="2" charset="77"/>
              </a:rPr>
              <a:t>Inclusiva</a:t>
            </a:r>
            <a:endParaRPr lang="en-US" sz="3400" dirty="0">
              <a:latin typeface="Montserrat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31D61E-E4AE-5BAF-59F8-4B1EFBA175FE}"/>
              </a:ext>
            </a:extLst>
          </p:cNvPr>
          <p:cNvSpPr txBox="1"/>
          <p:nvPr/>
        </p:nvSpPr>
        <p:spPr>
          <a:xfrm>
            <a:off x="4492172" y="4332511"/>
            <a:ext cx="313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SemiBold" pitchFamily="2" charset="77"/>
              </a:rPr>
              <a:t>GRUPO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69F5E9-7A14-5FC2-A7D1-D62920B758C7}"/>
              </a:ext>
            </a:extLst>
          </p:cNvPr>
          <p:cNvSpPr txBox="1"/>
          <p:nvPr/>
        </p:nvSpPr>
        <p:spPr>
          <a:xfrm>
            <a:off x="711201" y="5123541"/>
            <a:ext cx="10697028" cy="912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Montserrat" pitchFamily="2" charset="77"/>
              </a:rPr>
              <a:t>Perspectiva</a:t>
            </a:r>
            <a:r>
              <a:rPr lang="en-US" sz="2400" dirty="0">
                <a:latin typeface="Montserrat" pitchFamily="2" charset="77"/>
              </a:rPr>
              <a:t> de </a:t>
            </a:r>
            <a:r>
              <a:rPr lang="en-US" sz="2400" dirty="0" err="1">
                <a:latin typeface="Montserrat" pitchFamily="2" charset="77"/>
              </a:rPr>
              <a:t>género</a:t>
            </a:r>
            <a:r>
              <a:rPr lang="en-US" sz="2400" dirty="0">
                <a:latin typeface="Montserrat" pitchFamily="2" charset="77"/>
              </a:rPr>
              <a:t> e </a:t>
            </a:r>
            <a:r>
              <a:rPr lang="en-US" sz="2400" dirty="0" err="1">
                <a:latin typeface="Montserrat" pitchFamily="2" charset="77"/>
              </a:rPr>
              <a:t>interseccional</a:t>
            </a:r>
            <a:r>
              <a:rPr lang="en-US" sz="2400" dirty="0">
                <a:latin typeface="Montserrat" pitchFamily="2" charset="77"/>
              </a:rPr>
              <a:t> </a:t>
            </a:r>
            <a:r>
              <a:rPr lang="en-US" sz="2400" dirty="0" err="1">
                <a:latin typeface="Montserrat" pitchFamily="2" charset="77"/>
              </a:rPr>
              <a:t>en</a:t>
            </a:r>
            <a:r>
              <a:rPr lang="en-US" sz="2400" dirty="0">
                <a:latin typeface="Montserrat" pitchFamily="2" charset="77"/>
              </a:rPr>
              <a:t> </a:t>
            </a:r>
            <a:r>
              <a:rPr lang="en-US" sz="2400" dirty="0" err="1">
                <a:latin typeface="Montserrat" pitchFamily="2" charset="77"/>
              </a:rPr>
              <a:t>el</a:t>
            </a:r>
            <a:r>
              <a:rPr lang="en-US" sz="2400" dirty="0">
                <a:latin typeface="Montserrat" pitchFamily="2" charset="77"/>
              </a:rPr>
              <a:t> </a:t>
            </a:r>
            <a:r>
              <a:rPr lang="en-US" sz="2400" dirty="0" err="1">
                <a:latin typeface="Montserrat" pitchFamily="2" charset="77"/>
              </a:rPr>
              <a:t>servicio</a:t>
            </a:r>
            <a:r>
              <a:rPr lang="en-US" sz="2400" dirty="0">
                <a:latin typeface="Montserrat" pitchFamily="2" charset="77"/>
              </a:rPr>
              <a:t> judicial </a:t>
            </a:r>
            <a:r>
              <a:rPr lang="en-US" sz="2400" dirty="0" err="1">
                <a:latin typeface="Montserrat" pitchFamily="2" charset="77"/>
              </a:rPr>
              <a:t>como</a:t>
            </a:r>
            <a:endParaRPr lang="en-US" sz="2400" dirty="0">
              <a:latin typeface="Montserrat" pitchFamily="2" charset="77"/>
            </a:endParaRPr>
          </a:p>
          <a:p>
            <a:pPr algn="ctr">
              <a:lnSpc>
                <a:spcPts val="3880"/>
              </a:lnSpc>
            </a:pPr>
            <a:r>
              <a:rPr lang="en-US" sz="2400" dirty="0" err="1">
                <a:latin typeface="Montserrat" pitchFamily="2" charset="77"/>
              </a:rPr>
              <a:t>garantía</a:t>
            </a:r>
            <a:r>
              <a:rPr lang="en-US" sz="2400" dirty="0">
                <a:latin typeface="Montserrat" pitchFamily="2" charset="77"/>
              </a:rPr>
              <a:t> para la </a:t>
            </a:r>
            <a:r>
              <a:rPr lang="en-US" sz="2400" dirty="0" err="1">
                <a:latin typeface="Montserrat" pitchFamily="2" charset="77"/>
              </a:rPr>
              <a:t>reducción</a:t>
            </a:r>
            <a:r>
              <a:rPr lang="en-US" sz="2400" dirty="0">
                <a:latin typeface="Montserrat" pitchFamily="2" charset="77"/>
              </a:rPr>
              <a:t> de barreras </a:t>
            </a:r>
            <a:r>
              <a:rPr lang="en-US" sz="2400" dirty="0" err="1">
                <a:latin typeface="Montserrat" pitchFamily="2" charset="77"/>
              </a:rPr>
              <a:t>en</a:t>
            </a:r>
            <a:r>
              <a:rPr lang="en-US" sz="2400" dirty="0">
                <a:latin typeface="Montserrat" pitchFamily="2" charset="77"/>
              </a:rPr>
              <a:t> </a:t>
            </a:r>
            <a:r>
              <a:rPr lang="en-US" sz="2400" dirty="0" err="1">
                <a:latin typeface="Montserrat" pitchFamily="2" charset="77"/>
              </a:rPr>
              <a:t>el</a:t>
            </a:r>
            <a:r>
              <a:rPr lang="en-US" sz="2400" dirty="0">
                <a:latin typeface="Montserrat" pitchFamily="2" charset="77"/>
              </a:rPr>
              <a:t> </a:t>
            </a:r>
            <a:r>
              <a:rPr lang="en-US" sz="2400" dirty="0" err="1">
                <a:latin typeface="Montserrat" pitchFamily="2" charset="77"/>
              </a:rPr>
              <a:t>acceso</a:t>
            </a:r>
            <a:r>
              <a:rPr lang="en-US" sz="2400" dirty="0">
                <a:latin typeface="Montserrat" pitchFamily="2" charset="77"/>
              </a:rPr>
              <a:t> a la </a:t>
            </a:r>
            <a:r>
              <a:rPr lang="en-US" sz="2400" dirty="0" err="1">
                <a:latin typeface="Montserrat" pitchFamily="2" charset="77"/>
              </a:rPr>
              <a:t>justicia</a:t>
            </a:r>
            <a:endParaRPr lang="en-US" sz="2400" dirty="0">
              <a:latin typeface="Montserrat" pitchFamily="2" charset="7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98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500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5894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295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697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505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2584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8DCEB64E28544B9B732E7D5187433A" ma:contentTypeVersion="15" ma:contentTypeDescription="Crear nuevo documento." ma:contentTypeScope="" ma:versionID="f05f77f544e7bc9a57ea87f8f286ef79">
  <xsd:schema xmlns:xsd="http://www.w3.org/2001/XMLSchema" xmlns:xs="http://www.w3.org/2001/XMLSchema" xmlns:p="http://schemas.microsoft.com/office/2006/metadata/properties" xmlns:ns2="111df95a-77ad-4250-86a6-681ec3006f5f" xmlns:ns3="ef3d409c-51e8-4a1c-b238-cf9f3673307b" targetNamespace="http://schemas.microsoft.com/office/2006/metadata/properties" ma:root="true" ma:fieldsID="2c231d6ee664f6b8a2bb3c970f94e974" ns2:_="" ns3:_="">
    <xsd:import namespace="111df95a-77ad-4250-86a6-681ec3006f5f"/>
    <xsd:import namespace="ef3d409c-51e8-4a1c-b238-cf9f367330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df95a-77ad-4250-86a6-681ec3006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Etiquetas de imagen" ma:readOnly="false" ma:fieldId="{5cf76f15-5ced-4ddc-b409-7134ff3c332f}" ma:taxonomyMulti="true" ma:sspId="6df2fa1b-c5fa-467e-b3aa-78339dce83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3d409c-51e8-4a1c-b238-cf9f3673307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fa9e011-dc6c-436a-b66b-4066f5fcba3f}" ma:internalName="TaxCatchAll" ma:showField="CatchAllData" ma:web="ef3d409c-51e8-4a1c-b238-cf9f367330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3d409c-51e8-4a1c-b238-cf9f3673307b" xsi:nil="true"/>
    <lcf76f155ced4ddcb4097134ff3c332f xmlns="111df95a-77ad-4250-86a6-681ec3006f5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A3F3D7-F5D7-4A15-A4B2-CFC01D31E5E7}"/>
</file>

<file path=customXml/itemProps2.xml><?xml version="1.0" encoding="utf-8"?>
<ds:datastoreItem xmlns:ds="http://schemas.openxmlformats.org/officeDocument/2006/customXml" ds:itemID="{983CC112-BB35-443F-8302-72D48C9BEB8F}">
  <ds:schemaRefs>
    <ds:schemaRef ds:uri="http://purl.org/dc/elements/1.1/"/>
    <ds:schemaRef ds:uri="ecf473a7-b025-497d-affe-08b230e45217"/>
    <ds:schemaRef ds:uri="http://schemas.microsoft.com/office/2006/metadata/properties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a500d75-8539-4b34-9c49-2726b61fb1f1"/>
  </ds:schemaRefs>
</ds:datastoreItem>
</file>

<file path=customXml/itemProps3.xml><?xml version="1.0" encoding="utf-8"?>
<ds:datastoreItem xmlns:ds="http://schemas.openxmlformats.org/officeDocument/2006/customXml" ds:itemID="{DB9BA617-D0D5-41FA-855C-82CF108D24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33</Words>
  <Application>Microsoft Macintosh PowerPoint</Application>
  <PresentationFormat>Widescreen</PresentationFormat>
  <Paragraphs>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Montserrat SemiBold</vt:lpstr>
      <vt:lpstr>Montserrat</vt:lpstr>
      <vt:lpstr>Play</vt:lpstr>
      <vt:lpstr>Arial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Sebastian Lorenzo Basso</dc:creator>
  <cp:lastModifiedBy>Prospero E. Read Arias</cp:lastModifiedBy>
  <cp:revision>2</cp:revision>
  <dcterms:created xsi:type="dcterms:W3CDTF">2024-11-12T14:06:42Z</dcterms:created>
  <dcterms:modified xsi:type="dcterms:W3CDTF">2025-02-07T14:40:51Z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0x0101000D8DCEB64E28544B9B732E7D5187433A</vt:lpwstr>
  </property>
</Properties>
</file>