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8288000" cy="10287000"/>
  <p:notesSz cx="6858000" cy="9144000"/>
  <p:embeddedFontLst>
    <p:embeddedFont>
      <p:font typeface="Poppins Medium Bold" charset="1" panose="02000000000000000000"/>
      <p:regular r:id="rId19"/>
    </p:embeddedFont>
    <p:embeddedFont>
      <p:font typeface="Poppins Medium" charset="1" panose="02000000000000000000"/>
      <p:regular r:id="rId20"/>
    </p:embeddedFont>
    <p:embeddedFont>
      <p:font typeface="HK Grotesk Bold" charset="1" panose="00000800000000000000"/>
      <p:regular r:id="rId21"/>
    </p:embeddedFont>
    <p:embeddedFont>
      <p:font typeface="HK Grotesk Light" charset="1" panose="00000400000000000000"/>
      <p:regular r:id="rId22"/>
    </p:embeddedFont>
    <p:embeddedFont>
      <p:font typeface="HK Grotesk Medium" charset="1" panose="00000600000000000000"/>
      <p:regular r:id="rId23"/>
    </p:embeddedFont>
    <p:embeddedFont>
      <p:font typeface="HK Grotesk" charset="1" panose="00000500000000000000"/>
      <p:regular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slides/slide12.xml" Type="http://schemas.openxmlformats.org/officeDocument/2006/relationships/slide"/><Relationship Id="rId18" Target="slides/slide13.xml" Type="http://schemas.openxmlformats.org/officeDocument/2006/relationships/slide"/><Relationship Id="rId19" Target="fonts/font19.fntdata" Type="http://schemas.openxmlformats.org/officeDocument/2006/relationships/font"/><Relationship Id="rId2" Target="presProps.xml" Type="http://schemas.openxmlformats.org/officeDocument/2006/relationships/presProps"/><Relationship Id="rId20" Target="fonts/font20.fntdata" Type="http://schemas.openxmlformats.org/officeDocument/2006/relationships/font"/><Relationship Id="rId21" Target="fonts/font21.fntdata" Type="http://schemas.openxmlformats.org/officeDocument/2006/relationships/font"/><Relationship Id="rId22" Target="fonts/font22.fntdata" Type="http://schemas.openxmlformats.org/officeDocument/2006/relationships/font"/><Relationship Id="rId23" Target="fonts/font23.fntdata" Type="http://schemas.openxmlformats.org/officeDocument/2006/relationships/font"/><Relationship Id="rId24" Target="fonts/font24.fntdata" Type="http://schemas.openxmlformats.org/officeDocument/2006/relationships/font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png" Type="http://schemas.openxmlformats.org/officeDocument/2006/relationships/image"/><Relationship Id="rId3" Target="../media/image3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Relationship Id="rId3" Target="../media/image6.svg" Type="http://schemas.openxmlformats.org/officeDocument/2006/relationships/image"/><Relationship Id="rId4" Target="../media/image4.png" Type="http://schemas.openxmlformats.org/officeDocument/2006/relationships/image"/><Relationship Id="rId5" Target="../media/image3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7.png" Type="http://schemas.openxmlformats.org/officeDocument/2006/relationships/image"/><Relationship Id="rId3" Target="../media/image8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Relationship Id="rId3" Target="../media/image6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5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7504795"/>
            <a:ext cx="5743699" cy="2782205"/>
            <a:chOff x="0" y="0"/>
            <a:chExt cx="1942930" cy="941141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942930" cy="941141"/>
            </a:xfrm>
            <a:custGeom>
              <a:avLst/>
              <a:gdLst/>
              <a:ahLst/>
              <a:cxnLst/>
              <a:rect r="r" b="b" t="t" l="l"/>
              <a:pathLst>
                <a:path h="941141" w="1942930">
                  <a:moveTo>
                    <a:pt x="0" y="0"/>
                  </a:moveTo>
                  <a:lnTo>
                    <a:pt x="1942930" y="0"/>
                  </a:lnTo>
                  <a:lnTo>
                    <a:pt x="1942930" y="941141"/>
                  </a:lnTo>
                  <a:lnTo>
                    <a:pt x="0" y="941141"/>
                  </a:lnTo>
                  <a:close/>
                </a:path>
              </a:pathLst>
            </a:custGeom>
            <a:solidFill>
              <a:srgbClr val="1D7144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5743699" y="7504795"/>
            <a:ext cx="6852302" cy="2782205"/>
            <a:chOff x="0" y="0"/>
            <a:chExt cx="2317939" cy="941141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2317939" cy="941141"/>
            </a:xfrm>
            <a:custGeom>
              <a:avLst/>
              <a:gdLst/>
              <a:ahLst/>
              <a:cxnLst/>
              <a:rect r="r" b="b" t="t" l="l"/>
              <a:pathLst>
                <a:path h="941141" w="2317939">
                  <a:moveTo>
                    <a:pt x="0" y="0"/>
                  </a:moveTo>
                  <a:lnTo>
                    <a:pt x="2317939" y="0"/>
                  </a:lnTo>
                  <a:lnTo>
                    <a:pt x="2317939" y="941141"/>
                  </a:lnTo>
                  <a:lnTo>
                    <a:pt x="0" y="941141"/>
                  </a:lnTo>
                  <a:close/>
                </a:path>
              </a:pathLst>
            </a:custGeom>
            <a:solidFill>
              <a:srgbClr val="76DD94"/>
            </a:solidFill>
          </p:spPr>
        </p:sp>
      </p:grpSp>
      <p:grpSp>
        <p:nvGrpSpPr>
          <p:cNvPr name="Group 6" id="6"/>
          <p:cNvGrpSpPr/>
          <p:nvPr/>
        </p:nvGrpSpPr>
        <p:grpSpPr>
          <a:xfrm rot="0">
            <a:off x="12596002" y="7504795"/>
            <a:ext cx="5691998" cy="2782205"/>
            <a:chOff x="0" y="0"/>
            <a:chExt cx="1925441" cy="941141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925441" cy="941141"/>
            </a:xfrm>
            <a:custGeom>
              <a:avLst/>
              <a:gdLst/>
              <a:ahLst/>
              <a:cxnLst/>
              <a:rect r="r" b="b" t="t" l="l"/>
              <a:pathLst>
                <a:path h="941141" w="1925441">
                  <a:moveTo>
                    <a:pt x="0" y="0"/>
                  </a:moveTo>
                  <a:lnTo>
                    <a:pt x="1925441" y="0"/>
                  </a:lnTo>
                  <a:lnTo>
                    <a:pt x="1925441" y="941141"/>
                  </a:lnTo>
                  <a:lnTo>
                    <a:pt x="0" y="941141"/>
                  </a:lnTo>
                  <a:close/>
                </a:path>
              </a:pathLst>
            </a:custGeom>
            <a:solidFill>
              <a:srgbClr val="005CE6"/>
            </a:solidFill>
          </p:spPr>
        </p:sp>
      </p:grpSp>
      <p:sp>
        <p:nvSpPr>
          <p:cNvPr name="Freeform 8" id="8"/>
          <p:cNvSpPr/>
          <p:nvPr/>
        </p:nvSpPr>
        <p:spPr>
          <a:xfrm flipH="false" flipV="false" rot="-5400000">
            <a:off x="2971019" y="7504795"/>
            <a:ext cx="2782205" cy="2782205"/>
          </a:xfrm>
          <a:custGeom>
            <a:avLst/>
            <a:gdLst/>
            <a:ahLst/>
            <a:cxnLst/>
            <a:rect r="r" b="b" t="t" l="l"/>
            <a:pathLst>
              <a:path h="2782205" w="2782205">
                <a:moveTo>
                  <a:pt x="0" y="0"/>
                </a:moveTo>
                <a:lnTo>
                  <a:pt x="2782205" y="0"/>
                </a:lnTo>
                <a:lnTo>
                  <a:pt x="2782205" y="2782205"/>
                </a:lnTo>
                <a:lnTo>
                  <a:pt x="0" y="27822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9" id="9"/>
          <p:cNvGrpSpPr/>
          <p:nvPr/>
        </p:nvGrpSpPr>
        <p:grpSpPr>
          <a:xfrm rot="0">
            <a:off x="3084823" y="733865"/>
            <a:ext cx="9511178" cy="214890"/>
            <a:chOff x="0" y="0"/>
            <a:chExt cx="25294954" cy="571500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255270"/>
              <a:ext cx="25294954" cy="69850"/>
            </a:xfrm>
            <a:custGeom>
              <a:avLst/>
              <a:gdLst/>
              <a:ahLst/>
              <a:cxnLst/>
              <a:rect r="r" b="b" t="t" l="l"/>
              <a:pathLst>
                <a:path h="69850" w="25294954">
                  <a:moveTo>
                    <a:pt x="25004123" y="0"/>
                  </a:moveTo>
                  <a:lnTo>
                    <a:pt x="0" y="0"/>
                  </a:lnTo>
                  <a:lnTo>
                    <a:pt x="0" y="69850"/>
                  </a:lnTo>
                  <a:lnTo>
                    <a:pt x="25294954" y="69850"/>
                  </a:lnTo>
                  <a:lnTo>
                    <a:pt x="25294954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1" id="11"/>
          <p:cNvGrpSpPr/>
          <p:nvPr/>
        </p:nvGrpSpPr>
        <p:grpSpPr>
          <a:xfrm rot="0">
            <a:off x="1956377" y="1402152"/>
            <a:ext cx="13308026" cy="5732568"/>
            <a:chOff x="0" y="0"/>
            <a:chExt cx="17744035" cy="7643425"/>
          </a:xfrm>
        </p:grpSpPr>
        <p:sp>
          <p:nvSpPr>
            <p:cNvPr name="TextBox 12" id="12"/>
            <p:cNvSpPr txBox="true"/>
            <p:nvPr/>
          </p:nvSpPr>
          <p:spPr>
            <a:xfrm rot="0">
              <a:off x="0" y="0"/>
              <a:ext cx="17744035" cy="54864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5400"/>
                </a:lnSpc>
              </a:pPr>
              <a:r>
                <a:rPr lang="en-US" sz="4500" b="true">
                  <a:solidFill>
                    <a:srgbClr val="000000"/>
                  </a:solidFill>
                  <a:latin typeface="Poppins Medium Bold"/>
                  <a:ea typeface="Poppins Medium Bold"/>
                  <a:cs typeface="Poppins Medium Bold"/>
                  <a:sym typeface="Poppins Medium Bold"/>
                </a:rPr>
                <a:t>Transparencia Judicial, Confianza y Proximidad con las Personas y los Medios de Comunicación</a:t>
              </a:r>
            </a:p>
            <a:p>
              <a:pPr algn="l">
                <a:lnSpc>
                  <a:spcPts val="5400"/>
                </a:lnSpc>
              </a:pPr>
              <a:r>
                <a:rPr lang="en-US" sz="4500">
                  <a:solidFill>
                    <a:srgbClr val="000000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Transparência Judicial, Confiança y Proximidade com as pessoas e os meios de comunicação social</a:t>
              </a:r>
            </a:p>
          </p:txBody>
        </p:sp>
        <p:sp>
          <p:nvSpPr>
            <p:cNvPr name="TextBox 13" id="13"/>
            <p:cNvSpPr txBox="true"/>
            <p:nvPr/>
          </p:nvSpPr>
          <p:spPr>
            <a:xfrm rot="0">
              <a:off x="0" y="6005965"/>
              <a:ext cx="9545610" cy="160972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163"/>
                </a:lnSpc>
              </a:pPr>
              <a:r>
                <a:rPr lang="en-US" sz="2636" spc="26" b="true">
                  <a:solidFill>
                    <a:srgbClr val="000000"/>
                  </a:solidFill>
                  <a:latin typeface="HK Grotesk Bold"/>
                  <a:ea typeface="HK Grotesk Bold"/>
                  <a:cs typeface="HK Grotesk Bold"/>
                  <a:sym typeface="HK Grotesk Bold"/>
                </a:rPr>
                <a:t>Grupo de Trabajo 4</a:t>
              </a:r>
            </a:p>
            <a:p>
              <a:pPr algn="l">
                <a:lnSpc>
                  <a:spcPts val="3163"/>
                </a:lnSpc>
              </a:pPr>
              <a:r>
                <a:rPr lang="en-US" sz="2636" spc="26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Grupo de Trabalho 4</a:t>
              </a:r>
            </a:p>
            <a:p>
              <a:pPr algn="l">
                <a:lnSpc>
                  <a:spcPts val="3163"/>
                </a:lnSpc>
              </a:pPr>
              <a:r>
                <a:rPr lang="en-US" sz="2636" spc="26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XXI CUMBRE JUDICIAL IBERO-AMERICANA</a:t>
              </a:r>
            </a:p>
          </p:txBody>
        </p:sp>
      </p:grpSp>
      <p:sp>
        <p:nvSpPr>
          <p:cNvPr name="TextBox 14" id="14"/>
          <p:cNvSpPr txBox="true"/>
          <p:nvPr/>
        </p:nvSpPr>
        <p:spPr>
          <a:xfrm rot="0">
            <a:off x="920771" y="7215754"/>
            <a:ext cx="1884404" cy="20800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1680"/>
              </a:lnSpc>
            </a:pPr>
            <a:r>
              <a:rPr lang="en-US" sz="1400" spc="98">
                <a:solidFill>
                  <a:srgbClr val="00000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02-2025</a:t>
            </a:r>
          </a:p>
        </p:txBody>
      </p:sp>
      <p:grpSp>
        <p:nvGrpSpPr>
          <p:cNvPr name="Group 15" id="15"/>
          <p:cNvGrpSpPr/>
          <p:nvPr/>
        </p:nvGrpSpPr>
        <p:grpSpPr>
          <a:xfrm rot="0">
            <a:off x="14139289" y="21564"/>
            <a:ext cx="4043814" cy="1424601"/>
            <a:chOff x="0" y="0"/>
            <a:chExt cx="5391752" cy="1899469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0" y="293781"/>
              <a:ext cx="5379052" cy="1605687"/>
            </a:xfrm>
            <a:custGeom>
              <a:avLst/>
              <a:gdLst/>
              <a:ahLst/>
              <a:cxnLst/>
              <a:rect r="r" b="b" t="t" l="l"/>
              <a:pathLst>
                <a:path h="1605687" w="5379052">
                  <a:moveTo>
                    <a:pt x="0" y="0"/>
                  </a:moveTo>
                  <a:lnTo>
                    <a:pt x="5379052" y="0"/>
                  </a:lnTo>
                  <a:lnTo>
                    <a:pt x="5379052" y="1605688"/>
                  </a:lnTo>
                  <a:lnTo>
                    <a:pt x="0" y="160568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0" b="0"/>
              </a:stretch>
            </a:blipFill>
          </p:spPr>
        </p:sp>
        <p:sp>
          <p:nvSpPr>
            <p:cNvPr name="Freeform 17" id="17"/>
            <p:cNvSpPr/>
            <p:nvPr/>
          </p:nvSpPr>
          <p:spPr>
            <a:xfrm flipH="false" flipV="false" rot="0">
              <a:off x="2530614" y="0"/>
              <a:ext cx="2861138" cy="866963"/>
            </a:xfrm>
            <a:custGeom>
              <a:avLst/>
              <a:gdLst/>
              <a:ahLst/>
              <a:cxnLst/>
              <a:rect r="r" b="b" t="t" l="l"/>
              <a:pathLst>
                <a:path h="866963" w="2861138">
                  <a:moveTo>
                    <a:pt x="0" y="0"/>
                  </a:moveTo>
                  <a:lnTo>
                    <a:pt x="2861138" y="0"/>
                  </a:lnTo>
                  <a:lnTo>
                    <a:pt x="2861138" y="866963"/>
                  </a:lnTo>
                  <a:lnTo>
                    <a:pt x="0" y="86696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-5003" r="0" b="-5003"/>
              </a:stretch>
            </a:blipFill>
          </p:spPr>
        </p:sp>
      </p:grp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5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2328961" y="2087975"/>
            <a:ext cx="13630077" cy="2974920"/>
            <a:chOff x="0" y="0"/>
            <a:chExt cx="6641617" cy="144960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641617" cy="1449609"/>
            </a:xfrm>
            <a:custGeom>
              <a:avLst/>
              <a:gdLst/>
              <a:ahLst/>
              <a:cxnLst/>
              <a:rect r="r" b="b" t="t" l="l"/>
              <a:pathLst>
                <a:path h="1449609" w="6641617">
                  <a:moveTo>
                    <a:pt x="0" y="0"/>
                  </a:moveTo>
                  <a:lnTo>
                    <a:pt x="6641617" y="0"/>
                  </a:lnTo>
                  <a:lnTo>
                    <a:pt x="6641617" y="1449609"/>
                  </a:lnTo>
                  <a:lnTo>
                    <a:pt x="0" y="1449609"/>
                  </a:lnTo>
                  <a:close/>
                </a:path>
              </a:pathLst>
            </a:custGeom>
            <a:solidFill>
              <a:srgbClr val="1D7144"/>
            </a:solidFill>
          </p:spPr>
        </p:sp>
      </p:grpSp>
      <p:sp>
        <p:nvSpPr>
          <p:cNvPr name="TextBox 4" id="4"/>
          <p:cNvSpPr txBox="true"/>
          <p:nvPr/>
        </p:nvSpPr>
        <p:spPr>
          <a:xfrm rot="0">
            <a:off x="4792873" y="1775963"/>
            <a:ext cx="10099618" cy="3120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20"/>
              </a:lnSpc>
            </a:pPr>
          </a:p>
        </p:txBody>
      </p:sp>
      <p:sp>
        <p:nvSpPr>
          <p:cNvPr name="TextBox 5" id="5"/>
          <p:cNvSpPr txBox="true"/>
          <p:nvPr/>
        </p:nvSpPr>
        <p:spPr>
          <a:xfrm rot="0">
            <a:off x="2635275" y="2334010"/>
            <a:ext cx="12015956" cy="2454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Utilización de lenguaje inclusivo y claro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Diversificación de canales de comunicación (TV, radio, redes sociales)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Protocolos de gestión de crisis mediáticas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Promoción del acceso a la justicia para grupos vulnerables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Monitoreo de las prácticas de comunicación judicial</a:t>
            </a:r>
          </a:p>
          <a:p>
            <a:pPr algn="l">
              <a:lnSpc>
                <a:spcPts val="3249"/>
              </a:lnSpc>
            </a:pPr>
          </a:p>
        </p:txBody>
      </p:sp>
      <p:grpSp>
        <p:nvGrpSpPr>
          <p:cNvPr name="Group 6" id="6"/>
          <p:cNvGrpSpPr/>
          <p:nvPr/>
        </p:nvGrpSpPr>
        <p:grpSpPr>
          <a:xfrm rot="0">
            <a:off x="2346106" y="5673138"/>
            <a:ext cx="13612933" cy="2974375"/>
            <a:chOff x="0" y="0"/>
            <a:chExt cx="6634478" cy="1449609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6634478" cy="1449609"/>
            </a:xfrm>
            <a:custGeom>
              <a:avLst/>
              <a:gdLst/>
              <a:ahLst/>
              <a:cxnLst/>
              <a:rect r="r" b="b" t="t" l="l"/>
              <a:pathLst>
                <a:path h="1449609" w="6634478">
                  <a:moveTo>
                    <a:pt x="0" y="0"/>
                  </a:moveTo>
                  <a:lnTo>
                    <a:pt x="6634478" y="0"/>
                  </a:lnTo>
                  <a:lnTo>
                    <a:pt x="6634478" y="1449609"/>
                  </a:lnTo>
                  <a:lnTo>
                    <a:pt x="0" y="1449609"/>
                  </a:lnTo>
                  <a:close/>
                </a:path>
              </a:pathLst>
            </a:custGeom>
            <a:solidFill>
              <a:srgbClr val="1D7144"/>
            </a:solidFill>
          </p:spPr>
        </p:sp>
      </p:grpSp>
      <p:sp>
        <p:nvSpPr>
          <p:cNvPr name="TextBox 8" id="8"/>
          <p:cNvSpPr txBox="true"/>
          <p:nvPr/>
        </p:nvSpPr>
        <p:spPr>
          <a:xfrm rot="0">
            <a:off x="2635275" y="6036822"/>
            <a:ext cx="10845720" cy="2454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Utilização de linguagem inclusiva e clara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Diversificação de canais de comunicação (TV, rádio, redes sociais)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Protocolos de gestão de crises mediáticas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Promoção do acesso à justiça para grupos vulneráveis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Monitorização das práticas de comunicação judicial</a:t>
            </a:r>
          </a:p>
          <a:p>
            <a:pPr algn="l">
              <a:lnSpc>
                <a:spcPts val="3249"/>
              </a:lnSpc>
            </a:pPr>
          </a:p>
        </p:txBody>
      </p:sp>
      <p:grpSp>
        <p:nvGrpSpPr>
          <p:cNvPr name="Group 9" id="9"/>
          <p:cNvGrpSpPr/>
          <p:nvPr/>
        </p:nvGrpSpPr>
        <p:grpSpPr>
          <a:xfrm rot="0">
            <a:off x="4316623" y="9419038"/>
            <a:ext cx="9511178" cy="214890"/>
            <a:chOff x="0" y="0"/>
            <a:chExt cx="25294954" cy="571500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255270"/>
              <a:ext cx="25294954" cy="69850"/>
            </a:xfrm>
            <a:custGeom>
              <a:avLst/>
              <a:gdLst/>
              <a:ahLst/>
              <a:cxnLst/>
              <a:rect r="r" b="b" t="t" l="l"/>
              <a:pathLst>
                <a:path h="69850" w="25294954">
                  <a:moveTo>
                    <a:pt x="25004123" y="0"/>
                  </a:moveTo>
                  <a:lnTo>
                    <a:pt x="0" y="0"/>
                  </a:lnTo>
                  <a:lnTo>
                    <a:pt x="0" y="69850"/>
                  </a:lnTo>
                  <a:lnTo>
                    <a:pt x="25294954" y="69850"/>
                  </a:lnTo>
                  <a:lnTo>
                    <a:pt x="25294954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1" id="11"/>
          <p:cNvGrpSpPr/>
          <p:nvPr/>
        </p:nvGrpSpPr>
        <p:grpSpPr>
          <a:xfrm rot="0">
            <a:off x="4102763" y="459793"/>
            <a:ext cx="10099618" cy="1628183"/>
            <a:chOff x="0" y="0"/>
            <a:chExt cx="13466158" cy="2170910"/>
          </a:xfrm>
        </p:grpSpPr>
        <p:sp>
          <p:nvSpPr>
            <p:cNvPr name="TextBox 12" id="12"/>
            <p:cNvSpPr txBox="true"/>
            <p:nvPr/>
          </p:nvSpPr>
          <p:spPr>
            <a:xfrm rot="0">
              <a:off x="0" y="0"/>
              <a:ext cx="13466158" cy="16002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799"/>
                </a:lnSpc>
              </a:pPr>
              <a:r>
                <a:rPr lang="en-US" sz="3999" b="true">
                  <a:solidFill>
                    <a:srgbClr val="000000"/>
                  </a:solidFill>
                  <a:latin typeface="Poppins Medium Bold"/>
                  <a:ea typeface="Poppins Medium Bold"/>
                  <a:cs typeface="Poppins Medium Bold"/>
                  <a:sym typeface="Poppins Medium Bold"/>
                </a:rPr>
                <a:t>Buenas prácticas de comunicación</a:t>
              </a:r>
              <a:r>
                <a:rPr lang="en-US" sz="3999" b="true">
                  <a:solidFill>
                    <a:srgbClr val="000000"/>
                  </a:solidFill>
                  <a:latin typeface="Poppins Medium Bold"/>
                  <a:ea typeface="Poppins Medium Bold"/>
                  <a:cs typeface="Poppins Medium Bold"/>
                  <a:sym typeface="Poppins Medium Bold"/>
                </a:rPr>
                <a:t> </a:t>
              </a:r>
              <a:r>
                <a:rPr lang="en-US" sz="3999">
                  <a:solidFill>
                    <a:srgbClr val="000000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Boas práticas de comunicação</a:t>
              </a:r>
            </a:p>
          </p:txBody>
        </p:sp>
        <p:sp>
          <p:nvSpPr>
            <p:cNvPr name="TextBox 13" id="13"/>
            <p:cNvSpPr txBox="true"/>
            <p:nvPr/>
          </p:nvSpPr>
          <p:spPr>
            <a:xfrm rot="0">
              <a:off x="0" y="1754894"/>
              <a:ext cx="13466158" cy="41601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520"/>
                </a:lnSpc>
              </a:pPr>
            </a:p>
          </p:txBody>
        </p:sp>
      </p:grpSp>
      <p:grpSp>
        <p:nvGrpSpPr>
          <p:cNvPr name="Group 14" id="14"/>
          <p:cNvGrpSpPr/>
          <p:nvPr/>
        </p:nvGrpSpPr>
        <p:grpSpPr>
          <a:xfrm rot="0">
            <a:off x="14120239" y="21564"/>
            <a:ext cx="4043814" cy="1424601"/>
            <a:chOff x="0" y="0"/>
            <a:chExt cx="5391752" cy="1899469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293781"/>
              <a:ext cx="5379052" cy="1605687"/>
            </a:xfrm>
            <a:custGeom>
              <a:avLst/>
              <a:gdLst/>
              <a:ahLst/>
              <a:cxnLst/>
              <a:rect r="r" b="b" t="t" l="l"/>
              <a:pathLst>
                <a:path h="1605687" w="5379052">
                  <a:moveTo>
                    <a:pt x="0" y="0"/>
                  </a:moveTo>
                  <a:lnTo>
                    <a:pt x="5379052" y="0"/>
                  </a:lnTo>
                  <a:lnTo>
                    <a:pt x="5379052" y="1605688"/>
                  </a:lnTo>
                  <a:lnTo>
                    <a:pt x="0" y="160568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0" b="0"/>
              </a:stretch>
            </a:blip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2530614" y="0"/>
              <a:ext cx="2861138" cy="866963"/>
            </a:xfrm>
            <a:custGeom>
              <a:avLst/>
              <a:gdLst/>
              <a:ahLst/>
              <a:cxnLst/>
              <a:rect r="r" b="b" t="t" l="l"/>
              <a:pathLst>
                <a:path h="866963" w="2861138">
                  <a:moveTo>
                    <a:pt x="0" y="0"/>
                  </a:moveTo>
                  <a:lnTo>
                    <a:pt x="2861138" y="0"/>
                  </a:lnTo>
                  <a:lnTo>
                    <a:pt x="2861138" y="866963"/>
                  </a:lnTo>
                  <a:lnTo>
                    <a:pt x="0" y="86696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0" t="-5003" r="0" b="-5003"/>
              </a:stretch>
            </a:blipFill>
          </p:spPr>
        </p:sp>
      </p:grp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5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2328961" y="2087975"/>
            <a:ext cx="13630077" cy="2974920"/>
            <a:chOff x="0" y="0"/>
            <a:chExt cx="6641617" cy="144960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641617" cy="1449609"/>
            </a:xfrm>
            <a:custGeom>
              <a:avLst/>
              <a:gdLst/>
              <a:ahLst/>
              <a:cxnLst/>
              <a:rect r="r" b="b" t="t" l="l"/>
              <a:pathLst>
                <a:path h="1449609" w="6641617">
                  <a:moveTo>
                    <a:pt x="0" y="0"/>
                  </a:moveTo>
                  <a:lnTo>
                    <a:pt x="6641617" y="0"/>
                  </a:lnTo>
                  <a:lnTo>
                    <a:pt x="6641617" y="1449609"/>
                  </a:lnTo>
                  <a:lnTo>
                    <a:pt x="0" y="1449609"/>
                  </a:lnTo>
                  <a:close/>
                </a:path>
              </a:pathLst>
            </a:custGeom>
            <a:solidFill>
              <a:srgbClr val="758E39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4022403" y="459793"/>
            <a:ext cx="10099618" cy="1628183"/>
            <a:chOff x="0" y="0"/>
            <a:chExt cx="13466158" cy="2170910"/>
          </a:xfrm>
        </p:grpSpPr>
        <p:sp>
          <p:nvSpPr>
            <p:cNvPr name="TextBox 5" id="5"/>
            <p:cNvSpPr txBox="true"/>
            <p:nvPr/>
          </p:nvSpPr>
          <p:spPr>
            <a:xfrm rot="0">
              <a:off x="0" y="0"/>
              <a:ext cx="13466158" cy="16002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799"/>
                </a:lnSpc>
              </a:pPr>
              <a:r>
                <a:rPr lang="en-US" sz="3999" b="true">
                  <a:solidFill>
                    <a:srgbClr val="000000"/>
                  </a:solidFill>
                  <a:latin typeface="Poppins Medium Bold"/>
                  <a:ea typeface="Poppins Medium Bold"/>
                  <a:cs typeface="Poppins Medium Bold"/>
                  <a:sym typeface="Poppins Medium Bold"/>
                </a:rPr>
                <a:t>Buenas prácticas de comunicación</a:t>
              </a:r>
              <a:r>
                <a:rPr lang="en-US" sz="3999" b="true">
                  <a:solidFill>
                    <a:srgbClr val="000000"/>
                  </a:solidFill>
                  <a:latin typeface="Poppins Medium Bold"/>
                  <a:ea typeface="Poppins Medium Bold"/>
                  <a:cs typeface="Poppins Medium Bold"/>
                  <a:sym typeface="Poppins Medium Bold"/>
                </a:rPr>
                <a:t> </a:t>
              </a:r>
              <a:r>
                <a:rPr lang="en-US" sz="3999">
                  <a:solidFill>
                    <a:srgbClr val="000000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Boas práticas de comunicação</a:t>
              </a:r>
            </a:p>
          </p:txBody>
        </p:sp>
        <p:sp>
          <p:nvSpPr>
            <p:cNvPr name="TextBox 6" id="6"/>
            <p:cNvSpPr txBox="true"/>
            <p:nvPr/>
          </p:nvSpPr>
          <p:spPr>
            <a:xfrm rot="0">
              <a:off x="0" y="1754894"/>
              <a:ext cx="13466158" cy="41601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520"/>
                </a:lnSpc>
              </a:pPr>
            </a:p>
          </p:txBody>
        </p:sp>
      </p:grpSp>
      <p:sp>
        <p:nvSpPr>
          <p:cNvPr name="TextBox 7" id="7"/>
          <p:cNvSpPr txBox="true"/>
          <p:nvPr/>
        </p:nvSpPr>
        <p:spPr>
          <a:xfrm rot="0">
            <a:off x="2635275" y="2334010"/>
            <a:ext cx="12015956" cy="2454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Programas educativos para la ciudadanía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Establecimiento de asociaciones con los medios de comunicación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Publicación de resúmenes simplificados de decisiones judiciales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Divulgación de políticas de inclusión y diversidad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Campañas de sensibilización pública sobre el acceso a la justicia</a:t>
            </a:r>
          </a:p>
          <a:p>
            <a:pPr algn="l">
              <a:lnSpc>
                <a:spcPts val="3249"/>
              </a:lnSpc>
            </a:pPr>
          </a:p>
        </p:txBody>
      </p:sp>
      <p:grpSp>
        <p:nvGrpSpPr>
          <p:cNvPr name="Group 8" id="8"/>
          <p:cNvGrpSpPr/>
          <p:nvPr/>
        </p:nvGrpSpPr>
        <p:grpSpPr>
          <a:xfrm rot="0">
            <a:off x="2346106" y="5673138"/>
            <a:ext cx="13612933" cy="2974375"/>
            <a:chOff x="0" y="0"/>
            <a:chExt cx="6634478" cy="1449609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6634478" cy="1449609"/>
            </a:xfrm>
            <a:custGeom>
              <a:avLst/>
              <a:gdLst/>
              <a:ahLst/>
              <a:cxnLst/>
              <a:rect r="r" b="b" t="t" l="l"/>
              <a:pathLst>
                <a:path h="1449609" w="6634478">
                  <a:moveTo>
                    <a:pt x="0" y="0"/>
                  </a:moveTo>
                  <a:lnTo>
                    <a:pt x="6634478" y="0"/>
                  </a:lnTo>
                  <a:lnTo>
                    <a:pt x="6634478" y="1449609"/>
                  </a:lnTo>
                  <a:lnTo>
                    <a:pt x="0" y="1449609"/>
                  </a:lnTo>
                  <a:close/>
                </a:path>
              </a:pathLst>
            </a:custGeom>
            <a:solidFill>
              <a:srgbClr val="758E39"/>
            </a:solidFill>
          </p:spPr>
        </p:sp>
      </p:grpSp>
      <p:sp>
        <p:nvSpPr>
          <p:cNvPr name="TextBox 10" id="10"/>
          <p:cNvSpPr txBox="true"/>
          <p:nvPr/>
        </p:nvSpPr>
        <p:spPr>
          <a:xfrm rot="0">
            <a:off x="2635275" y="6036822"/>
            <a:ext cx="10845720" cy="2454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Programas educativos para a cidadania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Estabelecimento de parcerias com os meios de comunicação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Publicação de resumos simplificados de decisões judiciais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Divulgação de políticas de inclusão e diversidade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Campanhas de sensibilização pública sobre o acesso à justiça</a:t>
            </a:r>
          </a:p>
          <a:p>
            <a:pPr algn="l">
              <a:lnSpc>
                <a:spcPts val="3249"/>
              </a:lnSpc>
            </a:pPr>
          </a:p>
        </p:txBody>
      </p:sp>
      <p:grpSp>
        <p:nvGrpSpPr>
          <p:cNvPr name="Group 11" id="11"/>
          <p:cNvGrpSpPr/>
          <p:nvPr/>
        </p:nvGrpSpPr>
        <p:grpSpPr>
          <a:xfrm rot="0">
            <a:off x="4316623" y="9419038"/>
            <a:ext cx="9511178" cy="214890"/>
            <a:chOff x="0" y="0"/>
            <a:chExt cx="25294954" cy="571500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255270"/>
              <a:ext cx="25294954" cy="69850"/>
            </a:xfrm>
            <a:custGeom>
              <a:avLst/>
              <a:gdLst/>
              <a:ahLst/>
              <a:cxnLst/>
              <a:rect r="r" b="b" t="t" l="l"/>
              <a:pathLst>
                <a:path h="69850" w="25294954">
                  <a:moveTo>
                    <a:pt x="25004123" y="0"/>
                  </a:moveTo>
                  <a:lnTo>
                    <a:pt x="0" y="0"/>
                  </a:lnTo>
                  <a:lnTo>
                    <a:pt x="0" y="69850"/>
                  </a:lnTo>
                  <a:lnTo>
                    <a:pt x="25294954" y="69850"/>
                  </a:lnTo>
                  <a:lnTo>
                    <a:pt x="25294954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3" id="13"/>
          <p:cNvGrpSpPr/>
          <p:nvPr/>
        </p:nvGrpSpPr>
        <p:grpSpPr>
          <a:xfrm rot="0">
            <a:off x="14120239" y="21564"/>
            <a:ext cx="4043814" cy="1424601"/>
            <a:chOff x="0" y="0"/>
            <a:chExt cx="5391752" cy="1899469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293781"/>
              <a:ext cx="5379052" cy="1605687"/>
            </a:xfrm>
            <a:custGeom>
              <a:avLst/>
              <a:gdLst/>
              <a:ahLst/>
              <a:cxnLst/>
              <a:rect r="r" b="b" t="t" l="l"/>
              <a:pathLst>
                <a:path h="1605687" w="5379052">
                  <a:moveTo>
                    <a:pt x="0" y="0"/>
                  </a:moveTo>
                  <a:lnTo>
                    <a:pt x="5379052" y="0"/>
                  </a:lnTo>
                  <a:lnTo>
                    <a:pt x="5379052" y="1605688"/>
                  </a:lnTo>
                  <a:lnTo>
                    <a:pt x="0" y="160568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0" b="0"/>
              </a:stretch>
            </a:blip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2530614" y="0"/>
              <a:ext cx="2861138" cy="866963"/>
            </a:xfrm>
            <a:custGeom>
              <a:avLst/>
              <a:gdLst/>
              <a:ahLst/>
              <a:cxnLst/>
              <a:rect r="r" b="b" t="t" l="l"/>
              <a:pathLst>
                <a:path h="866963" w="2861138">
                  <a:moveTo>
                    <a:pt x="0" y="0"/>
                  </a:moveTo>
                  <a:lnTo>
                    <a:pt x="2861138" y="0"/>
                  </a:lnTo>
                  <a:lnTo>
                    <a:pt x="2861138" y="866963"/>
                  </a:lnTo>
                  <a:lnTo>
                    <a:pt x="0" y="86696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0" t="-5003" r="0" b="-5003"/>
              </a:stretch>
            </a:blipFill>
          </p:spPr>
        </p:sp>
      </p:grp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5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-5400000">
            <a:off x="-5887951" y="-1206279"/>
            <a:ext cx="10370142" cy="12635465"/>
            <a:chOff x="0" y="0"/>
            <a:chExt cx="2354580" cy="286893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353310" cy="2868930"/>
            </a:xfrm>
            <a:custGeom>
              <a:avLst/>
              <a:gdLst/>
              <a:ahLst/>
              <a:cxnLst/>
              <a:rect r="r" b="b" t="t" l="l"/>
              <a:pathLst>
                <a:path h="2868930" w="2353310">
                  <a:moveTo>
                    <a:pt x="784860" y="2801620"/>
                  </a:moveTo>
                  <a:cubicBezTo>
                    <a:pt x="905510" y="2842260"/>
                    <a:pt x="1042670" y="2868930"/>
                    <a:pt x="1177290" y="2868930"/>
                  </a:cubicBezTo>
                  <a:cubicBezTo>
                    <a:pt x="1311910" y="2868930"/>
                    <a:pt x="1441450" y="2846070"/>
                    <a:pt x="1560830" y="2805430"/>
                  </a:cubicBezTo>
                  <a:cubicBezTo>
                    <a:pt x="1563370" y="2804160"/>
                    <a:pt x="1565910" y="2804160"/>
                    <a:pt x="1568450" y="2802890"/>
                  </a:cubicBezTo>
                  <a:cubicBezTo>
                    <a:pt x="2016760" y="2640330"/>
                    <a:pt x="2346960" y="2211070"/>
                    <a:pt x="2353310" y="1709420"/>
                  </a:cubicBezTo>
                  <a:lnTo>
                    <a:pt x="2353310" y="0"/>
                  </a:lnTo>
                  <a:lnTo>
                    <a:pt x="0" y="0"/>
                  </a:lnTo>
                  <a:lnTo>
                    <a:pt x="0" y="1708150"/>
                  </a:lnTo>
                  <a:cubicBezTo>
                    <a:pt x="6350" y="2213610"/>
                    <a:pt x="331470" y="2642870"/>
                    <a:pt x="784860" y="2801620"/>
                  </a:cubicBezTo>
                  <a:close/>
                </a:path>
              </a:pathLst>
            </a:custGeom>
            <a:solidFill>
              <a:srgbClr val="1D7144"/>
            </a:solidFill>
          </p:spPr>
        </p:sp>
      </p:grpSp>
      <p:sp>
        <p:nvSpPr>
          <p:cNvPr name="TextBox 4" id="4"/>
          <p:cNvSpPr txBox="true"/>
          <p:nvPr/>
        </p:nvSpPr>
        <p:spPr>
          <a:xfrm rot="0">
            <a:off x="5710629" y="342426"/>
            <a:ext cx="12202973" cy="19716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400"/>
              </a:lnSpc>
            </a:pPr>
            <a:r>
              <a:rPr lang="en-US" sz="4500" b="true">
                <a:solidFill>
                  <a:srgbClr val="000000"/>
                </a:solidFill>
                <a:latin typeface="Poppins Medium Bold"/>
                <a:ea typeface="Poppins Medium Bold"/>
                <a:cs typeface="Poppins Medium Bold"/>
                <a:sym typeface="Poppins Medium Bold"/>
              </a:rPr>
              <a:t>Conclusiones y Impacto</a:t>
            </a:r>
          </a:p>
          <a:p>
            <a:pPr algn="l">
              <a:lnSpc>
                <a:spcPts val="5400"/>
              </a:lnSpc>
            </a:pPr>
            <a:r>
              <a:rPr lang="en-US" sz="4500">
                <a:solidFill>
                  <a:srgbClr val="00000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Conclusões e Impacto</a:t>
            </a:r>
          </a:p>
          <a:p>
            <a:pPr algn="l">
              <a:lnSpc>
                <a:spcPts val="4799"/>
              </a:lnSpc>
            </a:pPr>
          </a:p>
        </p:txBody>
      </p:sp>
      <p:grpSp>
        <p:nvGrpSpPr>
          <p:cNvPr name="Group 5" id="5"/>
          <p:cNvGrpSpPr/>
          <p:nvPr/>
        </p:nvGrpSpPr>
        <p:grpSpPr>
          <a:xfrm rot="0">
            <a:off x="5614852" y="733865"/>
            <a:ext cx="12298751" cy="10362417"/>
            <a:chOff x="0" y="0"/>
            <a:chExt cx="16398334" cy="13816555"/>
          </a:xfrm>
        </p:grpSpPr>
        <p:sp>
          <p:nvSpPr>
            <p:cNvPr name="TextBox 6" id="6"/>
            <p:cNvSpPr txBox="true"/>
            <p:nvPr/>
          </p:nvSpPr>
          <p:spPr>
            <a:xfrm rot="0">
              <a:off x="0" y="1947970"/>
              <a:ext cx="16398334" cy="1182698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490620" indent="-245310" lvl="1">
                <a:lnSpc>
                  <a:spcPts val="3295"/>
                </a:lnSpc>
                <a:buFont typeface="Arial"/>
                <a:buChar char="•"/>
              </a:pPr>
              <a:r>
                <a:rPr lang="en-US" sz="2272" spc="22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El Grupo de Trabajo 4 refleja el compromiso conjunto de los países iberoamericanos de promover una justicia más transparente, accesible y cercana</a:t>
              </a:r>
            </a:p>
            <a:p>
              <a:pPr algn="l" marL="490620" indent="-245310" lvl="1">
                <a:lnSpc>
                  <a:spcPts val="3295"/>
                </a:lnSpc>
                <a:buFont typeface="Arial"/>
                <a:buChar char="•"/>
              </a:pPr>
              <a:r>
                <a:rPr lang="en-US" sz="2272" spc="22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Consolidamos diagnósticos basados en datos reales de los países miembros</a:t>
              </a:r>
            </a:p>
            <a:p>
              <a:pPr algn="l" marL="490620" indent="-245310" lvl="1">
                <a:lnSpc>
                  <a:spcPts val="3295"/>
                </a:lnSpc>
                <a:buFont typeface="Arial"/>
                <a:buChar char="•"/>
              </a:pPr>
              <a:r>
                <a:rPr lang="en-US" sz="2272" spc="22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Creamos productos finales estratégicos: una guía de buenas prácticas y un diagnóstico detallado, fundamentales para la modernización de los sistemas judiciales</a:t>
              </a:r>
            </a:p>
            <a:p>
              <a:pPr algn="l" marL="490620" indent="-245310" lvl="1">
                <a:lnSpc>
                  <a:spcPts val="3295"/>
                </a:lnSpc>
                <a:buFont typeface="Arial"/>
                <a:buChar char="•"/>
              </a:pPr>
              <a:r>
                <a:rPr lang="en-US" sz="2272" spc="22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La propuesta refuerza la proximidad con los ciudadanos y los medios de comunicación, promoviendo una comunicación clara, inclusiva y eficaz</a:t>
              </a:r>
            </a:p>
            <a:p>
              <a:pPr algn="l">
                <a:lnSpc>
                  <a:spcPts val="3295"/>
                </a:lnSpc>
              </a:pPr>
            </a:p>
            <a:p>
              <a:pPr algn="l">
                <a:lnSpc>
                  <a:spcPts val="3295"/>
                </a:lnSpc>
              </a:pPr>
            </a:p>
            <a:p>
              <a:pPr algn="l">
                <a:lnSpc>
                  <a:spcPts val="3295"/>
                </a:lnSpc>
              </a:pPr>
            </a:p>
            <a:p>
              <a:pPr algn="l">
                <a:lnSpc>
                  <a:spcPts val="3295"/>
                </a:lnSpc>
              </a:pPr>
            </a:p>
            <a:p>
              <a:pPr algn="l" marL="490620" indent="-245310" lvl="1">
                <a:lnSpc>
                  <a:spcPts val="3295"/>
                </a:lnSpc>
                <a:buFont typeface="Arial"/>
                <a:buChar char="•"/>
              </a:pPr>
              <a:r>
                <a:rPr lang="en-US" sz="2272" spc="22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O Grupo de Trabalho 4 reflete o compromisso conjunto dos países ibero-americanos em promover uma justiça mais transparente, acessível e próxima</a:t>
              </a:r>
            </a:p>
            <a:p>
              <a:pPr algn="l" marL="490620" indent="-245310" lvl="1">
                <a:lnSpc>
                  <a:spcPts val="3295"/>
                </a:lnSpc>
                <a:buFont typeface="Arial"/>
                <a:buChar char="•"/>
              </a:pPr>
              <a:r>
                <a:rPr lang="en-US" sz="2272" spc="22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Consolidámos diagnósticos baseados em dados reais dos países membros</a:t>
              </a:r>
            </a:p>
            <a:p>
              <a:pPr algn="l" marL="490620" indent="-245310" lvl="1">
                <a:lnSpc>
                  <a:spcPts val="3295"/>
                </a:lnSpc>
                <a:buFont typeface="Arial"/>
                <a:buChar char="•"/>
              </a:pPr>
              <a:r>
                <a:rPr lang="en-US" sz="2272" spc="22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Criámos produtos finais estratégicos: um guia de boas práticas e um diagnóstico detalhado, ambos fundamentais para a modernização dos sistemas judiciais</a:t>
              </a:r>
            </a:p>
            <a:p>
              <a:pPr algn="l" marL="490620" indent="-245310" lvl="1">
                <a:lnSpc>
                  <a:spcPts val="3295"/>
                </a:lnSpc>
                <a:buFont typeface="Arial"/>
                <a:buChar char="•"/>
              </a:pPr>
              <a:r>
                <a:rPr lang="en-US" sz="2272" spc="22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A proposta reforça a proximidade com os cidadãos e os meios de comunicação, promovendo uma comunicação clara, inclusiva e eficaz</a:t>
              </a:r>
            </a:p>
            <a:p>
              <a:pPr algn="l">
                <a:lnSpc>
                  <a:spcPts val="3005"/>
                </a:lnSpc>
              </a:pPr>
            </a:p>
            <a:p>
              <a:pPr algn="l">
                <a:lnSpc>
                  <a:spcPts val="3005"/>
                </a:lnSpc>
              </a:pPr>
            </a:p>
            <a:p>
              <a:pPr algn="l">
                <a:lnSpc>
                  <a:spcPts val="3005"/>
                </a:lnSpc>
              </a:pPr>
            </a:p>
            <a:p>
              <a:pPr algn="l">
                <a:lnSpc>
                  <a:spcPts val="3005"/>
                </a:lnSpc>
              </a:pPr>
            </a:p>
          </p:txBody>
        </p:sp>
        <p:sp>
          <p:nvSpPr>
            <p:cNvPr name="TextBox 7" id="7"/>
            <p:cNvSpPr txBox="true"/>
            <p:nvPr/>
          </p:nvSpPr>
          <p:spPr>
            <a:xfrm rot="0">
              <a:off x="0" y="0"/>
              <a:ext cx="16398334" cy="127578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7679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6063054" y="5568310"/>
            <a:ext cx="9511178" cy="214890"/>
            <a:chOff x="0" y="0"/>
            <a:chExt cx="25294954" cy="571500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255270"/>
              <a:ext cx="25294954" cy="69850"/>
            </a:xfrm>
            <a:custGeom>
              <a:avLst/>
              <a:gdLst/>
              <a:ahLst/>
              <a:cxnLst/>
              <a:rect r="r" b="b" t="t" l="l"/>
              <a:pathLst>
                <a:path h="69850" w="25294954">
                  <a:moveTo>
                    <a:pt x="25004123" y="0"/>
                  </a:moveTo>
                  <a:lnTo>
                    <a:pt x="0" y="0"/>
                  </a:lnTo>
                  <a:lnTo>
                    <a:pt x="0" y="69850"/>
                  </a:lnTo>
                  <a:lnTo>
                    <a:pt x="25294954" y="69850"/>
                  </a:lnTo>
                  <a:lnTo>
                    <a:pt x="25294954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0" id="10"/>
          <p:cNvGrpSpPr/>
          <p:nvPr/>
        </p:nvGrpSpPr>
        <p:grpSpPr>
          <a:xfrm rot="0">
            <a:off x="14120239" y="21564"/>
            <a:ext cx="4043814" cy="1424601"/>
            <a:chOff x="0" y="0"/>
            <a:chExt cx="5391752" cy="1899469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293781"/>
              <a:ext cx="5379052" cy="1605687"/>
            </a:xfrm>
            <a:custGeom>
              <a:avLst/>
              <a:gdLst/>
              <a:ahLst/>
              <a:cxnLst/>
              <a:rect r="r" b="b" t="t" l="l"/>
              <a:pathLst>
                <a:path h="1605687" w="5379052">
                  <a:moveTo>
                    <a:pt x="0" y="0"/>
                  </a:moveTo>
                  <a:lnTo>
                    <a:pt x="5379052" y="0"/>
                  </a:lnTo>
                  <a:lnTo>
                    <a:pt x="5379052" y="1605688"/>
                  </a:lnTo>
                  <a:lnTo>
                    <a:pt x="0" y="160568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2530614" y="0"/>
              <a:ext cx="2861138" cy="866963"/>
            </a:xfrm>
            <a:custGeom>
              <a:avLst/>
              <a:gdLst/>
              <a:ahLst/>
              <a:cxnLst/>
              <a:rect r="r" b="b" t="t" l="l"/>
              <a:pathLst>
                <a:path h="866963" w="2861138">
                  <a:moveTo>
                    <a:pt x="0" y="0"/>
                  </a:moveTo>
                  <a:lnTo>
                    <a:pt x="2861138" y="0"/>
                  </a:lnTo>
                  <a:lnTo>
                    <a:pt x="2861138" y="866963"/>
                  </a:lnTo>
                  <a:lnTo>
                    <a:pt x="0" y="86696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0" t="-5003" r="0" b="-5003"/>
              </a:stretch>
            </a:blipFill>
          </p:spPr>
        </p:sp>
      </p:grp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5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7504795"/>
            <a:ext cx="5743699" cy="2782205"/>
            <a:chOff x="0" y="0"/>
            <a:chExt cx="1942930" cy="941141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942930" cy="941141"/>
            </a:xfrm>
            <a:custGeom>
              <a:avLst/>
              <a:gdLst/>
              <a:ahLst/>
              <a:cxnLst/>
              <a:rect r="r" b="b" t="t" l="l"/>
              <a:pathLst>
                <a:path h="941141" w="1942930">
                  <a:moveTo>
                    <a:pt x="0" y="0"/>
                  </a:moveTo>
                  <a:lnTo>
                    <a:pt x="1942930" y="0"/>
                  </a:lnTo>
                  <a:lnTo>
                    <a:pt x="1942930" y="941141"/>
                  </a:lnTo>
                  <a:lnTo>
                    <a:pt x="0" y="941141"/>
                  </a:lnTo>
                  <a:close/>
                </a:path>
              </a:pathLst>
            </a:custGeom>
            <a:solidFill>
              <a:srgbClr val="1D7144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5743699" y="7504795"/>
            <a:ext cx="6852302" cy="2782205"/>
            <a:chOff x="0" y="0"/>
            <a:chExt cx="2317939" cy="941141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2317939" cy="941141"/>
            </a:xfrm>
            <a:custGeom>
              <a:avLst/>
              <a:gdLst/>
              <a:ahLst/>
              <a:cxnLst/>
              <a:rect r="r" b="b" t="t" l="l"/>
              <a:pathLst>
                <a:path h="941141" w="2317939">
                  <a:moveTo>
                    <a:pt x="0" y="0"/>
                  </a:moveTo>
                  <a:lnTo>
                    <a:pt x="2317939" y="0"/>
                  </a:lnTo>
                  <a:lnTo>
                    <a:pt x="2317939" y="941141"/>
                  </a:lnTo>
                  <a:lnTo>
                    <a:pt x="0" y="941141"/>
                  </a:lnTo>
                  <a:close/>
                </a:path>
              </a:pathLst>
            </a:custGeom>
            <a:solidFill>
              <a:srgbClr val="76DD94"/>
            </a:solidFill>
          </p:spPr>
        </p:sp>
      </p:grpSp>
      <p:grpSp>
        <p:nvGrpSpPr>
          <p:cNvPr name="Group 6" id="6"/>
          <p:cNvGrpSpPr/>
          <p:nvPr/>
        </p:nvGrpSpPr>
        <p:grpSpPr>
          <a:xfrm rot="0">
            <a:off x="12596002" y="7504795"/>
            <a:ext cx="5691998" cy="2782205"/>
            <a:chOff x="0" y="0"/>
            <a:chExt cx="1925441" cy="941141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925441" cy="941141"/>
            </a:xfrm>
            <a:custGeom>
              <a:avLst/>
              <a:gdLst/>
              <a:ahLst/>
              <a:cxnLst/>
              <a:rect r="r" b="b" t="t" l="l"/>
              <a:pathLst>
                <a:path h="941141" w="1925441">
                  <a:moveTo>
                    <a:pt x="0" y="0"/>
                  </a:moveTo>
                  <a:lnTo>
                    <a:pt x="1925441" y="0"/>
                  </a:lnTo>
                  <a:lnTo>
                    <a:pt x="1925441" y="941141"/>
                  </a:lnTo>
                  <a:lnTo>
                    <a:pt x="0" y="941141"/>
                  </a:lnTo>
                  <a:close/>
                </a:path>
              </a:pathLst>
            </a:custGeom>
            <a:solidFill>
              <a:srgbClr val="005CE6"/>
            </a:solidFill>
          </p:spPr>
        </p:sp>
      </p:grpSp>
      <p:sp>
        <p:nvSpPr>
          <p:cNvPr name="Freeform 8" id="8"/>
          <p:cNvSpPr/>
          <p:nvPr/>
        </p:nvSpPr>
        <p:spPr>
          <a:xfrm flipH="false" flipV="false" rot="-5400000">
            <a:off x="2971019" y="7504795"/>
            <a:ext cx="2782205" cy="2782205"/>
          </a:xfrm>
          <a:custGeom>
            <a:avLst/>
            <a:gdLst/>
            <a:ahLst/>
            <a:cxnLst/>
            <a:rect r="r" b="b" t="t" l="l"/>
            <a:pathLst>
              <a:path h="2782205" w="2782205">
                <a:moveTo>
                  <a:pt x="0" y="0"/>
                </a:moveTo>
                <a:lnTo>
                  <a:pt x="2782205" y="0"/>
                </a:lnTo>
                <a:lnTo>
                  <a:pt x="2782205" y="2782205"/>
                </a:lnTo>
                <a:lnTo>
                  <a:pt x="0" y="27822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9" id="9"/>
          <p:cNvGrpSpPr/>
          <p:nvPr/>
        </p:nvGrpSpPr>
        <p:grpSpPr>
          <a:xfrm rot="0">
            <a:off x="3084823" y="733865"/>
            <a:ext cx="9511178" cy="214890"/>
            <a:chOff x="0" y="0"/>
            <a:chExt cx="25294954" cy="571500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255270"/>
              <a:ext cx="25294954" cy="69850"/>
            </a:xfrm>
            <a:custGeom>
              <a:avLst/>
              <a:gdLst/>
              <a:ahLst/>
              <a:cxnLst/>
              <a:rect r="r" b="b" t="t" l="l"/>
              <a:pathLst>
                <a:path h="69850" w="25294954">
                  <a:moveTo>
                    <a:pt x="25004123" y="0"/>
                  </a:moveTo>
                  <a:lnTo>
                    <a:pt x="0" y="0"/>
                  </a:lnTo>
                  <a:lnTo>
                    <a:pt x="0" y="69850"/>
                  </a:lnTo>
                  <a:lnTo>
                    <a:pt x="25294954" y="69850"/>
                  </a:lnTo>
                  <a:lnTo>
                    <a:pt x="25294954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1" id="11"/>
          <p:cNvGrpSpPr/>
          <p:nvPr/>
        </p:nvGrpSpPr>
        <p:grpSpPr>
          <a:xfrm rot="0">
            <a:off x="1956377" y="1402152"/>
            <a:ext cx="13308026" cy="5732568"/>
            <a:chOff x="0" y="0"/>
            <a:chExt cx="17744035" cy="7643425"/>
          </a:xfrm>
        </p:grpSpPr>
        <p:sp>
          <p:nvSpPr>
            <p:cNvPr name="TextBox 12" id="12"/>
            <p:cNvSpPr txBox="true"/>
            <p:nvPr/>
          </p:nvSpPr>
          <p:spPr>
            <a:xfrm rot="0">
              <a:off x="0" y="0"/>
              <a:ext cx="17744035" cy="54864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5400"/>
                </a:lnSpc>
              </a:pPr>
              <a:r>
                <a:rPr lang="en-US" sz="4500" b="true">
                  <a:solidFill>
                    <a:srgbClr val="000000"/>
                  </a:solidFill>
                  <a:latin typeface="Poppins Medium Bold"/>
                  <a:ea typeface="Poppins Medium Bold"/>
                  <a:cs typeface="Poppins Medium Bold"/>
                  <a:sym typeface="Poppins Medium Bold"/>
                </a:rPr>
                <a:t>Transparencia Judicial, Confianza y Proximidad con las Personas y los Medios de Comunicación</a:t>
              </a:r>
            </a:p>
            <a:p>
              <a:pPr algn="l">
                <a:lnSpc>
                  <a:spcPts val="5400"/>
                </a:lnSpc>
              </a:pPr>
              <a:r>
                <a:rPr lang="en-US" sz="4500">
                  <a:solidFill>
                    <a:srgbClr val="000000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Transparência Judicial, Confiança y Proximidade com as pessoas e os meios de comunicação social</a:t>
              </a:r>
            </a:p>
          </p:txBody>
        </p:sp>
        <p:sp>
          <p:nvSpPr>
            <p:cNvPr name="TextBox 13" id="13"/>
            <p:cNvSpPr txBox="true"/>
            <p:nvPr/>
          </p:nvSpPr>
          <p:spPr>
            <a:xfrm rot="0">
              <a:off x="0" y="6005965"/>
              <a:ext cx="9545610" cy="160972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163"/>
                </a:lnSpc>
              </a:pPr>
              <a:r>
                <a:rPr lang="en-US" sz="2636" spc="26" b="true">
                  <a:solidFill>
                    <a:srgbClr val="000000"/>
                  </a:solidFill>
                  <a:latin typeface="HK Grotesk Bold"/>
                  <a:ea typeface="HK Grotesk Bold"/>
                  <a:cs typeface="HK Grotesk Bold"/>
                  <a:sym typeface="HK Grotesk Bold"/>
                </a:rPr>
                <a:t>Grupo de Trabajo 4</a:t>
              </a:r>
            </a:p>
            <a:p>
              <a:pPr algn="l">
                <a:lnSpc>
                  <a:spcPts val="3163"/>
                </a:lnSpc>
              </a:pPr>
              <a:r>
                <a:rPr lang="en-US" sz="2636" spc="26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Grupo de Trabalho 4</a:t>
              </a:r>
            </a:p>
            <a:p>
              <a:pPr algn="l">
                <a:lnSpc>
                  <a:spcPts val="3163"/>
                </a:lnSpc>
              </a:pPr>
              <a:r>
                <a:rPr lang="en-US" sz="2636" spc="26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XXI CUMBRE JUDICIAL IBERO-AMERICANA</a:t>
              </a:r>
            </a:p>
          </p:txBody>
        </p:sp>
      </p:grpSp>
      <p:sp>
        <p:nvSpPr>
          <p:cNvPr name="TextBox 14" id="14"/>
          <p:cNvSpPr txBox="true"/>
          <p:nvPr/>
        </p:nvSpPr>
        <p:spPr>
          <a:xfrm rot="0">
            <a:off x="920771" y="7215754"/>
            <a:ext cx="1884404" cy="20800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1680"/>
              </a:lnSpc>
            </a:pPr>
            <a:r>
              <a:rPr lang="en-US" sz="1400" spc="98">
                <a:solidFill>
                  <a:srgbClr val="00000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02-2025</a:t>
            </a:r>
          </a:p>
        </p:txBody>
      </p:sp>
      <p:grpSp>
        <p:nvGrpSpPr>
          <p:cNvPr name="Group 15" id="15"/>
          <p:cNvGrpSpPr/>
          <p:nvPr/>
        </p:nvGrpSpPr>
        <p:grpSpPr>
          <a:xfrm rot="0">
            <a:off x="14139289" y="21564"/>
            <a:ext cx="4043814" cy="1424601"/>
            <a:chOff x="0" y="0"/>
            <a:chExt cx="5391752" cy="1899469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0" y="293781"/>
              <a:ext cx="5379052" cy="1605687"/>
            </a:xfrm>
            <a:custGeom>
              <a:avLst/>
              <a:gdLst/>
              <a:ahLst/>
              <a:cxnLst/>
              <a:rect r="r" b="b" t="t" l="l"/>
              <a:pathLst>
                <a:path h="1605687" w="5379052">
                  <a:moveTo>
                    <a:pt x="0" y="0"/>
                  </a:moveTo>
                  <a:lnTo>
                    <a:pt x="5379052" y="0"/>
                  </a:lnTo>
                  <a:lnTo>
                    <a:pt x="5379052" y="1605688"/>
                  </a:lnTo>
                  <a:lnTo>
                    <a:pt x="0" y="160568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0" b="0"/>
              </a:stretch>
            </a:blipFill>
          </p:spPr>
        </p:sp>
        <p:sp>
          <p:nvSpPr>
            <p:cNvPr name="Freeform 17" id="17"/>
            <p:cNvSpPr/>
            <p:nvPr/>
          </p:nvSpPr>
          <p:spPr>
            <a:xfrm flipH="false" flipV="false" rot="0">
              <a:off x="2530614" y="0"/>
              <a:ext cx="2861138" cy="866963"/>
            </a:xfrm>
            <a:custGeom>
              <a:avLst/>
              <a:gdLst/>
              <a:ahLst/>
              <a:cxnLst/>
              <a:rect r="r" b="b" t="t" l="l"/>
              <a:pathLst>
                <a:path h="866963" w="2861138">
                  <a:moveTo>
                    <a:pt x="0" y="0"/>
                  </a:moveTo>
                  <a:lnTo>
                    <a:pt x="2861138" y="0"/>
                  </a:lnTo>
                  <a:lnTo>
                    <a:pt x="2861138" y="866963"/>
                  </a:lnTo>
                  <a:lnTo>
                    <a:pt x="0" y="86696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-5003" r="0" b="-5003"/>
              </a:stretch>
            </a:blipFill>
          </p:spPr>
        </p:sp>
      </p:grp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5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-5400000">
            <a:off x="-3261665" y="-1123580"/>
            <a:ext cx="10287000" cy="12534160"/>
            <a:chOff x="0" y="0"/>
            <a:chExt cx="2354580" cy="286893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353310" cy="2868930"/>
            </a:xfrm>
            <a:custGeom>
              <a:avLst/>
              <a:gdLst/>
              <a:ahLst/>
              <a:cxnLst/>
              <a:rect r="r" b="b" t="t" l="l"/>
              <a:pathLst>
                <a:path h="2868930" w="2353310">
                  <a:moveTo>
                    <a:pt x="784860" y="2801620"/>
                  </a:moveTo>
                  <a:cubicBezTo>
                    <a:pt x="905510" y="2842260"/>
                    <a:pt x="1042670" y="2868930"/>
                    <a:pt x="1177290" y="2868930"/>
                  </a:cubicBezTo>
                  <a:cubicBezTo>
                    <a:pt x="1311910" y="2868930"/>
                    <a:pt x="1441450" y="2846070"/>
                    <a:pt x="1560830" y="2805430"/>
                  </a:cubicBezTo>
                  <a:cubicBezTo>
                    <a:pt x="1563370" y="2804160"/>
                    <a:pt x="1565910" y="2804160"/>
                    <a:pt x="1568450" y="2802890"/>
                  </a:cubicBezTo>
                  <a:cubicBezTo>
                    <a:pt x="2016760" y="2640330"/>
                    <a:pt x="2346960" y="2211070"/>
                    <a:pt x="2353310" y="1709420"/>
                  </a:cubicBezTo>
                  <a:lnTo>
                    <a:pt x="2353310" y="0"/>
                  </a:lnTo>
                  <a:lnTo>
                    <a:pt x="0" y="0"/>
                  </a:lnTo>
                  <a:lnTo>
                    <a:pt x="0" y="1708150"/>
                  </a:lnTo>
                  <a:cubicBezTo>
                    <a:pt x="6350" y="2213610"/>
                    <a:pt x="331470" y="2642870"/>
                    <a:pt x="784860" y="2801620"/>
                  </a:cubicBezTo>
                  <a:close/>
                </a:path>
              </a:pathLst>
            </a:custGeom>
            <a:solidFill>
              <a:srgbClr val="005CE6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8509006" y="1949861"/>
            <a:ext cx="11487543" cy="7443399"/>
            <a:chOff x="0" y="0"/>
            <a:chExt cx="15316724" cy="9924532"/>
          </a:xfrm>
        </p:grpSpPr>
        <p:sp>
          <p:nvSpPr>
            <p:cNvPr name="TextBox 5" id="5"/>
            <p:cNvSpPr txBox="true"/>
            <p:nvPr/>
          </p:nvSpPr>
          <p:spPr>
            <a:xfrm rot="0">
              <a:off x="0" y="0"/>
              <a:ext cx="15316724" cy="19304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5759"/>
                </a:lnSpc>
              </a:pPr>
              <a:r>
                <a:rPr lang="en-US" sz="4800" b="true">
                  <a:solidFill>
                    <a:srgbClr val="000000"/>
                  </a:solidFill>
                  <a:latin typeface="Poppins Medium Bold"/>
                  <a:ea typeface="Poppins Medium Bold"/>
                  <a:cs typeface="Poppins Medium Bold"/>
                  <a:sym typeface="Poppins Medium Bold"/>
                </a:rPr>
                <a:t>Países Miembros</a:t>
              </a:r>
            </a:p>
            <a:p>
              <a:pPr algn="l">
                <a:lnSpc>
                  <a:spcPts val="5759"/>
                </a:lnSpc>
              </a:pPr>
              <a:r>
                <a:rPr lang="en-US" sz="4800">
                  <a:solidFill>
                    <a:srgbClr val="000000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Países Membros</a:t>
              </a:r>
            </a:p>
          </p:txBody>
        </p:sp>
        <p:sp>
          <p:nvSpPr>
            <p:cNvPr name="TextBox 6" id="6"/>
            <p:cNvSpPr txBox="true"/>
            <p:nvPr/>
          </p:nvSpPr>
          <p:spPr>
            <a:xfrm rot="0">
              <a:off x="0" y="2118222"/>
              <a:ext cx="15316724" cy="41601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520"/>
                </a:lnSpc>
              </a:pPr>
            </a:p>
          </p:txBody>
        </p:sp>
        <p:sp>
          <p:nvSpPr>
            <p:cNvPr name="TextBox 7" id="7"/>
            <p:cNvSpPr txBox="true"/>
            <p:nvPr/>
          </p:nvSpPr>
          <p:spPr>
            <a:xfrm rot="0">
              <a:off x="0" y="2932492"/>
              <a:ext cx="12356508" cy="674797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084"/>
                </a:lnSpc>
              </a:pPr>
            </a:p>
            <a:p>
              <a:pPr algn="l">
                <a:lnSpc>
                  <a:spcPts val="3084"/>
                </a:lnSpc>
              </a:pPr>
              <a:r>
                <a:rPr lang="en-US" sz="2372" spc="23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• España – Dra. María del Mar Cabrejas Guijarro</a:t>
              </a:r>
            </a:p>
            <a:p>
              <a:pPr algn="l">
                <a:lnSpc>
                  <a:spcPts val="3084"/>
                </a:lnSpc>
              </a:pPr>
              <a:r>
                <a:rPr lang="en-US" sz="2372" spc="23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• Brasil – Dr. Carl Olav Smith, Dra. Natália Lambert </a:t>
              </a:r>
            </a:p>
            <a:p>
              <a:pPr algn="l">
                <a:lnSpc>
                  <a:spcPts val="3084"/>
                </a:lnSpc>
              </a:pPr>
              <a:r>
                <a:rPr lang="en-US" sz="2372" spc="23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               </a:t>
              </a:r>
              <a:r>
                <a:rPr lang="en-US" sz="2372" spc="23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e Dr. Francisco Assul</a:t>
              </a:r>
            </a:p>
            <a:p>
              <a:pPr algn="l">
                <a:lnSpc>
                  <a:spcPts val="3084"/>
                </a:lnSpc>
              </a:pPr>
              <a:r>
                <a:rPr lang="en-US" sz="2372" spc="23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• Portugal – Dra. Rosa Lima e Dra. Laura Perdigão  </a:t>
              </a:r>
            </a:p>
            <a:p>
              <a:pPr algn="l">
                <a:lnSpc>
                  <a:spcPts val="3084"/>
                </a:lnSpc>
              </a:pPr>
              <a:r>
                <a:rPr lang="en-US" sz="2372" spc="23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• Panamá – Dra. Marisol Hernández</a:t>
              </a:r>
            </a:p>
            <a:p>
              <a:pPr algn="l">
                <a:lnSpc>
                  <a:spcPts val="3084"/>
                </a:lnSpc>
              </a:pPr>
              <a:r>
                <a:rPr lang="en-US" sz="2372" spc="23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• México – Dr. Ernesto Velázquez Briseño</a:t>
              </a:r>
            </a:p>
            <a:p>
              <a:pPr algn="l">
                <a:lnSpc>
                  <a:spcPts val="3084"/>
                </a:lnSpc>
              </a:pPr>
              <a:r>
                <a:rPr lang="en-US" sz="2372" spc="23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• Guatemala – Dra. Cándida Rosa Ramos Montenegro</a:t>
              </a:r>
            </a:p>
            <a:p>
              <a:pPr algn="l">
                <a:lnSpc>
                  <a:spcPts val="3084"/>
                </a:lnSpc>
              </a:pPr>
              <a:r>
                <a:rPr lang="en-US" sz="2372" spc="23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• El Salvador – Dra. Verónica González Penado y Dr. Santos Guerra</a:t>
              </a:r>
            </a:p>
            <a:p>
              <a:pPr algn="l">
                <a:lnSpc>
                  <a:spcPts val="3084"/>
                </a:lnSpc>
              </a:pPr>
              <a:r>
                <a:rPr lang="en-US" sz="2372" spc="23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• Costa Rica – Dra. Mayren Vargas Araya</a:t>
              </a:r>
            </a:p>
            <a:p>
              <a:pPr algn="l">
                <a:lnSpc>
                  <a:spcPts val="3084"/>
                </a:lnSpc>
              </a:pPr>
              <a:r>
                <a:rPr lang="en-US" sz="2372" spc="23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• República Dominicana – Dr. Manuel Ramirez</a:t>
              </a:r>
            </a:p>
            <a:p>
              <a:pPr algn="l">
                <a:lnSpc>
                  <a:spcPts val="3084"/>
                </a:lnSpc>
              </a:pPr>
              <a:r>
                <a:rPr lang="en-US" sz="2372" spc="23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• República Bolivariana de Venezuela – Dra. Carmen Alves</a:t>
              </a:r>
            </a:p>
            <a:p>
              <a:pPr algn="l">
                <a:lnSpc>
                  <a:spcPts val="3084"/>
                </a:lnSpc>
              </a:pPr>
              <a:r>
                <a:rPr lang="en-US" sz="2372" spc="23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• Comisión Perm. de Genero y Acceso a la Justicia – Dra Xinia Vargas</a:t>
              </a: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552450" y="1949861"/>
            <a:ext cx="6324386" cy="6918291"/>
            <a:chOff x="0" y="0"/>
            <a:chExt cx="8432515" cy="9224388"/>
          </a:xfrm>
        </p:grpSpPr>
        <p:sp>
          <p:nvSpPr>
            <p:cNvPr name="TextBox 9" id="9"/>
            <p:cNvSpPr txBox="true"/>
            <p:nvPr/>
          </p:nvSpPr>
          <p:spPr>
            <a:xfrm rot="0">
              <a:off x="0" y="0"/>
              <a:ext cx="8432515" cy="19304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5759"/>
                </a:lnSpc>
              </a:pPr>
              <a:r>
                <a:rPr lang="en-US" sz="4800" b="true">
                  <a:solidFill>
                    <a:srgbClr val="FFFFFF"/>
                  </a:solidFill>
                  <a:latin typeface="Poppins Medium Bold"/>
                  <a:ea typeface="Poppins Medium Bold"/>
                  <a:cs typeface="Poppins Medium Bold"/>
                  <a:sym typeface="Poppins Medium Bold"/>
                </a:rPr>
                <a:t>Coordinadores  </a:t>
              </a:r>
              <a:r>
                <a:rPr lang="en-US" sz="4800">
                  <a:solidFill>
                    <a:srgbClr val="FFFFFF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Coordenadores</a:t>
              </a:r>
            </a:p>
          </p:txBody>
        </p:sp>
        <p:sp>
          <p:nvSpPr>
            <p:cNvPr name="TextBox 10" id="10"/>
            <p:cNvSpPr txBox="true"/>
            <p:nvPr/>
          </p:nvSpPr>
          <p:spPr>
            <a:xfrm rot="0">
              <a:off x="701190" y="3395780"/>
              <a:ext cx="7731325" cy="570657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084"/>
                </a:lnSpc>
              </a:pPr>
              <a:r>
                <a:rPr lang="en-US" b="true" sz="2372" spc="23">
                  <a:solidFill>
                    <a:srgbClr val="FFFFFF"/>
                  </a:solidFill>
                  <a:latin typeface="HK Grotesk Medium"/>
                  <a:ea typeface="HK Grotesk Medium"/>
                  <a:cs typeface="HK Grotesk Medium"/>
                  <a:sym typeface="HK Grotesk Medium"/>
                </a:rPr>
                <a:t>España</a:t>
              </a:r>
            </a:p>
            <a:p>
              <a:pPr algn="just">
                <a:lnSpc>
                  <a:spcPts val="3084"/>
                </a:lnSpc>
              </a:pPr>
              <a:r>
                <a:rPr lang="en-US" b="true" sz="2372" spc="23">
                  <a:solidFill>
                    <a:srgbClr val="FFFFFF"/>
                  </a:solidFill>
                  <a:latin typeface="HK Grotesk Medium"/>
                  <a:ea typeface="HK Grotesk Medium"/>
                  <a:cs typeface="HK Grotesk Medium"/>
                  <a:sym typeface="HK Grotesk Medium"/>
                </a:rPr>
                <a:t>Dra. Maria del Mar Cabrejas Guijarro</a:t>
              </a:r>
            </a:p>
            <a:p>
              <a:pPr algn="just">
                <a:lnSpc>
                  <a:spcPts val="3084"/>
                </a:lnSpc>
              </a:pPr>
            </a:p>
            <a:p>
              <a:pPr algn="just">
                <a:lnSpc>
                  <a:spcPts val="3084"/>
                </a:lnSpc>
              </a:pPr>
              <a:r>
                <a:rPr lang="en-US" b="true" sz="2372" spc="23">
                  <a:solidFill>
                    <a:srgbClr val="FFFFFF"/>
                  </a:solidFill>
                  <a:latin typeface="HK Grotesk Medium"/>
                  <a:ea typeface="HK Grotesk Medium"/>
                  <a:cs typeface="HK Grotesk Medium"/>
                  <a:sym typeface="HK Grotesk Medium"/>
                </a:rPr>
                <a:t>Portugal</a:t>
              </a:r>
            </a:p>
            <a:p>
              <a:pPr algn="just">
                <a:lnSpc>
                  <a:spcPts val="3084"/>
                </a:lnSpc>
              </a:pPr>
              <a:r>
                <a:rPr lang="en-US" b="true" sz="2372" spc="23">
                  <a:solidFill>
                    <a:srgbClr val="FFFFFF"/>
                  </a:solidFill>
                  <a:latin typeface="HK Grotesk Medium"/>
                  <a:ea typeface="HK Grotesk Medium"/>
                  <a:cs typeface="HK Grotesk Medium"/>
                  <a:sym typeface="HK Grotesk Medium"/>
                </a:rPr>
                <a:t>Dra. Rosa Lima</a:t>
              </a:r>
            </a:p>
            <a:p>
              <a:pPr algn="just">
                <a:lnSpc>
                  <a:spcPts val="3084"/>
                </a:lnSpc>
              </a:pPr>
              <a:r>
                <a:rPr lang="en-US" b="true" sz="2372" spc="23">
                  <a:solidFill>
                    <a:srgbClr val="FFFFFF"/>
                  </a:solidFill>
                  <a:latin typeface="HK Grotesk Medium"/>
                  <a:ea typeface="HK Grotesk Medium"/>
                  <a:cs typeface="HK Grotesk Medium"/>
                  <a:sym typeface="HK Grotesk Medium"/>
                </a:rPr>
                <a:t>Dra. Laura Perdigão</a:t>
              </a:r>
            </a:p>
            <a:p>
              <a:pPr algn="just">
                <a:lnSpc>
                  <a:spcPts val="3084"/>
                </a:lnSpc>
              </a:pPr>
            </a:p>
            <a:p>
              <a:pPr algn="just">
                <a:lnSpc>
                  <a:spcPts val="3084"/>
                </a:lnSpc>
              </a:pPr>
              <a:r>
                <a:rPr lang="en-US" b="true" sz="2372" spc="23">
                  <a:solidFill>
                    <a:srgbClr val="FFFFFF"/>
                  </a:solidFill>
                  <a:latin typeface="HK Grotesk Medium"/>
                  <a:ea typeface="HK Grotesk Medium"/>
                  <a:cs typeface="HK Grotesk Medium"/>
                  <a:sym typeface="HK Grotesk Medium"/>
                </a:rPr>
                <a:t>Brasil</a:t>
              </a:r>
            </a:p>
            <a:p>
              <a:pPr algn="just">
                <a:lnSpc>
                  <a:spcPts val="3084"/>
                </a:lnSpc>
              </a:pPr>
              <a:r>
                <a:rPr lang="en-US" b="true" sz="2372" spc="23">
                  <a:solidFill>
                    <a:srgbClr val="FFFFFF"/>
                  </a:solidFill>
                  <a:latin typeface="HK Grotesk Medium"/>
                  <a:ea typeface="HK Grotesk Medium"/>
                  <a:cs typeface="HK Grotesk Medium"/>
                  <a:sym typeface="HK Grotesk Medium"/>
                </a:rPr>
                <a:t>Dr. Carl Olav Smith</a:t>
              </a:r>
            </a:p>
            <a:p>
              <a:pPr algn="just">
                <a:lnSpc>
                  <a:spcPts val="3084"/>
                </a:lnSpc>
              </a:pPr>
              <a:r>
                <a:rPr lang="en-US" b="true" sz="2372" spc="23">
                  <a:solidFill>
                    <a:srgbClr val="FFFFFF"/>
                  </a:solidFill>
                  <a:latin typeface="HK Grotesk Medium"/>
                  <a:ea typeface="HK Grotesk Medium"/>
                  <a:cs typeface="HK Grotesk Medium"/>
                  <a:sym typeface="HK Grotesk Medium"/>
                </a:rPr>
                <a:t>Dra. Natália de Mattos Lambert Soares</a:t>
              </a:r>
            </a:p>
            <a:p>
              <a:pPr algn="just">
                <a:lnSpc>
                  <a:spcPts val="3084"/>
                </a:lnSpc>
              </a:pPr>
              <a:r>
                <a:rPr lang="en-US" b="true" sz="2372" spc="23">
                  <a:solidFill>
                    <a:srgbClr val="FFFFFF"/>
                  </a:solidFill>
                  <a:latin typeface="HK Grotesk Medium"/>
                  <a:ea typeface="HK Grotesk Medium"/>
                  <a:cs typeface="HK Grotesk Medium"/>
                  <a:sym typeface="HK Grotesk Medium"/>
                </a:rPr>
                <a:t>Dr. Francisco Assul de Souza Júnior</a:t>
              </a: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8091022" y="9652033"/>
            <a:ext cx="9168278" cy="214890"/>
            <a:chOff x="0" y="0"/>
            <a:chExt cx="24383012" cy="571500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255270"/>
              <a:ext cx="24383012" cy="69850"/>
            </a:xfrm>
            <a:custGeom>
              <a:avLst/>
              <a:gdLst/>
              <a:ahLst/>
              <a:cxnLst/>
              <a:rect r="r" b="b" t="t" l="l"/>
              <a:pathLst>
                <a:path h="69850" w="24383012">
                  <a:moveTo>
                    <a:pt x="24092182" y="0"/>
                  </a:moveTo>
                  <a:lnTo>
                    <a:pt x="0" y="0"/>
                  </a:lnTo>
                  <a:lnTo>
                    <a:pt x="0" y="69850"/>
                  </a:lnTo>
                  <a:lnTo>
                    <a:pt x="24383012" y="69850"/>
                  </a:lnTo>
                  <a:lnTo>
                    <a:pt x="24383012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Freeform 13" id="13"/>
          <p:cNvSpPr/>
          <p:nvPr/>
        </p:nvSpPr>
        <p:spPr>
          <a:xfrm flipH="false" flipV="false" rot="0">
            <a:off x="16142146" y="813810"/>
            <a:ext cx="2145854" cy="650222"/>
          </a:xfrm>
          <a:custGeom>
            <a:avLst/>
            <a:gdLst/>
            <a:ahLst/>
            <a:cxnLst/>
            <a:rect r="r" b="b" t="t" l="l"/>
            <a:pathLst>
              <a:path h="650222" w="2145854">
                <a:moveTo>
                  <a:pt x="0" y="0"/>
                </a:moveTo>
                <a:lnTo>
                  <a:pt x="2145854" y="0"/>
                </a:lnTo>
                <a:lnTo>
                  <a:pt x="2145854" y="650222"/>
                </a:lnTo>
                <a:lnTo>
                  <a:pt x="0" y="65022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5003" r="0" b="-5003"/>
            </a:stretch>
          </a:blipFill>
        </p:spPr>
      </p:sp>
      <p:grpSp>
        <p:nvGrpSpPr>
          <p:cNvPr name="Group 14" id="14"/>
          <p:cNvGrpSpPr/>
          <p:nvPr/>
        </p:nvGrpSpPr>
        <p:grpSpPr>
          <a:xfrm rot="0">
            <a:off x="14120239" y="21564"/>
            <a:ext cx="4043814" cy="1424601"/>
            <a:chOff x="0" y="0"/>
            <a:chExt cx="5391752" cy="1899469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293781"/>
              <a:ext cx="5379052" cy="1605687"/>
            </a:xfrm>
            <a:custGeom>
              <a:avLst/>
              <a:gdLst/>
              <a:ahLst/>
              <a:cxnLst/>
              <a:rect r="r" b="b" t="t" l="l"/>
              <a:pathLst>
                <a:path h="1605687" w="5379052">
                  <a:moveTo>
                    <a:pt x="0" y="0"/>
                  </a:moveTo>
                  <a:lnTo>
                    <a:pt x="5379052" y="0"/>
                  </a:lnTo>
                  <a:lnTo>
                    <a:pt x="5379052" y="1605688"/>
                  </a:lnTo>
                  <a:lnTo>
                    <a:pt x="0" y="160568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0" t="0" r="0" b="0"/>
              </a:stretch>
            </a:blip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2530614" y="0"/>
              <a:ext cx="2861138" cy="866963"/>
            </a:xfrm>
            <a:custGeom>
              <a:avLst/>
              <a:gdLst/>
              <a:ahLst/>
              <a:cxnLst/>
              <a:rect r="r" b="b" t="t" l="l"/>
              <a:pathLst>
                <a:path h="866963" w="2861138">
                  <a:moveTo>
                    <a:pt x="0" y="0"/>
                  </a:moveTo>
                  <a:lnTo>
                    <a:pt x="2861138" y="0"/>
                  </a:lnTo>
                  <a:lnTo>
                    <a:pt x="2861138" y="866963"/>
                  </a:lnTo>
                  <a:lnTo>
                    <a:pt x="0" y="86696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-5003" r="0" b="-5003"/>
              </a:stretch>
            </a:blipFill>
          </p:spPr>
        </p:sp>
      </p:grp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5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783908" y="2901855"/>
            <a:ext cx="5657850" cy="5657850"/>
            <a:chOff x="0" y="0"/>
            <a:chExt cx="6350000" cy="6350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758E39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1657097" y="0"/>
            <a:ext cx="5784661" cy="2892330"/>
          </a:xfrm>
          <a:custGeom>
            <a:avLst/>
            <a:gdLst/>
            <a:ahLst/>
            <a:cxnLst/>
            <a:rect r="r" b="b" t="t" l="l"/>
            <a:pathLst>
              <a:path h="2892330" w="5784661">
                <a:moveTo>
                  <a:pt x="0" y="0"/>
                </a:moveTo>
                <a:lnTo>
                  <a:pt x="5784661" y="0"/>
                </a:lnTo>
                <a:lnTo>
                  <a:pt x="5784661" y="2892330"/>
                </a:lnTo>
                <a:lnTo>
                  <a:pt x="0" y="289233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5" id="5"/>
          <p:cNvGrpSpPr/>
          <p:nvPr/>
        </p:nvGrpSpPr>
        <p:grpSpPr>
          <a:xfrm rot="0">
            <a:off x="8260031" y="9150855"/>
            <a:ext cx="9511178" cy="214890"/>
            <a:chOff x="0" y="0"/>
            <a:chExt cx="25294954" cy="571500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255270"/>
              <a:ext cx="25294954" cy="69850"/>
            </a:xfrm>
            <a:custGeom>
              <a:avLst/>
              <a:gdLst/>
              <a:ahLst/>
              <a:cxnLst/>
              <a:rect r="r" b="b" t="t" l="l"/>
              <a:pathLst>
                <a:path h="69850" w="25294954">
                  <a:moveTo>
                    <a:pt x="25004123" y="0"/>
                  </a:moveTo>
                  <a:lnTo>
                    <a:pt x="0" y="0"/>
                  </a:lnTo>
                  <a:lnTo>
                    <a:pt x="0" y="69850"/>
                  </a:lnTo>
                  <a:lnTo>
                    <a:pt x="25294954" y="69850"/>
                  </a:lnTo>
                  <a:lnTo>
                    <a:pt x="25294954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7" id="7"/>
          <p:cNvGrpSpPr/>
          <p:nvPr/>
        </p:nvGrpSpPr>
        <p:grpSpPr>
          <a:xfrm rot="2700000">
            <a:off x="2961716" y="4079664"/>
            <a:ext cx="3302233" cy="3302233"/>
            <a:chOff x="0" y="0"/>
            <a:chExt cx="1913890" cy="1913890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1913890" cy="1913890"/>
            </a:xfrm>
            <a:custGeom>
              <a:avLst/>
              <a:gdLst/>
              <a:ahLst/>
              <a:cxnLst/>
              <a:rect r="r" b="b" t="t" l="l"/>
              <a:pathLst>
                <a:path h="1913890" w="1913890">
                  <a:moveTo>
                    <a:pt x="0" y="0"/>
                  </a:moveTo>
                  <a:lnTo>
                    <a:pt x="1913890" y="0"/>
                  </a:lnTo>
                  <a:lnTo>
                    <a:pt x="1913890" y="1913890"/>
                  </a:lnTo>
                  <a:lnTo>
                    <a:pt x="0" y="1913890"/>
                  </a:lnTo>
                  <a:close/>
                </a:path>
              </a:pathLst>
            </a:custGeom>
            <a:solidFill>
              <a:srgbClr val="005CE6"/>
            </a:solidFill>
          </p:spPr>
        </p:sp>
      </p:grpSp>
      <p:grpSp>
        <p:nvGrpSpPr>
          <p:cNvPr name="Group 9" id="9"/>
          <p:cNvGrpSpPr/>
          <p:nvPr/>
        </p:nvGrpSpPr>
        <p:grpSpPr>
          <a:xfrm rot="0">
            <a:off x="8418897" y="1028700"/>
            <a:ext cx="7745801" cy="8399316"/>
            <a:chOff x="0" y="0"/>
            <a:chExt cx="10327734" cy="11199088"/>
          </a:xfrm>
        </p:grpSpPr>
        <p:sp>
          <p:nvSpPr>
            <p:cNvPr name="TextBox 10" id="10"/>
            <p:cNvSpPr txBox="true"/>
            <p:nvPr/>
          </p:nvSpPr>
          <p:spPr>
            <a:xfrm rot="0">
              <a:off x="0" y="2005120"/>
              <a:ext cx="10327734" cy="915236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447439" indent="-223719" lvl="1">
                <a:lnSpc>
                  <a:spcPts val="2486"/>
                </a:lnSpc>
                <a:buFont typeface="Arial"/>
                <a:buChar char="•"/>
              </a:pPr>
              <a:r>
                <a:rPr lang="en-US" sz="2072" spc="20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El</a:t>
              </a:r>
              <a:r>
                <a:rPr lang="en-US" sz="2072" spc="20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 Grupo 4 forma parte del subtema 3 del eje temático de la XXII Cumbre Judicial: Justicia Confiable</a:t>
              </a:r>
            </a:p>
            <a:p>
              <a:pPr algn="l" marL="447439" indent="-223719" lvl="1">
                <a:lnSpc>
                  <a:spcPts val="2486"/>
                </a:lnSpc>
                <a:buFont typeface="Arial"/>
                <a:buChar char="•"/>
              </a:pPr>
              <a:r>
                <a:rPr lang="en-US" sz="2072" spc="20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El proyecto comenzó en Brasilia (2024) y se consolidó en Cali y Santiago</a:t>
              </a:r>
            </a:p>
            <a:p>
              <a:pPr algn="l" marL="447439" indent="-223719" lvl="1">
                <a:lnSpc>
                  <a:spcPts val="2486"/>
                </a:lnSpc>
                <a:buFont typeface="Arial"/>
                <a:buChar char="•"/>
              </a:pPr>
              <a:r>
                <a:rPr lang="en-US" sz="2072" spc="20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Objetivo: Crear productos estratégicos para fomentar la transparencia y una comunicación institucional clara y accesible</a:t>
              </a:r>
            </a:p>
            <a:p>
              <a:pPr algn="l">
                <a:lnSpc>
                  <a:spcPts val="2486"/>
                </a:lnSpc>
              </a:pPr>
            </a:p>
            <a:p>
              <a:pPr algn="l">
                <a:lnSpc>
                  <a:spcPts val="2486"/>
                </a:lnSpc>
              </a:pPr>
            </a:p>
            <a:p>
              <a:pPr algn="l">
                <a:lnSpc>
                  <a:spcPts val="2486"/>
                </a:lnSpc>
              </a:pPr>
            </a:p>
            <a:p>
              <a:pPr algn="l">
                <a:lnSpc>
                  <a:spcPts val="2486"/>
                </a:lnSpc>
              </a:pPr>
            </a:p>
            <a:p>
              <a:pPr algn="l" marL="447439" indent="-223719" lvl="1">
                <a:lnSpc>
                  <a:spcPts val="2486"/>
                </a:lnSpc>
                <a:buFont typeface="Arial"/>
                <a:buChar char="•"/>
              </a:pPr>
              <a:r>
                <a:rPr lang="en-US" sz="2072" spc="20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O Grupo 4 está integrado no subtema 3 do eixo temático da XXII Cumbre Judicial: Justiça Confiável</a:t>
              </a:r>
            </a:p>
            <a:p>
              <a:pPr algn="l" marL="447439" indent="-223719" lvl="1">
                <a:lnSpc>
                  <a:spcPts val="2486"/>
                </a:lnSpc>
                <a:buFont typeface="Arial"/>
                <a:buChar char="•"/>
              </a:pPr>
              <a:r>
                <a:rPr lang="en-US" sz="2072" spc="20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Este projeto foi iniciado em Brasília (2024) e consolidado nas reuniões de Cali e Santiago</a:t>
              </a:r>
            </a:p>
            <a:p>
              <a:pPr algn="l" marL="447439" indent="-223719" lvl="1">
                <a:lnSpc>
                  <a:spcPts val="2486"/>
                </a:lnSpc>
                <a:buFont typeface="Arial"/>
                <a:buChar char="•"/>
              </a:pPr>
              <a:r>
                <a:rPr lang="en-US" sz="2072" spc="20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Objetivo: Criar produtos estratégicos que promovam a transparência e uma comunicação institucional mais acessível e clara</a:t>
              </a:r>
            </a:p>
            <a:p>
              <a:pPr algn="l">
                <a:lnSpc>
                  <a:spcPts val="2486"/>
                </a:lnSpc>
              </a:pPr>
            </a:p>
            <a:p>
              <a:pPr algn="l">
                <a:lnSpc>
                  <a:spcPts val="2486"/>
                </a:lnSpc>
              </a:pPr>
            </a:p>
            <a:p>
              <a:pPr algn="l">
                <a:lnSpc>
                  <a:spcPts val="2486"/>
                </a:lnSpc>
              </a:pPr>
            </a:p>
            <a:p>
              <a:pPr algn="l">
                <a:lnSpc>
                  <a:spcPts val="2486"/>
                </a:lnSpc>
              </a:pP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0" y="0"/>
              <a:ext cx="10327734" cy="127578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7679"/>
                </a:lnSpc>
              </a:pPr>
              <a:r>
                <a:rPr lang="en-US" sz="6399">
                  <a:solidFill>
                    <a:srgbClr val="000000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Contexto</a:t>
              </a: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8260031" y="5120913"/>
            <a:ext cx="9511178" cy="214890"/>
            <a:chOff x="0" y="0"/>
            <a:chExt cx="25294954" cy="571500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255270"/>
              <a:ext cx="25294954" cy="69850"/>
            </a:xfrm>
            <a:custGeom>
              <a:avLst/>
              <a:gdLst/>
              <a:ahLst/>
              <a:cxnLst/>
              <a:rect r="r" b="b" t="t" l="l"/>
              <a:pathLst>
                <a:path h="69850" w="25294954">
                  <a:moveTo>
                    <a:pt x="25004123" y="0"/>
                  </a:moveTo>
                  <a:lnTo>
                    <a:pt x="0" y="0"/>
                  </a:lnTo>
                  <a:lnTo>
                    <a:pt x="0" y="69850"/>
                  </a:lnTo>
                  <a:lnTo>
                    <a:pt x="25294954" y="69850"/>
                  </a:lnTo>
                  <a:lnTo>
                    <a:pt x="25294954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Freeform 14" id="14"/>
          <p:cNvSpPr/>
          <p:nvPr/>
        </p:nvSpPr>
        <p:spPr>
          <a:xfrm flipH="false" flipV="false" rot="0">
            <a:off x="16142146" y="-61325"/>
            <a:ext cx="2145854" cy="650222"/>
          </a:xfrm>
          <a:custGeom>
            <a:avLst/>
            <a:gdLst/>
            <a:ahLst/>
            <a:cxnLst/>
            <a:rect r="r" b="b" t="t" l="l"/>
            <a:pathLst>
              <a:path h="650222" w="2145854">
                <a:moveTo>
                  <a:pt x="0" y="0"/>
                </a:moveTo>
                <a:lnTo>
                  <a:pt x="2145854" y="0"/>
                </a:lnTo>
                <a:lnTo>
                  <a:pt x="2145854" y="650222"/>
                </a:lnTo>
                <a:lnTo>
                  <a:pt x="0" y="65022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5003" r="0" b="-5003"/>
            </a:stretch>
          </a:blipFill>
        </p:spPr>
      </p:sp>
      <p:grpSp>
        <p:nvGrpSpPr>
          <p:cNvPr name="Group 15" id="15"/>
          <p:cNvGrpSpPr/>
          <p:nvPr/>
        </p:nvGrpSpPr>
        <p:grpSpPr>
          <a:xfrm rot="0">
            <a:off x="14120239" y="21564"/>
            <a:ext cx="4043814" cy="1424601"/>
            <a:chOff x="0" y="0"/>
            <a:chExt cx="5391752" cy="1899469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0" y="293781"/>
              <a:ext cx="5379052" cy="1605687"/>
            </a:xfrm>
            <a:custGeom>
              <a:avLst/>
              <a:gdLst/>
              <a:ahLst/>
              <a:cxnLst/>
              <a:rect r="r" b="b" t="t" l="l"/>
              <a:pathLst>
                <a:path h="1605687" w="5379052">
                  <a:moveTo>
                    <a:pt x="0" y="0"/>
                  </a:moveTo>
                  <a:lnTo>
                    <a:pt x="5379052" y="0"/>
                  </a:lnTo>
                  <a:lnTo>
                    <a:pt x="5379052" y="1605688"/>
                  </a:lnTo>
                  <a:lnTo>
                    <a:pt x="0" y="160568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  <p:sp>
          <p:nvSpPr>
            <p:cNvPr name="Freeform 17" id="17"/>
            <p:cNvSpPr/>
            <p:nvPr/>
          </p:nvSpPr>
          <p:spPr>
            <a:xfrm flipH="false" flipV="false" rot="0">
              <a:off x="2530614" y="0"/>
              <a:ext cx="2861138" cy="866963"/>
            </a:xfrm>
            <a:custGeom>
              <a:avLst/>
              <a:gdLst/>
              <a:ahLst/>
              <a:cxnLst/>
              <a:rect r="r" b="b" t="t" l="l"/>
              <a:pathLst>
                <a:path h="866963" w="2861138">
                  <a:moveTo>
                    <a:pt x="0" y="0"/>
                  </a:moveTo>
                  <a:lnTo>
                    <a:pt x="2861138" y="0"/>
                  </a:lnTo>
                  <a:lnTo>
                    <a:pt x="2861138" y="866963"/>
                  </a:lnTo>
                  <a:lnTo>
                    <a:pt x="0" y="86696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-5003" r="0" b="-5003"/>
              </a:stretch>
            </a:blipFill>
          </p:spPr>
        </p:sp>
      </p:grp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5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1101156" y="0"/>
            <a:ext cx="8453749" cy="10287000"/>
            <a:chOff x="0" y="0"/>
            <a:chExt cx="2859663" cy="34798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859663" cy="3479800"/>
            </a:xfrm>
            <a:custGeom>
              <a:avLst/>
              <a:gdLst/>
              <a:ahLst/>
              <a:cxnLst/>
              <a:rect r="r" b="b" t="t" l="l"/>
              <a:pathLst>
                <a:path h="3479800" w="2859663">
                  <a:moveTo>
                    <a:pt x="0" y="0"/>
                  </a:moveTo>
                  <a:lnTo>
                    <a:pt x="2859663" y="0"/>
                  </a:lnTo>
                  <a:lnTo>
                    <a:pt x="2859663" y="3479800"/>
                  </a:lnTo>
                  <a:lnTo>
                    <a:pt x="0" y="3479800"/>
                  </a:lnTo>
                  <a:close/>
                </a:path>
              </a:pathLst>
            </a:custGeom>
            <a:solidFill>
              <a:srgbClr val="1D7144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-5400000">
            <a:off x="3897521" y="7233322"/>
            <a:ext cx="4071571" cy="2035786"/>
          </a:xfrm>
          <a:custGeom>
            <a:avLst/>
            <a:gdLst/>
            <a:ahLst/>
            <a:cxnLst/>
            <a:rect r="r" b="b" t="t" l="l"/>
            <a:pathLst>
              <a:path h="2035786" w="4071571">
                <a:moveTo>
                  <a:pt x="0" y="0"/>
                </a:moveTo>
                <a:lnTo>
                  <a:pt x="4071571" y="0"/>
                </a:lnTo>
                <a:lnTo>
                  <a:pt x="4071571" y="2035785"/>
                </a:lnTo>
                <a:lnTo>
                  <a:pt x="0" y="203578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5" id="5"/>
          <p:cNvGrpSpPr/>
          <p:nvPr/>
        </p:nvGrpSpPr>
        <p:grpSpPr>
          <a:xfrm rot="0">
            <a:off x="0" y="6215429"/>
            <a:ext cx="4934464" cy="4071571"/>
            <a:chOff x="0" y="0"/>
            <a:chExt cx="1669189" cy="1377297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1669189" cy="1377297"/>
            </a:xfrm>
            <a:custGeom>
              <a:avLst/>
              <a:gdLst/>
              <a:ahLst/>
              <a:cxnLst/>
              <a:rect r="r" b="b" t="t" l="l"/>
              <a:pathLst>
                <a:path h="1377297" w="1669189">
                  <a:moveTo>
                    <a:pt x="0" y="0"/>
                  </a:moveTo>
                  <a:lnTo>
                    <a:pt x="1669189" y="0"/>
                  </a:lnTo>
                  <a:lnTo>
                    <a:pt x="1669189" y="1377297"/>
                  </a:lnTo>
                  <a:lnTo>
                    <a:pt x="0" y="1377297"/>
                  </a:lnTo>
                  <a:close/>
                </a:path>
              </a:pathLst>
            </a:custGeom>
            <a:solidFill>
              <a:srgbClr val="76DD94"/>
            </a:solidFill>
          </p:spPr>
        </p:sp>
      </p:grpSp>
      <p:sp>
        <p:nvSpPr>
          <p:cNvPr name="TextBox 7" id="7"/>
          <p:cNvSpPr txBox="true"/>
          <p:nvPr/>
        </p:nvSpPr>
        <p:spPr>
          <a:xfrm rot="0">
            <a:off x="7706062" y="1520311"/>
            <a:ext cx="10226939" cy="13716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400"/>
              </a:lnSpc>
            </a:pPr>
            <a:r>
              <a:rPr lang="en-US" sz="4500" b="true">
                <a:solidFill>
                  <a:srgbClr val="000000"/>
                </a:solidFill>
                <a:latin typeface="Poppins Medium Bold"/>
                <a:ea typeface="Poppins Medium Bold"/>
                <a:cs typeface="Poppins Medium Bold"/>
                <a:sym typeface="Poppins Medium Bold"/>
              </a:rPr>
              <a:t>Cómo estructuramos el proyecto </a:t>
            </a:r>
            <a:r>
              <a:rPr lang="en-US" sz="4500">
                <a:solidFill>
                  <a:srgbClr val="00000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</a:p>
          <a:p>
            <a:pPr algn="l">
              <a:lnSpc>
                <a:spcPts val="5400"/>
              </a:lnSpc>
            </a:pPr>
            <a:r>
              <a:rPr lang="en-US" sz="4500">
                <a:solidFill>
                  <a:srgbClr val="00000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Como estruturámos o projeto</a:t>
            </a:r>
          </a:p>
        </p:txBody>
      </p:sp>
      <p:grpSp>
        <p:nvGrpSpPr>
          <p:cNvPr name="Group 8" id="8"/>
          <p:cNvGrpSpPr/>
          <p:nvPr/>
        </p:nvGrpSpPr>
        <p:grpSpPr>
          <a:xfrm rot="0">
            <a:off x="0" y="1858377"/>
            <a:ext cx="4366576" cy="4366576"/>
            <a:chOff x="0" y="0"/>
            <a:chExt cx="6350000" cy="6350000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76DD94"/>
            </a:solidFill>
          </p:spPr>
        </p:sp>
      </p:grpSp>
      <p:grpSp>
        <p:nvGrpSpPr>
          <p:cNvPr name="Group 10" id="10"/>
          <p:cNvGrpSpPr/>
          <p:nvPr/>
        </p:nvGrpSpPr>
        <p:grpSpPr>
          <a:xfrm rot="0">
            <a:off x="7905043" y="1839472"/>
            <a:ext cx="7745801" cy="5306941"/>
            <a:chOff x="0" y="0"/>
            <a:chExt cx="10327734" cy="7075922"/>
          </a:xfrm>
        </p:grpSpPr>
        <p:sp>
          <p:nvSpPr>
            <p:cNvPr name="TextBox 11" id="11"/>
            <p:cNvSpPr txBox="true"/>
            <p:nvPr/>
          </p:nvSpPr>
          <p:spPr>
            <a:xfrm rot="0">
              <a:off x="0" y="2005120"/>
              <a:ext cx="10327734" cy="50292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447439" indent="-223720" lvl="1">
                <a:lnSpc>
                  <a:spcPts val="2486"/>
                </a:lnSpc>
                <a:buFont typeface="Arial"/>
                <a:buChar char="•"/>
              </a:pPr>
              <a:r>
                <a:rPr lang="en-US" sz="2072" spc="20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Cuestionario enviado a 23 países, con 18 respuestas obtenidas</a:t>
              </a:r>
            </a:p>
            <a:p>
              <a:pPr algn="l" marL="447439" indent="-223720" lvl="1">
                <a:lnSpc>
                  <a:spcPts val="2486"/>
                </a:lnSpc>
                <a:buFont typeface="Arial"/>
                <a:buChar char="•"/>
              </a:pPr>
              <a:r>
                <a:rPr lang="en-US" sz="2072" spc="20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Análisis de las prácticas en comunicación y transparencia</a:t>
              </a:r>
            </a:p>
            <a:p>
              <a:pPr algn="l" marL="447439" indent="-223720" lvl="1">
                <a:lnSpc>
                  <a:spcPts val="2486"/>
                </a:lnSpc>
                <a:buFont typeface="Arial"/>
                <a:buChar char="•"/>
              </a:pPr>
              <a:r>
                <a:rPr lang="en-US" sz="2072" spc="20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Consolidación de productos finales: una guía de buenas prácticas y un diagnóstico detallado</a:t>
              </a:r>
            </a:p>
            <a:p>
              <a:pPr algn="l">
                <a:lnSpc>
                  <a:spcPts val="2486"/>
                </a:lnSpc>
              </a:pPr>
            </a:p>
            <a:p>
              <a:pPr algn="l">
                <a:lnSpc>
                  <a:spcPts val="2486"/>
                </a:lnSpc>
              </a:pPr>
            </a:p>
            <a:p>
              <a:pPr algn="l">
                <a:lnSpc>
                  <a:spcPts val="2486"/>
                </a:lnSpc>
              </a:pPr>
            </a:p>
            <a:p>
              <a:pPr algn="l" marL="447439" indent="-223720" lvl="1">
                <a:lnSpc>
                  <a:spcPts val="2486"/>
                </a:lnSpc>
                <a:buFont typeface="Arial"/>
                <a:buChar char="•"/>
              </a:pPr>
              <a:r>
                <a:rPr lang="en-US" sz="2072" spc="20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Aplicação de um questionário a 23 países, com 18 respostas</a:t>
              </a:r>
            </a:p>
            <a:p>
              <a:pPr algn="l" marL="447439" indent="-223720" lvl="1">
                <a:lnSpc>
                  <a:spcPts val="2486"/>
                </a:lnSpc>
                <a:buFont typeface="Arial"/>
                <a:buChar char="•"/>
              </a:pPr>
              <a:r>
                <a:rPr lang="en-US" sz="2072" spc="20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Análise das práticas em comunicação e transparência</a:t>
              </a:r>
            </a:p>
            <a:p>
              <a:pPr algn="l" marL="447438" indent="-223719" lvl="1">
                <a:lnSpc>
                  <a:spcPts val="2486"/>
                </a:lnSpc>
                <a:buFont typeface="Arial"/>
                <a:buChar char="•"/>
              </a:pPr>
              <a:r>
                <a:rPr lang="en-US" sz="2072" spc="20">
                  <a:solidFill>
                    <a:srgbClr val="000000"/>
                  </a:solidFill>
                  <a:latin typeface="HK Grotesk Light"/>
                  <a:ea typeface="HK Grotesk Light"/>
                  <a:cs typeface="HK Grotesk Light"/>
                  <a:sym typeface="HK Grotesk Light"/>
                </a:rPr>
                <a:t>Consolidação de produtos finais: um guia de boas práticas e um diagnóstico detalhado</a:t>
              </a:r>
            </a:p>
            <a:p>
              <a:pPr algn="l">
                <a:lnSpc>
                  <a:spcPts val="2486"/>
                </a:lnSpc>
              </a:pPr>
            </a:p>
          </p:txBody>
        </p:sp>
        <p:sp>
          <p:nvSpPr>
            <p:cNvPr name="TextBox 12" id="12"/>
            <p:cNvSpPr txBox="true"/>
            <p:nvPr/>
          </p:nvSpPr>
          <p:spPr>
            <a:xfrm rot="0">
              <a:off x="0" y="0"/>
              <a:ext cx="10327734" cy="127578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7679"/>
                </a:lnSpc>
              </a:pP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8260031" y="9150855"/>
            <a:ext cx="9511178" cy="214890"/>
            <a:chOff x="0" y="0"/>
            <a:chExt cx="25294954" cy="571500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255270"/>
              <a:ext cx="25294954" cy="69850"/>
            </a:xfrm>
            <a:custGeom>
              <a:avLst/>
              <a:gdLst/>
              <a:ahLst/>
              <a:cxnLst/>
              <a:rect r="r" b="b" t="t" l="l"/>
              <a:pathLst>
                <a:path h="69850" w="25294954">
                  <a:moveTo>
                    <a:pt x="25004123" y="0"/>
                  </a:moveTo>
                  <a:lnTo>
                    <a:pt x="0" y="0"/>
                  </a:lnTo>
                  <a:lnTo>
                    <a:pt x="0" y="69850"/>
                  </a:lnTo>
                  <a:lnTo>
                    <a:pt x="25294954" y="69850"/>
                  </a:lnTo>
                  <a:lnTo>
                    <a:pt x="25294954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5" id="15"/>
          <p:cNvGrpSpPr/>
          <p:nvPr/>
        </p:nvGrpSpPr>
        <p:grpSpPr>
          <a:xfrm rot="0">
            <a:off x="8063942" y="4928610"/>
            <a:ext cx="9511178" cy="214890"/>
            <a:chOff x="0" y="0"/>
            <a:chExt cx="25294954" cy="571500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0" y="255270"/>
              <a:ext cx="25294954" cy="69850"/>
            </a:xfrm>
            <a:custGeom>
              <a:avLst/>
              <a:gdLst/>
              <a:ahLst/>
              <a:cxnLst/>
              <a:rect r="r" b="b" t="t" l="l"/>
              <a:pathLst>
                <a:path h="69850" w="25294954">
                  <a:moveTo>
                    <a:pt x="25004123" y="0"/>
                  </a:moveTo>
                  <a:lnTo>
                    <a:pt x="0" y="0"/>
                  </a:lnTo>
                  <a:lnTo>
                    <a:pt x="0" y="69850"/>
                  </a:lnTo>
                  <a:lnTo>
                    <a:pt x="25294954" y="69850"/>
                  </a:lnTo>
                  <a:lnTo>
                    <a:pt x="25294954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14120239" y="21564"/>
            <a:ext cx="4043814" cy="1424601"/>
            <a:chOff x="0" y="0"/>
            <a:chExt cx="5391752" cy="1899469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293781"/>
              <a:ext cx="5379052" cy="1605687"/>
            </a:xfrm>
            <a:custGeom>
              <a:avLst/>
              <a:gdLst/>
              <a:ahLst/>
              <a:cxnLst/>
              <a:rect r="r" b="b" t="t" l="l"/>
              <a:pathLst>
                <a:path h="1605687" w="5379052">
                  <a:moveTo>
                    <a:pt x="0" y="0"/>
                  </a:moveTo>
                  <a:lnTo>
                    <a:pt x="5379052" y="0"/>
                  </a:lnTo>
                  <a:lnTo>
                    <a:pt x="5379052" y="1605688"/>
                  </a:lnTo>
                  <a:lnTo>
                    <a:pt x="0" y="160568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0" b="0"/>
              </a:stretch>
            </a:blipFill>
          </p:spPr>
        </p:sp>
        <p:sp>
          <p:nvSpPr>
            <p:cNvPr name="Freeform 19" id="19"/>
            <p:cNvSpPr/>
            <p:nvPr/>
          </p:nvSpPr>
          <p:spPr>
            <a:xfrm flipH="false" flipV="false" rot="0">
              <a:off x="2530614" y="0"/>
              <a:ext cx="2861138" cy="866963"/>
            </a:xfrm>
            <a:custGeom>
              <a:avLst/>
              <a:gdLst/>
              <a:ahLst/>
              <a:cxnLst/>
              <a:rect r="r" b="b" t="t" l="l"/>
              <a:pathLst>
                <a:path h="866963" w="2861138">
                  <a:moveTo>
                    <a:pt x="0" y="0"/>
                  </a:moveTo>
                  <a:lnTo>
                    <a:pt x="2861138" y="0"/>
                  </a:lnTo>
                  <a:lnTo>
                    <a:pt x="2861138" y="866963"/>
                  </a:lnTo>
                  <a:lnTo>
                    <a:pt x="0" y="86696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-5003" r="0" b="-5003"/>
              </a:stretch>
            </a:blipFill>
          </p:spPr>
        </p:sp>
      </p:grp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5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221259" y="5232844"/>
            <a:ext cx="6218200" cy="132398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447439" indent="-223719" lvl="1">
              <a:lnSpc>
                <a:spcPts val="2694"/>
              </a:lnSpc>
              <a:buFont typeface="Arial"/>
              <a:buChar char="•"/>
            </a:pPr>
            <a:r>
              <a:rPr lang="en-US" sz="2072" spc="20">
                <a:solidFill>
                  <a:srgbClr val="000000"/>
                </a:solidFill>
                <a:latin typeface="HK Grotesk Light"/>
                <a:ea typeface="HK Grotesk Light"/>
                <a:cs typeface="HK Grotesk Light"/>
                <a:sym typeface="HK Grotesk Light"/>
              </a:rPr>
              <a:t>M</a:t>
            </a:r>
            <a:r>
              <a:rPr lang="en-US" sz="2072" spc="20">
                <a:solidFill>
                  <a:srgbClr val="000000"/>
                </a:solidFill>
                <a:latin typeface="HK Grotesk Light"/>
                <a:ea typeface="HK Grotesk Light"/>
                <a:cs typeface="HK Grotesk Light"/>
                <a:sym typeface="HK Grotesk Light"/>
              </a:rPr>
              <a:t>ecanismos de transparencia judicial</a:t>
            </a:r>
          </a:p>
          <a:p>
            <a:pPr algn="l" marL="447439" indent="-223719" lvl="1">
              <a:lnSpc>
                <a:spcPts val="2694"/>
              </a:lnSpc>
              <a:buFont typeface="Arial"/>
              <a:buChar char="•"/>
            </a:pPr>
            <a:r>
              <a:rPr lang="en-US" sz="2072" spc="20">
                <a:solidFill>
                  <a:srgbClr val="000000"/>
                </a:solidFill>
                <a:latin typeface="HK Grotesk Light"/>
                <a:ea typeface="HK Grotesk Light"/>
                <a:cs typeface="HK Grotesk Light"/>
                <a:sym typeface="HK Grotesk Light"/>
              </a:rPr>
              <a:t>Políticas de comunicación institucional</a:t>
            </a:r>
          </a:p>
          <a:p>
            <a:pPr algn="l" marL="447439" indent="-223719" lvl="1">
              <a:lnSpc>
                <a:spcPts val="2694"/>
              </a:lnSpc>
              <a:buFont typeface="Arial"/>
              <a:buChar char="•"/>
            </a:pPr>
            <a:r>
              <a:rPr lang="en-US" sz="2072" spc="20">
                <a:solidFill>
                  <a:srgbClr val="000000"/>
                </a:solidFill>
                <a:latin typeface="HK Grotesk Light"/>
                <a:ea typeface="HK Grotesk Light"/>
                <a:cs typeface="HK Grotesk Light"/>
                <a:sym typeface="HK Grotesk Light"/>
              </a:rPr>
              <a:t>Uso de lenguaje claro e inclusivo</a:t>
            </a:r>
          </a:p>
          <a:p>
            <a:pPr algn="l">
              <a:lnSpc>
                <a:spcPts val="2694"/>
              </a:lnSpc>
            </a:pPr>
          </a:p>
        </p:txBody>
      </p:sp>
      <p:sp>
        <p:nvSpPr>
          <p:cNvPr name="TextBox 3" id="3"/>
          <p:cNvSpPr txBox="true"/>
          <p:nvPr/>
        </p:nvSpPr>
        <p:spPr>
          <a:xfrm rot="0">
            <a:off x="9994618" y="5232844"/>
            <a:ext cx="6218200" cy="132398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447439" indent="-223719" lvl="1">
              <a:lnSpc>
                <a:spcPts val="2694"/>
              </a:lnSpc>
              <a:buFont typeface="Arial"/>
              <a:buChar char="•"/>
            </a:pPr>
            <a:r>
              <a:rPr lang="en-US" sz="2072" spc="20">
                <a:solidFill>
                  <a:srgbClr val="000000"/>
                </a:solidFill>
                <a:latin typeface="HK Grotesk Light"/>
                <a:ea typeface="HK Grotesk Light"/>
                <a:cs typeface="HK Grotesk Light"/>
                <a:sym typeface="HK Grotesk Light"/>
              </a:rPr>
              <a:t>M</a:t>
            </a:r>
            <a:r>
              <a:rPr lang="en-US" sz="2072" spc="20">
                <a:solidFill>
                  <a:srgbClr val="000000"/>
                </a:solidFill>
                <a:latin typeface="HK Grotesk Light"/>
                <a:ea typeface="HK Grotesk Light"/>
                <a:cs typeface="HK Grotesk Light"/>
                <a:sym typeface="HK Grotesk Light"/>
              </a:rPr>
              <a:t>ecanismos de transparência judicial</a:t>
            </a:r>
          </a:p>
          <a:p>
            <a:pPr algn="l" marL="447439" indent="-223719" lvl="1">
              <a:lnSpc>
                <a:spcPts val="2694"/>
              </a:lnSpc>
              <a:buFont typeface="Arial"/>
              <a:buChar char="•"/>
            </a:pPr>
            <a:r>
              <a:rPr lang="en-US" sz="2072" spc="20">
                <a:solidFill>
                  <a:srgbClr val="000000"/>
                </a:solidFill>
                <a:latin typeface="HK Grotesk Light"/>
                <a:ea typeface="HK Grotesk Light"/>
                <a:cs typeface="HK Grotesk Light"/>
                <a:sym typeface="HK Grotesk Light"/>
              </a:rPr>
              <a:t>Políticas de comunicação institucional</a:t>
            </a:r>
          </a:p>
          <a:p>
            <a:pPr algn="l" marL="447439" indent="-223719" lvl="1">
              <a:lnSpc>
                <a:spcPts val="2694"/>
              </a:lnSpc>
              <a:buFont typeface="Arial"/>
              <a:buChar char="•"/>
            </a:pPr>
            <a:r>
              <a:rPr lang="en-US" sz="2072" spc="20">
                <a:solidFill>
                  <a:srgbClr val="000000"/>
                </a:solidFill>
                <a:latin typeface="HK Grotesk Light"/>
                <a:ea typeface="HK Grotesk Light"/>
                <a:cs typeface="HK Grotesk Light"/>
                <a:sym typeface="HK Grotesk Light"/>
              </a:rPr>
              <a:t>Uso de linguagem clara e inclusiva</a:t>
            </a:r>
          </a:p>
          <a:p>
            <a:pPr algn="l">
              <a:lnSpc>
                <a:spcPts val="2694"/>
              </a:lnSpc>
            </a:pPr>
          </a:p>
        </p:txBody>
      </p:sp>
      <p:grpSp>
        <p:nvGrpSpPr>
          <p:cNvPr name="Group 4" id="4"/>
          <p:cNvGrpSpPr/>
          <p:nvPr/>
        </p:nvGrpSpPr>
        <p:grpSpPr>
          <a:xfrm rot="0">
            <a:off x="12596002" y="7504795"/>
            <a:ext cx="5691998" cy="2782205"/>
            <a:chOff x="0" y="0"/>
            <a:chExt cx="1925441" cy="941141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925441" cy="941141"/>
            </a:xfrm>
            <a:custGeom>
              <a:avLst/>
              <a:gdLst/>
              <a:ahLst/>
              <a:cxnLst/>
              <a:rect r="r" b="b" t="t" l="l"/>
              <a:pathLst>
                <a:path h="941141" w="1925441">
                  <a:moveTo>
                    <a:pt x="0" y="0"/>
                  </a:moveTo>
                  <a:lnTo>
                    <a:pt x="1925441" y="0"/>
                  </a:lnTo>
                  <a:lnTo>
                    <a:pt x="1925441" y="941141"/>
                  </a:lnTo>
                  <a:lnTo>
                    <a:pt x="0" y="941141"/>
                  </a:lnTo>
                  <a:close/>
                </a:path>
              </a:pathLst>
            </a:custGeom>
            <a:solidFill>
              <a:srgbClr val="005CE6"/>
            </a:solidFill>
          </p:spPr>
        </p:sp>
      </p:grpSp>
      <p:grpSp>
        <p:nvGrpSpPr>
          <p:cNvPr name="Group 6" id="6"/>
          <p:cNvGrpSpPr/>
          <p:nvPr/>
        </p:nvGrpSpPr>
        <p:grpSpPr>
          <a:xfrm rot="0">
            <a:off x="0" y="7504795"/>
            <a:ext cx="5531873" cy="2782205"/>
            <a:chOff x="0" y="0"/>
            <a:chExt cx="1871275" cy="941141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871275" cy="941141"/>
            </a:xfrm>
            <a:custGeom>
              <a:avLst/>
              <a:gdLst/>
              <a:ahLst/>
              <a:cxnLst/>
              <a:rect r="r" b="b" t="t" l="l"/>
              <a:pathLst>
                <a:path h="941141" w="1871275">
                  <a:moveTo>
                    <a:pt x="0" y="0"/>
                  </a:moveTo>
                  <a:lnTo>
                    <a:pt x="1871275" y="0"/>
                  </a:lnTo>
                  <a:lnTo>
                    <a:pt x="1871275" y="941141"/>
                  </a:lnTo>
                  <a:lnTo>
                    <a:pt x="0" y="941141"/>
                  </a:lnTo>
                  <a:close/>
                </a:path>
              </a:pathLst>
            </a:custGeom>
            <a:solidFill>
              <a:srgbClr val="005CE6"/>
            </a:solidFill>
          </p:spPr>
        </p:sp>
      </p:grpSp>
      <p:grpSp>
        <p:nvGrpSpPr>
          <p:cNvPr name="Group 8" id="8"/>
          <p:cNvGrpSpPr/>
          <p:nvPr/>
        </p:nvGrpSpPr>
        <p:grpSpPr>
          <a:xfrm rot="0">
            <a:off x="9892244" y="7504795"/>
            <a:ext cx="8438963" cy="2782205"/>
            <a:chOff x="0" y="0"/>
            <a:chExt cx="2854661" cy="941141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2854661" cy="941141"/>
            </a:xfrm>
            <a:custGeom>
              <a:avLst/>
              <a:gdLst/>
              <a:ahLst/>
              <a:cxnLst/>
              <a:rect r="r" b="b" t="t" l="l"/>
              <a:pathLst>
                <a:path h="941141" w="2854661">
                  <a:moveTo>
                    <a:pt x="0" y="0"/>
                  </a:moveTo>
                  <a:lnTo>
                    <a:pt x="2854661" y="0"/>
                  </a:lnTo>
                  <a:lnTo>
                    <a:pt x="2854661" y="941141"/>
                  </a:lnTo>
                  <a:lnTo>
                    <a:pt x="0" y="941141"/>
                  </a:lnTo>
                  <a:close/>
                </a:path>
              </a:pathLst>
            </a:custGeom>
            <a:solidFill>
              <a:srgbClr val="1D7144"/>
            </a:solidFill>
          </p:spPr>
        </p:sp>
      </p:grpSp>
      <p:grpSp>
        <p:nvGrpSpPr>
          <p:cNvPr name="Group 10" id="10"/>
          <p:cNvGrpSpPr/>
          <p:nvPr/>
        </p:nvGrpSpPr>
        <p:grpSpPr>
          <a:xfrm rot="0">
            <a:off x="4360371" y="7504795"/>
            <a:ext cx="5531873" cy="2782205"/>
            <a:chOff x="0" y="0"/>
            <a:chExt cx="1871275" cy="941141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1871275" cy="941141"/>
            </a:xfrm>
            <a:custGeom>
              <a:avLst/>
              <a:gdLst/>
              <a:ahLst/>
              <a:cxnLst/>
              <a:rect r="r" b="b" t="t" l="l"/>
              <a:pathLst>
                <a:path h="941141" w="1871275">
                  <a:moveTo>
                    <a:pt x="0" y="0"/>
                  </a:moveTo>
                  <a:lnTo>
                    <a:pt x="1871275" y="0"/>
                  </a:lnTo>
                  <a:lnTo>
                    <a:pt x="1871275" y="941141"/>
                  </a:lnTo>
                  <a:lnTo>
                    <a:pt x="0" y="941141"/>
                  </a:lnTo>
                  <a:close/>
                </a:path>
              </a:pathLst>
            </a:custGeom>
            <a:solidFill>
              <a:srgbClr val="005CE6"/>
            </a:solidFill>
          </p:spPr>
        </p:sp>
      </p:grpSp>
      <p:sp>
        <p:nvSpPr>
          <p:cNvPr name="Freeform 12" id="12"/>
          <p:cNvSpPr/>
          <p:nvPr/>
        </p:nvSpPr>
        <p:spPr>
          <a:xfrm flipH="false" flipV="false" rot="5400000">
            <a:off x="7824640" y="8200346"/>
            <a:ext cx="2782205" cy="1391102"/>
          </a:xfrm>
          <a:custGeom>
            <a:avLst/>
            <a:gdLst/>
            <a:ahLst/>
            <a:cxnLst/>
            <a:rect r="r" b="b" t="t" l="l"/>
            <a:pathLst>
              <a:path h="1391102" w="2782205">
                <a:moveTo>
                  <a:pt x="0" y="0"/>
                </a:moveTo>
                <a:lnTo>
                  <a:pt x="2782205" y="0"/>
                </a:lnTo>
                <a:lnTo>
                  <a:pt x="2782205" y="1391103"/>
                </a:lnTo>
                <a:lnTo>
                  <a:pt x="0" y="139110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3" id="13"/>
          <p:cNvGrpSpPr/>
          <p:nvPr/>
        </p:nvGrpSpPr>
        <p:grpSpPr>
          <a:xfrm rot="0">
            <a:off x="2403569" y="2394133"/>
            <a:ext cx="6218200" cy="2643743"/>
            <a:chOff x="0" y="0"/>
            <a:chExt cx="8290934" cy="3524991"/>
          </a:xfrm>
        </p:grpSpPr>
        <p:sp>
          <p:nvSpPr>
            <p:cNvPr name="TextBox 14" id="14"/>
            <p:cNvSpPr txBox="true"/>
            <p:nvPr/>
          </p:nvSpPr>
          <p:spPr>
            <a:xfrm rot="0">
              <a:off x="0" y="0"/>
              <a:ext cx="8290934" cy="255156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7679"/>
                </a:lnSpc>
              </a:pPr>
              <a:r>
                <a:rPr lang="en-US" sz="6399">
                  <a:solidFill>
                    <a:srgbClr val="000000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¿Qué analizamos?</a:t>
              </a:r>
            </a:p>
          </p:txBody>
        </p:sp>
        <p:sp>
          <p:nvSpPr>
            <p:cNvPr name="TextBox 15" id="15"/>
            <p:cNvSpPr txBox="true"/>
            <p:nvPr/>
          </p:nvSpPr>
          <p:spPr>
            <a:xfrm rot="0">
              <a:off x="0" y="2692958"/>
              <a:ext cx="8290934" cy="8320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520"/>
                </a:lnSpc>
              </a:pPr>
              <a:r>
                <a:rPr lang="en-US" sz="2100" spc="52">
                  <a:solidFill>
                    <a:srgbClr val="000000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LAS RESPUESTAS AL CUESTIONARIO PERMITIERON ANALIZAR:</a:t>
              </a:r>
            </a:p>
          </p:txBody>
        </p:sp>
      </p:grpSp>
      <p:grpSp>
        <p:nvGrpSpPr>
          <p:cNvPr name="Group 16" id="16"/>
          <p:cNvGrpSpPr/>
          <p:nvPr/>
        </p:nvGrpSpPr>
        <p:grpSpPr>
          <a:xfrm rot="0">
            <a:off x="10137493" y="2394133"/>
            <a:ext cx="6218200" cy="2643743"/>
            <a:chOff x="0" y="0"/>
            <a:chExt cx="8290934" cy="3524991"/>
          </a:xfrm>
        </p:grpSpPr>
        <p:sp>
          <p:nvSpPr>
            <p:cNvPr name="TextBox 17" id="17"/>
            <p:cNvSpPr txBox="true"/>
            <p:nvPr/>
          </p:nvSpPr>
          <p:spPr>
            <a:xfrm rot="0">
              <a:off x="0" y="0"/>
              <a:ext cx="8290934" cy="255156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7679"/>
                </a:lnSpc>
              </a:pPr>
              <a:r>
                <a:rPr lang="en-US" sz="6399">
                  <a:solidFill>
                    <a:srgbClr val="000000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O que analisámos?</a:t>
              </a:r>
            </a:p>
          </p:txBody>
        </p:sp>
        <p:sp>
          <p:nvSpPr>
            <p:cNvPr name="TextBox 18" id="18"/>
            <p:cNvSpPr txBox="true"/>
            <p:nvPr/>
          </p:nvSpPr>
          <p:spPr>
            <a:xfrm rot="0">
              <a:off x="0" y="2692958"/>
              <a:ext cx="8290934" cy="8320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520"/>
                </a:lnSpc>
              </a:pPr>
              <a:r>
                <a:rPr lang="en-US" sz="2100" spc="52">
                  <a:solidFill>
                    <a:srgbClr val="000000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AS RESPOSTAS AO QUESTIONÁRIO PERMITIRAM ANALISAR:</a:t>
              </a:r>
            </a:p>
          </p:txBody>
        </p:sp>
      </p:grpSp>
      <p:grpSp>
        <p:nvGrpSpPr>
          <p:cNvPr name="Group 19" id="19"/>
          <p:cNvGrpSpPr/>
          <p:nvPr/>
        </p:nvGrpSpPr>
        <p:grpSpPr>
          <a:xfrm rot="0">
            <a:off x="4532887" y="1028700"/>
            <a:ext cx="9511178" cy="214890"/>
            <a:chOff x="0" y="0"/>
            <a:chExt cx="25294954" cy="571500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255270"/>
              <a:ext cx="25294954" cy="69850"/>
            </a:xfrm>
            <a:custGeom>
              <a:avLst/>
              <a:gdLst/>
              <a:ahLst/>
              <a:cxnLst/>
              <a:rect r="r" b="b" t="t" l="l"/>
              <a:pathLst>
                <a:path h="69850" w="25294954">
                  <a:moveTo>
                    <a:pt x="25004123" y="0"/>
                  </a:moveTo>
                  <a:lnTo>
                    <a:pt x="0" y="0"/>
                  </a:lnTo>
                  <a:lnTo>
                    <a:pt x="0" y="69850"/>
                  </a:lnTo>
                  <a:lnTo>
                    <a:pt x="25294954" y="69850"/>
                  </a:lnTo>
                  <a:lnTo>
                    <a:pt x="25294954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21" id="21"/>
          <p:cNvGrpSpPr/>
          <p:nvPr/>
        </p:nvGrpSpPr>
        <p:grpSpPr>
          <a:xfrm rot="0">
            <a:off x="14120239" y="21564"/>
            <a:ext cx="4043814" cy="1424601"/>
            <a:chOff x="0" y="0"/>
            <a:chExt cx="5391752" cy="1899469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293781"/>
              <a:ext cx="5379052" cy="1605687"/>
            </a:xfrm>
            <a:custGeom>
              <a:avLst/>
              <a:gdLst/>
              <a:ahLst/>
              <a:cxnLst/>
              <a:rect r="r" b="b" t="t" l="l"/>
              <a:pathLst>
                <a:path h="1605687" w="5379052">
                  <a:moveTo>
                    <a:pt x="0" y="0"/>
                  </a:moveTo>
                  <a:lnTo>
                    <a:pt x="5379052" y="0"/>
                  </a:lnTo>
                  <a:lnTo>
                    <a:pt x="5379052" y="1605688"/>
                  </a:lnTo>
                  <a:lnTo>
                    <a:pt x="0" y="160568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0" b="0"/>
              </a:stretch>
            </a:blipFill>
          </p:spPr>
        </p:sp>
        <p:sp>
          <p:nvSpPr>
            <p:cNvPr name="Freeform 23" id="23"/>
            <p:cNvSpPr/>
            <p:nvPr/>
          </p:nvSpPr>
          <p:spPr>
            <a:xfrm flipH="false" flipV="false" rot="0">
              <a:off x="2530614" y="0"/>
              <a:ext cx="2861138" cy="866963"/>
            </a:xfrm>
            <a:custGeom>
              <a:avLst/>
              <a:gdLst/>
              <a:ahLst/>
              <a:cxnLst/>
              <a:rect r="r" b="b" t="t" l="l"/>
              <a:pathLst>
                <a:path h="866963" w="2861138">
                  <a:moveTo>
                    <a:pt x="0" y="0"/>
                  </a:moveTo>
                  <a:lnTo>
                    <a:pt x="2861138" y="0"/>
                  </a:lnTo>
                  <a:lnTo>
                    <a:pt x="2861138" y="866963"/>
                  </a:lnTo>
                  <a:lnTo>
                    <a:pt x="0" y="86696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-5003" r="0" b="-5003"/>
              </a:stretch>
            </a:blipFill>
          </p:spPr>
        </p:sp>
      </p:grp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5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4388411" y="9419038"/>
            <a:ext cx="9511178" cy="214890"/>
            <a:chOff x="0" y="0"/>
            <a:chExt cx="25294954" cy="5715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255270"/>
              <a:ext cx="25294954" cy="69850"/>
            </a:xfrm>
            <a:custGeom>
              <a:avLst/>
              <a:gdLst/>
              <a:ahLst/>
              <a:cxnLst/>
              <a:rect r="r" b="b" t="t" l="l"/>
              <a:pathLst>
                <a:path h="69850" w="25294954">
                  <a:moveTo>
                    <a:pt x="25004123" y="0"/>
                  </a:moveTo>
                  <a:lnTo>
                    <a:pt x="0" y="0"/>
                  </a:lnTo>
                  <a:lnTo>
                    <a:pt x="0" y="69850"/>
                  </a:lnTo>
                  <a:lnTo>
                    <a:pt x="25294954" y="69850"/>
                  </a:lnTo>
                  <a:lnTo>
                    <a:pt x="25294954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2328961" y="2087975"/>
            <a:ext cx="13630077" cy="2974920"/>
            <a:chOff x="0" y="0"/>
            <a:chExt cx="6641617" cy="1449609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6641617" cy="1449609"/>
            </a:xfrm>
            <a:custGeom>
              <a:avLst/>
              <a:gdLst/>
              <a:ahLst/>
              <a:cxnLst/>
              <a:rect r="r" b="b" t="t" l="l"/>
              <a:pathLst>
                <a:path h="1449609" w="6641617">
                  <a:moveTo>
                    <a:pt x="0" y="0"/>
                  </a:moveTo>
                  <a:lnTo>
                    <a:pt x="6641617" y="0"/>
                  </a:lnTo>
                  <a:lnTo>
                    <a:pt x="6641617" y="1449609"/>
                  </a:lnTo>
                  <a:lnTo>
                    <a:pt x="0" y="1449609"/>
                  </a:lnTo>
                  <a:close/>
                </a:path>
              </a:pathLst>
            </a:custGeom>
            <a:solidFill>
              <a:srgbClr val="005CE6"/>
            </a:solidFill>
          </p:spPr>
        </p:sp>
      </p:grpSp>
      <p:grpSp>
        <p:nvGrpSpPr>
          <p:cNvPr name="Group 6" id="6"/>
          <p:cNvGrpSpPr/>
          <p:nvPr/>
        </p:nvGrpSpPr>
        <p:grpSpPr>
          <a:xfrm rot="0">
            <a:off x="4094191" y="459793"/>
            <a:ext cx="10099618" cy="1628183"/>
            <a:chOff x="0" y="0"/>
            <a:chExt cx="13466158" cy="2170910"/>
          </a:xfrm>
        </p:grpSpPr>
        <p:sp>
          <p:nvSpPr>
            <p:cNvPr name="TextBox 7" id="7"/>
            <p:cNvSpPr txBox="true"/>
            <p:nvPr/>
          </p:nvSpPr>
          <p:spPr>
            <a:xfrm rot="0">
              <a:off x="0" y="0"/>
              <a:ext cx="13466158" cy="16002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799"/>
                </a:lnSpc>
              </a:pPr>
              <a:r>
                <a:rPr lang="en-US" sz="3999" b="true">
                  <a:solidFill>
                    <a:srgbClr val="000000"/>
                  </a:solidFill>
                  <a:latin typeface="Poppins Medium Bold"/>
                  <a:ea typeface="Poppins Medium Bold"/>
                  <a:cs typeface="Poppins Medium Bold"/>
                  <a:sym typeface="Poppins Medium Bold"/>
                </a:rPr>
                <a:t>Buenas prácticas de transparencia </a:t>
              </a:r>
              <a:r>
                <a:rPr lang="en-US" sz="3999">
                  <a:solidFill>
                    <a:srgbClr val="000000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 Boas práticas de transparência </a:t>
              </a:r>
            </a:p>
          </p:txBody>
        </p:sp>
        <p:sp>
          <p:nvSpPr>
            <p:cNvPr name="TextBox 8" id="8"/>
            <p:cNvSpPr txBox="true"/>
            <p:nvPr/>
          </p:nvSpPr>
          <p:spPr>
            <a:xfrm rot="0">
              <a:off x="0" y="1754894"/>
              <a:ext cx="13466158" cy="41601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520"/>
                </a:lnSpc>
              </a:pPr>
            </a:p>
          </p:txBody>
        </p:sp>
      </p:grpSp>
      <p:sp>
        <p:nvSpPr>
          <p:cNvPr name="TextBox 9" id="9"/>
          <p:cNvSpPr txBox="true"/>
          <p:nvPr/>
        </p:nvSpPr>
        <p:spPr>
          <a:xfrm rot="0">
            <a:off x="2635275" y="2434344"/>
            <a:ext cx="12015956" cy="28638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Legislación sobre transparencia aplicable al poder judicial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Publicación de agendas de audiencias públicas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Difusión accesible de sesiones y audiencias de los tribunales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Uso de tecnología para la cobertura de audiencias públicas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Transmisión en directo para superar limitaciones físicas de las salas</a:t>
            </a:r>
          </a:p>
          <a:p>
            <a:pPr algn="l">
              <a:lnSpc>
                <a:spcPts val="3249"/>
              </a:lnSpc>
            </a:pPr>
          </a:p>
          <a:p>
            <a:pPr algn="l">
              <a:lnSpc>
                <a:spcPts val="3249"/>
              </a:lnSpc>
            </a:pPr>
          </a:p>
        </p:txBody>
      </p:sp>
      <p:grpSp>
        <p:nvGrpSpPr>
          <p:cNvPr name="Group 10" id="10"/>
          <p:cNvGrpSpPr/>
          <p:nvPr/>
        </p:nvGrpSpPr>
        <p:grpSpPr>
          <a:xfrm rot="0">
            <a:off x="2346106" y="5673138"/>
            <a:ext cx="13612933" cy="2974375"/>
            <a:chOff x="0" y="0"/>
            <a:chExt cx="6634478" cy="1449609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6634478" cy="1449609"/>
            </a:xfrm>
            <a:custGeom>
              <a:avLst/>
              <a:gdLst/>
              <a:ahLst/>
              <a:cxnLst/>
              <a:rect r="r" b="b" t="t" l="l"/>
              <a:pathLst>
                <a:path h="1449609" w="6634478">
                  <a:moveTo>
                    <a:pt x="0" y="0"/>
                  </a:moveTo>
                  <a:lnTo>
                    <a:pt x="6634478" y="0"/>
                  </a:lnTo>
                  <a:lnTo>
                    <a:pt x="6634478" y="1449609"/>
                  </a:lnTo>
                  <a:lnTo>
                    <a:pt x="0" y="1449609"/>
                  </a:lnTo>
                  <a:close/>
                </a:path>
              </a:pathLst>
            </a:custGeom>
            <a:solidFill>
              <a:srgbClr val="005CE6"/>
            </a:solidFill>
          </p:spPr>
        </p:sp>
      </p:grpSp>
      <p:sp>
        <p:nvSpPr>
          <p:cNvPr name="TextBox 12" id="12"/>
          <p:cNvSpPr txBox="true"/>
          <p:nvPr/>
        </p:nvSpPr>
        <p:spPr>
          <a:xfrm rot="0">
            <a:off x="2635275" y="6036822"/>
            <a:ext cx="10845720" cy="2454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Legislação sobre transparência aplicável ao Poder Judicial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Publicação das agendas das audiências públicas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Difusão acessível de sessões e audiências dos tribunais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Uso de tecnologia para cobertura de audiências públicas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Transmissão em direto para superar limitações físicas das salas</a:t>
            </a:r>
          </a:p>
          <a:p>
            <a:pPr algn="l">
              <a:lnSpc>
                <a:spcPts val="3249"/>
              </a:lnSpc>
            </a:pPr>
          </a:p>
        </p:txBody>
      </p:sp>
      <p:grpSp>
        <p:nvGrpSpPr>
          <p:cNvPr name="Group 13" id="13"/>
          <p:cNvGrpSpPr/>
          <p:nvPr/>
        </p:nvGrpSpPr>
        <p:grpSpPr>
          <a:xfrm rot="0">
            <a:off x="14120239" y="21564"/>
            <a:ext cx="4043814" cy="1424601"/>
            <a:chOff x="0" y="0"/>
            <a:chExt cx="5391752" cy="1899469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293781"/>
              <a:ext cx="5379052" cy="1605687"/>
            </a:xfrm>
            <a:custGeom>
              <a:avLst/>
              <a:gdLst/>
              <a:ahLst/>
              <a:cxnLst/>
              <a:rect r="r" b="b" t="t" l="l"/>
              <a:pathLst>
                <a:path h="1605687" w="5379052">
                  <a:moveTo>
                    <a:pt x="0" y="0"/>
                  </a:moveTo>
                  <a:lnTo>
                    <a:pt x="5379052" y="0"/>
                  </a:lnTo>
                  <a:lnTo>
                    <a:pt x="5379052" y="1605688"/>
                  </a:lnTo>
                  <a:lnTo>
                    <a:pt x="0" y="160568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0" b="0"/>
              </a:stretch>
            </a:blip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2530614" y="0"/>
              <a:ext cx="2861138" cy="866963"/>
            </a:xfrm>
            <a:custGeom>
              <a:avLst/>
              <a:gdLst/>
              <a:ahLst/>
              <a:cxnLst/>
              <a:rect r="r" b="b" t="t" l="l"/>
              <a:pathLst>
                <a:path h="866963" w="2861138">
                  <a:moveTo>
                    <a:pt x="0" y="0"/>
                  </a:moveTo>
                  <a:lnTo>
                    <a:pt x="2861138" y="0"/>
                  </a:lnTo>
                  <a:lnTo>
                    <a:pt x="2861138" y="866963"/>
                  </a:lnTo>
                  <a:lnTo>
                    <a:pt x="0" y="86696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0" t="-5003" r="0" b="-5003"/>
              </a:stretch>
            </a:blipFill>
          </p:spPr>
        </p:sp>
      </p:grp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5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4316623" y="9419038"/>
            <a:ext cx="9511178" cy="214890"/>
            <a:chOff x="0" y="0"/>
            <a:chExt cx="25294954" cy="5715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255270"/>
              <a:ext cx="25294954" cy="69850"/>
            </a:xfrm>
            <a:custGeom>
              <a:avLst/>
              <a:gdLst/>
              <a:ahLst/>
              <a:cxnLst/>
              <a:rect r="r" b="b" t="t" l="l"/>
              <a:pathLst>
                <a:path h="69850" w="25294954">
                  <a:moveTo>
                    <a:pt x="25004123" y="0"/>
                  </a:moveTo>
                  <a:lnTo>
                    <a:pt x="0" y="0"/>
                  </a:lnTo>
                  <a:lnTo>
                    <a:pt x="0" y="69850"/>
                  </a:lnTo>
                  <a:lnTo>
                    <a:pt x="25294954" y="69850"/>
                  </a:lnTo>
                  <a:lnTo>
                    <a:pt x="25294954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2328961" y="2087975"/>
            <a:ext cx="13630077" cy="2974920"/>
            <a:chOff x="0" y="0"/>
            <a:chExt cx="6641617" cy="1449609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6641617" cy="1449609"/>
            </a:xfrm>
            <a:custGeom>
              <a:avLst/>
              <a:gdLst/>
              <a:ahLst/>
              <a:cxnLst/>
              <a:rect r="r" b="b" t="t" l="l"/>
              <a:pathLst>
                <a:path h="1449609" w="6641617">
                  <a:moveTo>
                    <a:pt x="0" y="0"/>
                  </a:moveTo>
                  <a:lnTo>
                    <a:pt x="6641617" y="0"/>
                  </a:lnTo>
                  <a:lnTo>
                    <a:pt x="6641617" y="1449609"/>
                  </a:lnTo>
                  <a:lnTo>
                    <a:pt x="0" y="1449609"/>
                  </a:lnTo>
                  <a:close/>
                </a:path>
              </a:pathLst>
            </a:custGeom>
            <a:solidFill>
              <a:srgbClr val="1D7144"/>
            </a:solidFill>
          </p:spPr>
        </p:sp>
      </p:grpSp>
      <p:sp>
        <p:nvSpPr>
          <p:cNvPr name="TextBox 6" id="6"/>
          <p:cNvSpPr txBox="true"/>
          <p:nvPr/>
        </p:nvSpPr>
        <p:spPr>
          <a:xfrm rot="0">
            <a:off x="4316623" y="1530779"/>
            <a:ext cx="10099618" cy="3120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20"/>
              </a:lnSpc>
            </a:pPr>
          </a:p>
        </p:txBody>
      </p:sp>
      <p:sp>
        <p:nvSpPr>
          <p:cNvPr name="TextBox 7" id="7"/>
          <p:cNvSpPr txBox="true"/>
          <p:nvPr/>
        </p:nvSpPr>
        <p:spPr>
          <a:xfrm rot="0">
            <a:off x="2635275" y="2447338"/>
            <a:ext cx="12015956" cy="2454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Apoyo a políticas de alfabetización digital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Reducción de la exclusión digital, facilitando el acceso a la justicia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Interpretación restrictiva de las limitaciones al principio de publicidad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Creación de plataformas digitales para la divulgación de actos judiciales públicos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Atención a las necesidades de los grupos vulnerables (Reglas de Brasilia)</a:t>
            </a:r>
          </a:p>
          <a:p>
            <a:pPr algn="l">
              <a:lnSpc>
                <a:spcPts val="3249"/>
              </a:lnSpc>
            </a:pPr>
          </a:p>
        </p:txBody>
      </p:sp>
      <p:grpSp>
        <p:nvGrpSpPr>
          <p:cNvPr name="Group 8" id="8"/>
          <p:cNvGrpSpPr/>
          <p:nvPr/>
        </p:nvGrpSpPr>
        <p:grpSpPr>
          <a:xfrm rot="0">
            <a:off x="2346106" y="5673138"/>
            <a:ext cx="13612933" cy="2974375"/>
            <a:chOff x="0" y="0"/>
            <a:chExt cx="6634478" cy="1449609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6634478" cy="1449609"/>
            </a:xfrm>
            <a:custGeom>
              <a:avLst/>
              <a:gdLst/>
              <a:ahLst/>
              <a:cxnLst/>
              <a:rect r="r" b="b" t="t" l="l"/>
              <a:pathLst>
                <a:path h="1449609" w="6634478">
                  <a:moveTo>
                    <a:pt x="0" y="0"/>
                  </a:moveTo>
                  <a:lnTo>
                    <a:pt x="6634478" y="0"/>
                  </a:lnTo>
                  <a:lnTo>
                    <a:pt x="6634478" y="1449609"/>
                  </a:lnTo>
                  <a:lnTo>
                    <a:pt x="0" y="1449609"/>
                  </a:lnTo>
                  <a:close/>
                </a:path>
              </a:pathLst>
            </a:custGeom>
            <a:solidFill>
              <a:srgbClr val="1D7144"/>
            </a:solidFill>
          </p:spPr>
        </p:sp>
      </p:grpSp>
      <p:sp>
        <p:nvSpPr>
          <p:cNvPr name="TextBox 10" id="10"/>
          <p:cNvSpPr txBox="true"/>
          <p:nvPr/>
        </p:nvSpPr>
        <p:spPr>
          <a:xfrm rot="0">
            <a:off x="2635275" y="6001719"/>
            <a:ext cx="10845720" cy="2454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Apoio a políticas de alfabetização digital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Redução da exclusão digital, facilitando o acesso à justiça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Interpretação restritiva das limitações ao princípio da publicidade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Criação de plataformas digitais para divulgação de atos judiciais públicos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Atenção às necessidades dos grupos vulneráveis (Regras de Brasília)</a:t>
            </a:r>
          </a:p>
          <a:p>
            <a:pPr algn="l">
              <a:lnSpc>
                <a:spcPts val="3249"/>
              </a:lnSpc>
            </a:pPr>
          </a:p>
        </p:txBody>
      </p:sp>
      <p:grpSp>
        <p:nvGrpSpPr>
          <p:cNvPr name="Group 11" id="11"/>
          <p:cNvGrpSpPr/>
          <p:nvPr/>
        </p:nvGrpSpPr>
        <p:grpSpPr>
          <a:xfrm rot="0">
            <a:off x="4094191" y="459793"/>
            <a:ext cx="10099618" cy="1628183"/>
            <a:chOff x="0" y="0"/>
            <a:chExt cx="13466158" cy="2170910"/>
          </a:xfrm>
        </p:grpSpPr>
        <p:sp>
          <p:nvSpPr>
            <p:cNvPr name="TextBox 12" id="12"/>
            <p:cNvSpPr txBox="true"/>
            <p:nvPr/>
          </p:nvSpPr>
          <p:spPr>
            <a:xfrm rot="0">
              <a:off x="0" y="0"/>
              <a:ext cx="13466158" cy="16002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799"/>
                </a:lnSpc>
              </a:pPr>
              <a:r>
                <a:rPr lang="en-US" sz="3999" b="true">
                  <a:solidFill>
                    <a:srgbClr val="000000"/>
                  </a:solidFill>
                  <a:latin typeface="Poppins Medium Bold"/>
                  <a:ea typeface="Poppins Medium Bold"/>
                  <a:cs typeface="Poppins Medium Bold"/>
                  <a:sym typeface="Poppins Medium Bold"/>
                </a:rPr>
                <a:t>Buenas prácticas de transparencia </a:t>
              </a:r>
              <a:r>
                <a:rPr lang="en-US" sz="3999">
                  <a:solidFill>
                    <a:srgbClr val="000000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 Boas práticas de transparência </a:t>
              </a:r>
            </a:p>
          </p:txBody>
        </p:sp>
        <p:sp>
          <p:nvSpPr>
            <p:cNvPr name="TextBox 13" id="13"/>
            <p:cNvSpPr txBox="true"/>
            <p:nvPr/>
          </p:nvSpPr>
          <p:spPr>
            <a:xfrm rot="0">
              <a:off x="0" y="1754894"/>
              <a:ext cx="13466158" cy="41601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520"/>
                </a:lnSpc>
              </a:pPr>
            </a:p>
          </p:txBody>
        </p:sp>
      </p:grpSp>
      <p:grpSp>
        <p:nvGrpSpPr>
          <p:cNvPr name="Group 14" id="14"/>
          <p:cNvGrpSpPr/>
          <p:nvPr/>
        </p:nvGrpSpPr>
        <p:grpSpPr>
          <a:xfrm rot="0">
            <a:off x="14120239" y="21564"/>
            <a:ext cx="4043814" cy="1424601"/>
            <a:chOff x="0" y="0"/>
            <a:chExt cx="5391752" cy="1899469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293781"/>
              <a:ext cx="5379052" cy="1605687"/>
            </a:xfrm>
            <a:custGeom>
              <a:avLst/>
              <a:gdLst/>
              <a:ahLst/>
              <a:cxnLst/>
              <a:rect r="r" b="b" t="t" l="l"/>
              <a:pathLst>
                <a:path h="1605687" w="5379052">
                  <a:moveTo>
                    <a:pt x="0" y="0"/>
                  </a:moveTo>
                  <a:lnTo>
                    <a:pt x="5379052" y="0"/>
                  </a:lnTo>
                  <a:lnTo>
                    <a:pt x="5379052" y="1605688"/>
                  </a:lnTo>
                  <a:lnTo>
                    <a:pt x="0" y="160568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0" b="0"/>
              </a:stretch>
            </a:blip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2530614" y="0"/>
              <a:ext cx="2861138" cy="866963"/>
            </a:xfrm>
            <a:custGeom>
              <a:avLst/>
              <a:gdLst/>
              <a:ahLst/>
              <a:cxnLst/>
              <a:rect r="r" b="b" t="t" l="l"/>
              <a:pathLst>
                <a:path h="866963" w="2861138">
                  <a:moveTo>
                    <a:pt x="0" y="0"/>
                  </a:moveTo>
                  <a:lnTo>
                    <a:pt x="2861138" y="0"/>
                  </a:lnTo>
                  <a:lnTo>
                    <a:pt x="2861138" y="866963"/>
                  </a:lnTo>
                  <a:lnTo>
                    <a:pt x="0" y="86696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0" t="-5003" r="0" b="-5003"/>
              </a:stretch>
            </a:blipFill>
          </p:spPr>
        </p:sp>
      </p:grp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5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2328961" y="2087975"/>
            <a:ext cx="13630077" cy="2974920"/>
            <a:chOff x="0" y="0"/>
            <a:chExt cx="6641617" cy="144960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641617" cy="1449609"/>
            </a:xfrm>
            <a:custGeom>
              <a:avLst/>
              <a:gdLst/>
              <a:ahLst/>
              <a:cxnLst/>
              <a:rect r="r" b="b" t="t" l="l"/>
              <a:pathLst>
                <a:path h="1449609" w="6641617">
                  <a:moveTo>
                    <a:pt x="0" y="0"/>
                  </a:moveTo>
                  <a:lnTo>
                    <a:pt x="6641617" y="0"/>
                  </a:lnTo>
                  <a:lnTo>
                    <a:pt x="6641617" y="1449609"/>
                  </a:lnTo>
                  <a:lnTo>
                    <a:pt x="0" y="1449609"/>
                  </a:lnTo>
                  <a:close/>
                </a:path>
              </a:pathLst>
            </a:custGeom>
            <a:solidFill>
              <a:srgbClr val="758E39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3593444" y="459793"/>
            <a:ext cx="10099618" cy="1628183"/>
            <a:chOff x="0" y="0"/>
            <a:chExt cx="13466158" cy="2170910"/>
          </a:xfrm>
        </p:grpSpPr>
        <p:sp>
          <p:nvSpPr>
            <p:cNvPr name="TextBox 5" id="5"/>
            <p:cNvSpPr txBox="true"/>
            <p:nvPr/>
          </p:nvSpPr>
          <p:spPr>
            <a:xfrm rot="0">
              <a:off x="0" y="0"/>
              <a:ext cx="13466158" cy="16002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799"/>
                </a:lnSpc>
              </a:pPr>
              <a:r>
                <a:rPr lang="en-US" sz="3999" b="true">
                  <a:solidFill>
                    <a:srgbClr val="000000"/>
                  </a:solidFill>
                  <a:latin typeface="Poppins Medium Bold"/>
                  <a:ea typeface="Poppins Medium Bold"/>
                  <a:cs typeface="Poppins Medium Bold"/>
                  <a:sym typeface="Poppins Medium Bold"/>
                </a:rPr>
                <a:t>Buenas prácticas de transparencia </a:t>
              </a:r>
              <a:r>
                <a:rPr lang="en-US" sz="3999">
                  <a:solidFill>
                    <a:srgbClr val="000000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 Boas práticas de transparência </a:t>
              </a:r>
            </a:p>
          </p:txBody>
        </p:sp>
        <p:sp>
          <p:nvSpPr>
            <p:cNvPr name="TextBox 6" id="6"/>
            <p:cNvSpPr txBox="true"/>
            <p:nvPr/>
          </p:nvSpPr>
          <p:spPr>
            <a:xfrm rot="0">
              <a:off x="0" y="1754894"/>
              <a:ext cx="13466158" cy="41601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520"/>
                </a:lnSpc>
              </a:pPr>
            </a:p>
          </p:txBody>
        </p:sp>
      </p:grpSp>
      <p:sp>
        <p:nvSpPr>
          <p:cNvPr name="TextBox 7" id="7"/>
          <p:cNvSpPr txBox="true"/>
          <p:nvPr/>
        </p:nvSpPr>
        <p:spPr>
          <a:xfrm rot="0">
            <a:off x="2635275" y="2242550"/>
            <a:ext cx="12015956" cy="28638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Accesibilidad de la información judicial para personas con discapacidad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Publicación extendida de la jurisprudencia en plataformas digitales accesibles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Anonimización de datos personales en la publicación de sentencias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Uso de lenguaje claro y comprensible en notificaciones y sentencias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Promoción de la crítica constructiva a las decisiones judiciales, garantizando el respeto institucional</a:t>
            </a:r>
          </a:p>
          <a:p>
            <a:pPr algn="l">
              <a:lnSpc>
                <a:spcPts val="3249"/>
              </a:lnSpc>
            </a:pPr>
          </a:p>
        </p:txBody>
      </p:sp>
      <p:grpSp>
        <p:nvGrpSpPr>
          <p:cNvPr name="Group 8" id="8"/>
          <p:cNvGrpSpPr/>
          <p:nvPr/>
        </p:nvGrpSpPr>
        <p:grpSpPr>
          <a:xfrm rot="0">
            <a:off x="2346106" y="5673138"/>
            <a:ext cx="13612933" cy="2974375"/>
            <a:chOff x="0" y="0"/>
            <a:chExt cx="6634478" cy="1449609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6634478" cy="1449609"/>
            </a:xfrm>
            <a:custGeom>
              <a:avLst/>
              <a:gdLst/>
              <a:ahLst/>
              <a:cxnLst/>
              <a:rect r="r" b="b" t="t" l="l"/>
              <a:pathLst>
                <a:path h="1449609" w="6634478">
                  <a:moveTo>
                    <a:pt x="0" y="0"/>
                  </a:moveTo>
                  <a:lnTo>
                    <a:pt x="6634478" y="0"/>
                  </a:lnTo>
                  <a:lnTo>
                    <a:pt x="6634478" y="1449609"/>
                  </a:lnTo>
                  <a:lnTo>
                    <a:pt x="0" y="1449609"/>
                  </a:lnTo>
                  <a:close/>
                </a:path>
              </a:pathLst>
            </a:custGeom>
            <a:solidFill>
              <a:srgbClr val="758E39"/>
            </a:solidFill>
          </p:spPr>
        </p:sp>
      </p:grpSp>
      <p:sp>
        <p:nvSpPr>
          <p:cNvPr name="TextBox 10" id="10"/>
          <p:cNvSpPr txBox="true"/>
          <p:nvPr/>
        </p:nvSpPr>
        <p:spPr>
          <a:xfrm rot="0">
            <a:off x="2635275" y="5796932"/>
            <a:ext cx="10845720" cy="28638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Acessibilidade da informação judicial para pessoas com deficiência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Publicação alargada da jurisprudência em plataformas digitais acessíveis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Anonimização de dados pessoais na publicação de sentenças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Uso de linguagem clara e compreensível nas notificações e sentenças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Promoção da crítica construtiva às decisões judiciais, garantindo o respeito institucional</a:t>
            </a:r>
          </a:p>
          <a:p>
            <a:pPr algn="l">
              <a:lnSpc>
                <a:spcPts val="3249"/>
              </a:lnSpc>
            </a:pPr>
          </a:p>
        </p:txBody>
      </p:sp>
      <p:grpSp>
        <p:nvGrpSpPr>
          <p:cNvPr name="Group 11" id="11"/>
          <p:cNvGrpSpPr/>
          <p:nvPr/>
        </p:nvGrpSpPr>
        <p:grpSpPr>
          <a:xfrm rot="0">
            <a:off x="4316623" y="9419038"/>
            <a:ext cx="9511178" cy="214890"/>
            <a:chOff x="0" y="0"/>
            <a:chExt cx="25294954" cy="571500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255270"/>
              <a:ext cx="25294954" cy="69850"/>
            </a:xfrm>
            <a:custGeom>
              <a:avLst/>
              <a:gdLst/>
              <a:ahLst/>
              <a:cxnLst/>
              <a:rect r="r" b="b" t="t" l="l"/>
              <a:pathLst>
                <a:path h="69850" w="25294954">
                  <a:moveTo>
                    <a:pt x="25004123" y="0"/>
                  </a:moveTo>
                  <a:lnTo>
                    <a:pt x="0" y="0"/>
                  </a:lnTo>
                  <a:lnTo>
                    <a:pt x="0" y="69850"/>
                  </a:lnTo>
                  <a:lnTo>
                    <a:pt x="25294954" y="69850"/>
                  </a:lnTo>
                  <a:lnTo>
                    <a:pt x="25294954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3" id="13"/>
          <p:cNvGrpSpPr/>
          <p:nvPr/>
        </p:nvGrpSpPr>
        <p:grpSpPr>
          <a:xfrm rot="0">
            <a:off x="14120239" y="21564"/>
            <a:ext cx="4043814" cy="1424601"/>
            <a:chOff x="0" y="0"/>
            <a:chExt cx="5391752" cy="1899469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293781"/>
              <a:ext cx="5379052" cy="1605687"/>
            </a:xfrm>
            <a:custGeom>
              <a:avLst/>
              <a:gdLst/>
              <a:ahLst/>
              <a:cxnLst/>
              <a:rect r="r" b="b" t="t" l="l"/>
              <a:pathLst>
                <a:path h="1605687" w="5379052">
                  <a:moveTo>
                    <a:pt x="0" y="0"/>
                  </a:moveTo>
                  <a:lnTo>
                    <a:pt x="5379052" y="0"/>
                  </a:lnTo>
                  <a:lnTo>
                    <a:pt x="5379052" y="1605688"/>
                  </a:lnTo>
                  <a:lnTo>
                    <a:pt x="0" y="160568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0" b="0"/>
              </a:stretch>
            </a:blip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2530614" y="0"/>
              <a:ext cx="2861138" cy="866963"/>
            </a:xfrm>
            <a:custGeom>
              <a:avLst/>
              <a:gdLst/>
              <a:ahLst/>
              <a:cxnLst/>
              <a:rect r="r" b="b" t="t" l="l"/>
              <a:pathLst>
                <a:path h="866963" w="2861138">
                  <a:moveTo>
                    <a:pt x="0" y="0"/>
                  </a:moveTo>
                  <a:lnTo>
                    <a:pt x="2861138" y="0"/>
                  </a:lnTo>
                  <a:lnTo>
                    <a:pt x="2861138" y="866963"/>
                  </a:lnTo>
                  <a:lnTo>
                    <a:pt x="0" y="86696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0" t="-5003" r="0" b="-5003"/>
              </a:stretch>
            </a:blipFill>
          </p:spPr>
        </p:sp>
      </p:grp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5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2328961" y="2087975"/>
            <a:ext cx="13630077" cy="2974920"/>
            <a:chOff x="0" y="0"/>
            <a:chExt cx="6641617" cy="144960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641617" cy="1449609"/>
            </a:xfrm>
            <a:custGeom>
              <a:avLst/>
              <a:gdLst/>
              <a:ahLst/>
              <a:cxnLst/>
              <a:rect r="r" b="b" t="t" l="l"/>
              <a:pathLst>
                <a:path h="1449609" w="6641617">
                  <a:moveTo>
                    <a:pt x="0" y="0"/>
                  </a:moveTo>
                  <a:lnTo>
                    <a:pt x="6641617" y="0"/>
                  </a:lnTo>
                  <a:lnTo>
                    <a:pt x="6641617" y="1449609"/>
                  </a:lnTo>
                  <a:lnTo>
                    <a:pt x="0" y="1449609"/>
                  </a:lnTo>
                  <a:close/>
                </a:path>
              </a:pathLst>
            </a:custGeom>
            <a:solidFill>
              <a:srgbClr val="005CE6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4102763" y="459793"/>
            <a:ext cx="10099618" cy="1628183"/>
            <a:chOff x="0" y="0"/>
            <a:chExt cx="13466158" cy="2170910"/>
          </a:xfrm>
        </p:grpSpPr>
        <p:sp>
          <p:nvSpPr>
            <p:cNvPr name="TextBox 5" id="5"/>
            <p:cNvSpPr txBox="true"/>
            <p:nvPr/>
          </p:nvSpPr>
          <p:spPr>
            <a:xfrm rot="0">
              <a:off x="0" y="0"/>
              <a:ext cx="13466158" cy="16002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799"/>
                </a:lnSpc>
              </a:pPr>
              <a:r>
                <a:rPr lang="en-US" sz="3999" b="true">
                  <a:solidFill>
                    <a:srgbClr val="000000"/>
                  </a:solidFill>
                  <a:latin typeface="Poppins Medium Bold"/>
                  <a:ea typeface="Poppins Medium Bold"/>
                  <a:cs typeface="Poppins Medium Bold"/>
                  <a:sym typeface="Poppins Medium Bold"/>
                </a:rPr>
                <a:t>Buenas prácticas de comunicación</a:t>
              </a:r>
              <a:r>
                <a:rPr lang="en-US" sz="3999" b="true">
                  <a:solidFill>
                    <a:srgbClr val="000000"/>
                  </a:solidFill>
                  <a:latin typeface="Poppins Medium Bold"/>
                  <a:ea typeface="Poppins Medium Bold"/>
                  <a:cs typeface="Poppins Medium Bold"/>
                  <a:sym typeface="Poppins Medium Bold"/>
                </a:rPr>
                <a:t> </a:t>
              </a:r>
              <a:r>
                <a:rPr lang="en-US" sz="3999">
                  <a:solidFill>
                    <a:srgbClr val="000000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Boas práticas de comunicação</a:t>
              </a:r>
            </a:p>
          </p:txBody>
        </p:sp>
        <p:sp>
          <p:nvSpPr>
            <p:cNvPr name="TextBox 6" id="6"/>
            <p:cNvSpPr txBox="true"/>
            <p:nvPr/>
          </p:nvSpPr>
          <p:spPr>
            <a:xfrm rot="0">
              <a:off x="0" y="1754894"/>
              <a:ext cx="13466158" cy="41601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520"/>
                </a:lnSpc>
              </a:pPr>
            </a:p>
          </p:txBody>
        </p:sp>
      </p:grpSp>
      <p:sp>
        <p:nvSpPr>
          <p:cNvPr name="TextBox 7" id="7"/>
          <p:cNvSpPr txBox="true"/>
          <p:nvPr/>
        </p:nvSpPr>
        <p:spPr>
          <a:xfrm rot="0">
            <a:off x="2635275" y="2334010"/>
            <a:ext cx="12015956" cy="2454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Creación de departamentos de comunicación centralizados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Implementación de políticas formales de comunicación institucional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Uso estratégico de redes sociales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Comunicación accesible y transparente de las decisiones judiciales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Formación continua de jueces y periodistas</a:t>
            </a:r>
          </a:p>
          <a:p>
            <a:pPr algn="l">
              <a:lnSpc>
                <a:spcPts val="3249"/>
              </a:lnSpc>
            </a:pPr>
          </a:p>
        </p:txBody>
      </p:sp>
      <p:grpSp>
        <p:nvGrpSpPr>
          <p:cNvPr name="Group 8" id="8"/>
          <p:cNvGrpSpPr/>
          <p:nvPr/>
        </p:nvGrpSpPr>
        <p:grpSpPr>
          <a:xfrm rot="0">
            <a:off x="2346106" y="5673138"/>
            <a:ext cx="13612933" cy="2974375"/>
            <a:chOff x="0" y="0"/>
            <a:chExt cx="6634478" cy="1449609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6634478" cy="1449609"/>
            </a:xfrm>
            <a:custGeom>
              <a:avLst/>
              <a:gdLst/>
              <a:ahLst/>
              <a:cxnLst/>
              <a:rect r="r" b="b" t="t" l="l"/>
              <a:pathLst>
                <a:path h="1449609" w="6634478">
                  <a:moveTo>
                    <a:pt x="0" y="0"/>
                  </a:moveTo>
                  <a:lnTo>
                    <a:pt x="6634478" y="0"/>
                  </a:lnTo>
                  <a:lnTo>
                    <a:pt x="6634478" y="1449609"/>
                  </a:lnTo>
                  <a:lnTo>
                    <a:pt x="0" y="1449609"/>
                  </a:lnTo>
                  <a:close/>
                </a:path>
              </a:pathLst>
            </a:custGeom>
            <a:solidFill>
              <a:srgbClr val="005CE6"/>
            </a:solidFill>
          </p:spPr>
        </p:sp>
      </p:grpSp>
      <p:sp>
        <p:nvSpPr>
          <p:cNvPr name="TextBox 10" id="10"/>
          <p:cNvSpPr txBox="true"/>
          <p:nvPr/>
        </p:nvSpPr>
        <p:spPr>
          <a:xfrm rot="0">
            <a:off x="2635275" y="6036822"/>
            <a:ext cx="10845720" cy="2454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Criação de departamentos de comunicação centralizados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Implementação de políticas formais de comunicação institucional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Uso estratégico de redes sociais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Comunicação acessível e transparente das decisões judiciais</a:t>
            </a:r>
          </a:p>
          <a:p>
            <a:pPr algn="l" marL="539749" indent="-269875" lvl="1">
              <a:lnSpc>
                <a:spcPts val="3249"/>
              </a:lnSpc>
              <a:buFont typeface="Arial"/>
              <a:buChar char="•"/>
            </a:pPr>
            <a:r>
              <a:rPr lang="en-US" sz="2499" spc="24">
                <a:solidFill>
                  <a:srgbClr val="F5F5EF"/>
                </a:solidFill>
                <a:latin typeface="HK Grotesk"/>
                <a:ea typeface="HK Grotesk"/>
                <a:cs typeface="HK Grotesk"/>
                <a:sym typeface="HK Grotesk"/>
              </a:rPr>
              <a:t>Formação contínua de juízes e jornalistas</a:t>
            </a:r>
          </a:p>
          <a:p>
            <a:pPr algn="l">
              <a:lnSpc>
                <a:spcPts val="3249"/>
              </a:lnSpc>
            </a:pPr>
          </a:p>
        </p:txBody>
      </p:sp>
      <p:grpSp>
        <p:nvGrpSpPr>
          <p:cNvPr name="Group 11" id="11"/>
          <p:cNvGrpSpPr/>
          <p:nvPr/>
        </p:nvGrpSpPr>
        <p:grpSpPr>
          <a:xfrm rot="0">
            <a:off x="4316623" y="9419038"/>
            <a:ext cx="9511178" cy="214890"/>
            <a:chOff x="0" y="0"/>
            <a:chExt cx="25294954" cy="571500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255270"/>
              <a:ext cx="25294954" cy="69850"/>
            </a:xfrm>
            <a:custGeom>
              <a:avLst/>
              <a:gdLst/>
              <a:ahLst/>
              <a:cxnLst/>
              <a:rect r="r" b="b" t="t" l="l"/>
              <a:pathLst>
                <a:path h="69850" w="25294954">
                  <a:moveTo>
                    <a:pt x="25004123" y="0"/>
                  </a:moveTo>
                  <a:lnTo>
                    <a:pt x="0" y="0"/>
                  </a:lnTo>
                  <a:lnTo>
                    <a:pt x="0" y="69850"/>
                  </a:lnTo>
                  <a:lnTo>
                    <a:pt x="25294954" y="69850"/>
                  </a:lnTo>
                  <a:lnTo>
                    <a:pt x="25294954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3" id="13"/>
          <p:cNvGrpSpPr/>
          <p:nvPr/>
        </p:nvGrpSpPr>
        <p:grpSpPr>
          <a:xfrm rot="0">
            <a:off x="14139289" y="21564"/>
            <a:ext cx="4043814" cy="1424601"/>
            <a:chOff x="0" y="0"/>
            <a:chExt cx="5391752" cy="1899469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293781"/>
              <a:ext cx="5379052" cy="1605687"/>
            </a:xfrm>
            <a:custGeom>
              <a:avLst/>
              <a:gdLst/>
              <a:ahLst/>
              <a:cxnLst/>
              <a:rect r="r" b="b" t="t" l="l"/>
              <a:pathLst>
                <a:path h="1605687" w="5379052">
                  <a:moveTo>
                    <a:pt x="0" y="0"/>
                  </a:moveTo>
                  <a:lnTo>
                    <a:pt x="5379052" y="0"/>
                  </a:lnTo>
                  <a:lnTo>
                    <a:pt x="5379052" y="1605688"/>
                  </a:lnTo>
                  <a:lnTo>
                    <a:pt x="0" y="160568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0" b="0"/>
              </a:stretch>
            </a:blip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2530614" y="0"/>
              <a:ext cx="2861138" cy="866963"/>
            </a:xfrm>
            <a:custGeom>
              <a:avLst/>
              <a:gdLst/>
              <a:ahLst/>
              <a:cxnLst/>
              <a:rect r="r" b="b" t="t" l="l"/>
              <a:pathLst>
                <a:path h="866963" w="2861138">
                  <a:moveTo>
                    <a:pt x="0" y="0"/>
                  </a:moveTo>
                  <a:lnTo>
                    <a:pt x="2861138" y="0"/>
                  </a:lnTo>
                  <a:lnTo>
                    <a:pt x="2861138" y="866963"/>
                  </a:lnTo>
                  <a:lnTo>
                    <a:pt x="0" y="86696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0" t="-5003" r="0" b="-5003"/>
              </a:stretch>
            </a:blipFill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DAGdJ91twAg</dc:identifier>
  <dcterms:modified xsi:type="dcterms:W3CDTF">2011-08-01T06:04:30Z</dcterms:modified>
  <cp:revision>1</cp:revision>
  <dc:title>cumbre JI - grupo 4</dc:title>
</cp:coreProperties>
</file>