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0" r:id="rId6"/>
    <p:sldId id="261" r:id="rId7"/>
    <p:sldId id="267" r:id="rId8"/>
    <p:sldId id="262" r:id="rId9"/>
    <p:sldId id="305" r:id="rId10"/>
    <p:sldId id="307" r:id="rId11"/>
    <p:sldId id="263" r:id="rId12"/>
    <p:sldId id="294" r:id="rId13"/>
    <p:sldId id="308" r:id="rId14"/>
    <p:sldId id="293" r:id="rId15"/>
    <p:sldId id="272" r:id="rId16"/>
    <p:sldId id="274" r:id="rId17"/>
    <p:sldId id="281" r:id="rId18"/>
    <p:sldId id="282" r:id="rId19"/>
    <p:sldId id="309" r:id="rId20"/>
    <p:sldId id="283" r:id="rId21"/>
    <p:sldId id="311" r:id="rId22"/>
  </p:sldIdLst>
  <p:sldSz cx="12192000" cy="6858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79A"/>
    <a:srgbClr val="4472C4"/>
    <a:srgbClr val="8671A1"/>
    <a:srgbClr val="422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4F72BF5-86FD-4982-AA1A-670FBFE40CE2}" type="datetimeFigureOut">
              <a:rPr lang="es-MX" smtClean="0"/>
              <a:t>18/02/2025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24F492-6EE5-46DD-AB60-815289893EE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883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4306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33C60-8C79-B760-9928-572F55DDF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1B3E463-1E44-3EE5-56A2-683A7A5F17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EFDCB55-70D6-BECA-6205-E896D254FC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87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b="1">
                <a:latin typeface="Century Gothic" panose="020B0502020202020204" pitchFamily="34" charset="0"/>
              </a:rPr>
              <a:t>Gracias a la participación de los países miembros, el Portal DESCA se ha mantenido exitosamente durante cuatro ediciones consecutivas.</a:t>
            </a:r>
            <a:endParaRPr lang="es-MX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pPr marL="465887" lvl="1" algn="just"/>
            <a:r>
              <a:rPr lang="es-MX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Actualmente</a:t>
            </a:r>
            <a:r>
              <a:rPr lang="es-MX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, el acervo del Portal DESCA asciende a:</a:t>
            </a:r>
          </a:p>
          <a:p>
            <a:pPr marL="757066" lvl="1" indent="-291179" algn="just">
              <a:buFont typeface="Arial" panose="020B0604020202020204" pitchFamily="34" charset="0"/>
              <a:buChar char="•"/>
            </a:pPr>
            <a:r>
              <a:rPr lang="es-MX" b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755 sentencias </a:t>
            </a:r>
            <a:r>
              <a:rPr lang="es-MX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de 22 países. (Bolivia no ha participado) fecha de corte 7 de febrero de 2025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D95202A-D5AB-756D-F5FE-827CF29352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52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la incorporación de las </a:t>
            </a:r>
            <a:r>
              <a:rPr lang="es-MX" sz="12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sentencias recibidas, se realiza la actualización de este apartado, el cual </a:t>
            </a:r>
            <a:r>
              <a:rPr lang="es-MX" sz="12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pone a disposición, de forma visual, la información sistematizada de las sentencias</a:t>
            </a:r>
            <a:r>
              <a:rPr lang="es-MX" sz="12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902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1612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Las Cortes y Tribunales de la región iberoamericana han protegido </a:t>
            </a: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DESCA </a:t>
            </a:r>
            <a:r>
              <a:rPr lang="es-MX" sz="12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personas o grupos que históricamente se han encontrado en situación de desventaja o desigualdad estructural. Específicamente en el portal se ha detectado lo siguiente.</a:t>
            </a:r>
            <a:endParaRPr lang="es-MX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638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bien es importante garantizar la justiciabilidad de los DESCA, también lo es observar los tipos de reparaciones decretadas en los casos de violaciones a estos derechos. Por ello, se busca visibilizar las formas en que las Altas Cortes y Tribunales Supremos remedian las vulneraciones a derechos humanos. </a:t>
            </a:r>
            <a:endParaRPr lang="es-MX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05421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Con el fin de impulsar el desarrollo progresivo del derecho internacional de los derechos humanos y contribuir a la difusión y observancia de los diversos estándares internacionales que reconocen, protegen y amplían los DESCA, la coordinación del Portal DESCA ha identificado la utilización de normativa y </a:t>
            </a: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resoluciones emitidas por organismos internacionales.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 sz="1800" kern="10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21 países han utilizado estándar universal: </a:t>
            </a: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Andorra, Argentina, Brasil, Chile, Colombia, Costa Rica, Ecuador, El Salvador, España, Guatemala, Honduras, México, Nicaragua, Panamá, Paraguay, Perú, Portugal, Puerto Rico, República Dominicana, Uruguay y Venezuela.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17 países han utilizado estándar interamericano</a:t>
            </a: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Argentina, Brasil, Chile, Colombia, Costa Rica, Ecuador, El Salvador, Guatemala, Honduras, México, Nicaragua, Panamá, Paraguay, Perú, República Dominicana, Uruguay y Venezuela.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MX" sz="18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 países han utilizado estándar europeo: </a:t>
            </a:r>
            <a:r>
              <a:rPr lang="es-MX" sz="18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Andorra, Argentina, Brasil, Chile, Colombia, Costa Rica, El Salvador, España, México, Panamá, Portugal y Uruguay.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6136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B7EA0-2C12-4EE2-EF62-8B84ED461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B30F02C3-F8CC-34D7-3CB2-5652A4DAF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5C1FC1E4-BBE1-0DAA-0497-5CD668220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8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Además, los órganos jurisdiccionales utilizan resoluciones de otros Tribunales Supremos o Constitucionales, instrumentos bilaterales o multilaterales e incluso normativa diversa al país que resuelve el asunto en cuestión.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485602-89AB-CB53-C331-7E481A9045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32681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92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 su contribución, el acervo del portal continuará siendo un referente para fortalecer el diálogo jurisprudencial y la difusión de sentencias que desarrollan y protegen ampliamente los DESCA.</a:t>
            </a:r>
            <a:endParaRPr lang="es-MX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28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5061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>
                <a:latin typeface="Century Gothic" panose="020B0502020202020204" pitchFamily="34" charset="0"/>
              </a:rPr>
              <a:t>Dada la relevancia de los DESCA surge la importancia de crear una herramienta que compile y sistematice las sentencias relevantes de la región iberoamericana.</a:t>
            </a:r>
          </a:p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0153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586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7512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8D45D-513D-73E4-175B-12D2E10C0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14C2109-B2EA-F22D-74B6-EA3E37D943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2838416-68A8-B301-1716-6358195D6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D0DC6CD-987A-209E-8375-3DDA7ECB0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958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F19B8-C128-7302-73FB-2E32CDA8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7FE2891-A290-A8A5-502C-915B200CB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68D8356-B29D-7394-A95B-7EB5F4C38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F42E244-C072-3BB7-38E0-C798CAD41F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61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435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4F492-6EE5-46DD-AB60-815289893EEF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69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56CC18-4B45-A65E-5C09-501FDFBAC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3D10A1-4595-036D-1E0F-233138DC3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4FEFD6-2286-7F0A-89A4-88047CD74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96802-D1DB-4F99-8AD4-A54B1D282A2A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1D5F5-8F06-2A1B-995D-66B2ABC76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7D1F1-D9BB-E667-D685-94AAE80EC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7276BF-DC3B-51D2-8A29-D0A3EF3381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0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21EF1-3B66-533E-0009-7C187FEE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C3111-3626-839C-CE1C-F36B913C6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C0D382-82FA-DF4A-F791-2AC7F50B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AA2A-F604-4D7E-AD38-8A4F3DF3E6CA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11A64-0E92-B236-7055-21690A8C8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52D05F-8829-549E-8456-ADAB9D9F6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1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3BFC53-0C45-C890-3C99-227616DB3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6CD21-9658-0D98-63A8-D0DC4D91A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239D4-A638-7D88-C262-A271E800D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4952-37F2-4809-BDD5-0EFC51FAAB9E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197262-0C22-AC3C-77A2-49A2923E4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6C505-76EB-1305-EA3F-F8AC6958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16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95DBC-7080-77C8-0423-F771CAB0B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7F4C6-ED5F-E9AB-9542-EED556837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19B46A-80CB-87AF-8AB4-5D957CA3D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BB12-FD72-4EC3-8804-59B1DAC3A585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D6351B-0D2B-398C-7D3B-6F7341B1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EE048D-89A4-B5CC-F937-BC88B2144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0088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AB75B-6610-B480-8F80-3A459D43F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52F57B-E6ED-8AB7-DDE2-361F895AB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60001-7080-6A5F-6558-C0740B67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0AA-A0F2-4148-9706-29A8DB192106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719532-281B-271A-6721-5E1B1688B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875B2-CD78-1FF3-D75C-9071002E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0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6D698E-8E38-4B12-AA4A-E5C5C4CC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82A899-DAE4-5D91-7A6A-4C03BE8E24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C44397-FE4F-7518-A965-E4AAA9B5D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1AEC0D-49B8-3B3E-FE41-30DD132D5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88B2-B180-4DB5-AD3D-9F90F08A0172}" type="datetime1">
              <a:rPr lang="es-MX" smtClean="0"/>
              <a:t>18/02/2025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63C7F-6FC9-5BA0-8E5E-FC358224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7DAC81-655E-9942-2345-B983B5E3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69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1BDC2-8232-D0CE-EE18-590F7659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41E06-DC8A-CC23-8779-A8AF6E6B0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827ABA-0C57-917D-3D45-6510D0C42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AE49E6-8B56-C081-06DB-0F5BFC122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2FE90D3-4254-608E-6477-E30AEFAFFC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E3CA2E4-CD8B-E7EB-DEBA-DC3A18461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553EC-89E7-499A-BD39-FC3463BDC50B}" type="datetime1">
              <a:rPr lang="es-MX" smtClean="0"/>
              <a:t>18/02/2025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4590E20-BCEF-6C4E-B739-C6021A6A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0118E2-9964-F18F-E963-C24B589EE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31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AA3BCA-3D4C-A4CF-2157-07C32726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DA5273-9DF3-5E7A-EF49-C1DCADA2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F7B3-6C3E-43CA-A1C3-4A6A500BFBD1}" type="datetime1">
              <a:rPr lang="es-MX" smtClean="0"/>
              <a:t>18/02/2025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B4A19A-2594-D19F-C3E2-E3CC4FBC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407300-2706-A5C5-0CCB-095F4514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45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D8E210F-F146-D6BF-92D6-C7E2C561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50C99-4195-4BB4-A932-EE5EBE610EB4}" type="datetime1">
              <a:rPr lang="es-MX" smtClean="0"/>
              <a:t>18/02/2025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528D9E-C74D-AB30-CF90-004E4A3A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87AE882-2D8F-E182-5B5B-B49ED2EFB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732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19AB3D-C7E5-6314-6424-0E09CF5F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24E86C-7AEA-CFA5-5FA4-46ED39544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8C31DC-0FCC-284F-96D8-B1145CCBD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88FC5C5-8E90-DA7E-8408-7FC73799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5B0C-6783-4562-80C0-B1504C396CE3}" type="datetime1">
              <a:rPr lang="es-MX" smtClean="0"/>
              <a:t>18/02/2025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375387-B329-94FE-04A7-A904E2338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E9339C-1464-AA3E-9065-9759D0983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437F-37DD-16DC-D308-E740515CD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CF47EF-E405-85AC-D561-44A4EACB2C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37CDF04-9A4F-1491-AB0F-8C3609E2A0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50D93B-1242-6AF5-6B8C-264EDF8C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99CEE-3464-41FD-AF2F-C484C503E07A}" type="datetime1">
              <a:rPr lang="es-MX" smtClean="0"/>
              <a:t>18/02/2025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B49B58-A70F-AE12-894E-0A97C1864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52B6D-1179-2DFB-9835-EE36FE78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34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D84DFDD-43E0-72AD-9C7E-6E17B6B88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5BA94D-9086-3352-5479-9BA60E0A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4E4D05-14BB-24E2-D91B-283B30F93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EF59B-3592-4A39-B920-3DC56FE49B38}" type="datetime1">
              <a:rPr lang="es-MX" smtClean="0"/>
              <a:t>18/02/2025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F95BB4-A377-90D3-BDEE-EEF326822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531340-9356-99CD-7C4D-6AE4AB5B5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0533-AEA6-4655-8333-D20E5F6A5783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828721F-BC4E-7BCA-FCBD-30A5722427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0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sc.scjn.gob.mx/grafic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F80B7E-CFA9-F5AD-5E5E-DD5E7E96A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445" y="1699182"/>
            <a:ext cx="9348786" cy="4309534"/>
          </a:xfrm>
        </p:spPr>
        <p:txBody>
          <a:bodyPr>
            <a:noAutofit/>
          </a:bodyPr>
          <a:lstStyle/>
          <a:p>
            <a:r>
              <a:rPr lang="es-MX" sz="2800" b="1">
                <a:latin typeface="Century Gothic"/>
                <a:ea typeface="Calibri"/>
                <a:cs typeface="Times New Roman"/>
              </a:rPr>
              <a:t>Segunda</a:t>
            </a:r>
            <a:r>
              <a:rPr lang="es-MX" sz="2800" b="1">
                <a:effectLst/>
                <a:latin typeface="Century Gothic"/>
                <a:ea typeface="Calibri"/>
                <a:cs typeface="Times New Roman"/>
              </a:rPr>
              <a:t> Reunión Preparatoria de la XXII Edición de la Cumbre Judicial Iberoamericana / </a:t>
            </a:r>
            <a:r>
              <a:rPr lang="pt-BR" sz="2800" b="1" i="1">
                <a:solidFill>
                  <a:srgbClr val="15679A"/>
                </a:solidFill>
                <a:effectLst/>
                <a:latin typeface="Century Gothic"/>
                <a:ea typeface="Calibri"/>
                <a:cs typeface="Times New Roman"/>
              </a:rPr>
              <a:t>Segunda Reunião Preparatória da XXII Edição da Cimeira Judicial Ibero-Americana</a:t>
            </a:r>
            <a:br>
              <a:rPr lang="es-MX" sz="2800" b="1" i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800" b="1" i="1">
                <a:latin typeface="Century Gothic"/>
                <a:ea typeface="Calibri"/>
                <a:cs typeface="Times New Roman"/>
              </a:rPr>
            </a:br>
            <a:r>
              <a:rPr lang="es-MX" sz="2400" b="1" i="1">
                <a:latin typeface="Century Gothic"/>
                <a:ea typeface="Calibri"/>
                <a:cs typeface="Times New Roman"/>
              </a:rPr>
              <a:t>Madrid</a:t>
            </a:r>
            <a:r>
              <a:rPr lang="es-MX" sz="2400" b="1">
                <a:effectLst/>
                <a:latin typeface="Century Gothic"/>
                <a:ea typeface="Calibri"/>
                <a:cs typeface="Times New Roman"/>
              </a:rPr>
              <a:t>, España, </a:t>
            </a:r>
            <a:r>
              <a:rPr lang="es-MX" sz="2400" b="1">
                <a:latin typeface="Century Gothic"/>
                <a:ea typeface="Calibri"/>
                <a:cs typeface="Times New Roman"/>
              </a:rPr>
              <a:t>19</a:t>
            </a:r>
            <a:r>
              <a:rPr lang="es-MX" sz="2400" b="1">
                <a:effectLst/>
                <a:latin typeface="Century Gothic"/>
                <a:ea typeface="Calibri"/>
                <a:cs typeface="Times New Roman"/>
              </a:rPr>
              <a:t> y 20 de </a:t>
            </a:r>
            <a:r>
              <a:rPr lang="es-MX" sz="2400" b="1">
                <a:latin typeface="Century Gothic"/>
                <a:ea typeface="Calibri"/>
                <a:cs typeface="Times New Roman"/>
              </a:rPr>
              <a:t>febrero</a:t>
            </a:r>
            <a:br>
              <a:rPr lang="es-MX" sz="24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200" b="1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>
                <a:effectLst/>
                <a:latin typeface="Century Gothic"/>
                <a:ea typeface="Calibri"/>
                <a:cs typeface="Times New Roman"/>
              </a:rPr>
              <a:t>Poder Judicial de la Federación, México</a:t>
            </a:r>
            <a:br>
              <a:rPr lang="es-MX" sz="2000">
                <a:latin typeface="Century Gothic"/>
                <a:ea typeface="Calibri"/>
                <a:cs typeface="Times New Roman"/>
              </a:rPr>
            </a:br>
            <a:r>
              <a:rPr lang="pt-BR" sz="2000" i="1">
                <a:solidFill>
                  <a:srgbClr val="15679A"/>
                </a:solidFill>
                <a:effectLst/>
                <a:latin typeface="Century Gothic"/>
                <a:ea typeface="Calibri"/>
                <a:cs typeface="Times New Roman"/>
              </a:rPr>
              <a:t>Poder Judicial Federal do México</a:t>
            </a:r>
            <a:br>
              <a:rPr lang="es-MX" sz="2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2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2000">
                <a:effectLst/>
                <a:latin typeface="Century Gothic"/>
                <a:ea typeface="Calibri"/>
                <a:cs typeface="Times New Roman"/>
              </a:rPr>
              <a:t>Suprema Corte de Justicia de la Nación </a:t>
            </a:r>
            <a:br>
              <a:rPr lang="es-MX" sz="2000">
                <a:latin typeface="Century Gothic"/>
                <a:ea typeface="Calibri"/>
                <a:cs typeface="Times New Roman"/>
              </a:rPr>
            </a:br>
            <a:r>
              <a:rPr lang="pt-BR" sz="2000">
                <a:solidFill>
                  <a:srgbClr val="15679A"/>
                </a:solidFill>
                <a:effectLst/>
                <a:latin typeface="Century Gothic"/>
                <a:ea typeface="Calibri"/>
                <a:cs typeface="Times New Roman"/>
              </a:rPr>
              <a:t>Supremo Tribunal de Justiça da Nação </a:t>
            </a:r>
            <a:endParaRPr lang="es-MX" sz="2000" i="1">
              <a:solidFill>
                <a:srgbClr val="15679A"/>
              </a:solidFill>
              <a:latin typeface="Century Gothic"/>
              <a:ea typeface="Calibri"/>
              <a:cs typeface="Times New Roman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8669216-4B97-5D95-7952-93EC509A0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90554" y="6516210"/>
            <a:ext cx="398755" cy="341790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</a:t>
            </a:fld>
            <a:endParaRPr lang="es-MX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6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73016-64AE-0B55-14A2-F8F66C7A1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1960F08-39AA-F174-B3B2-1EFAD6751524}"/>
              </a:ext>
            </a:extLst>
          </p:cNvPr>
          <p:cNvSpPr txBox="1"/>
          <p:nvPr/>
        </p:nvSpPr>
        <p:spPr>
          <a:xfrm>
            <a:off x="561990" y="1700848"/>
            <a:ext cx="2722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MX" sz="2000">
                <a:latin typeface="Century Gothic" panose="020B0502020202020204" pitchFamily="34" charset="0"/>
              </a:rPr>
              <a:t>El acervo del Portal asciende a </a:t>
            </a:r>
            <a:r>
              <a:rPr lang="es-MX" sz="2000" b="1">
                <a:latin typeface="Century Gothic" panose="020B0502020202020204" pitchFamily="34" charset="0"/>
              </a:rPr>
              <a:t>755 sentencias </a:t>
            </a:r>
            <a:r>
              <a:rPr lang="es-MX" sz="2000">
                <a:latin typeface="Century Gothic" panose="020B0502020202020204" pitchFamily="34" charset="0"/>
              </a:rPr>
              <a:t>de </a:t>
            </a:r>
            <a:r>
              <a:rPr lang="es-MX" sz="2000" b="1">
                <a:latin typeface="Century Gothic" panose="020B0502020202020204" pitchFamily="34" charset="0"/>
              </a:rPr>
              <a:t>22 países </a:t>
            </a:r>
            <a:r>
              <a:rPr lang="es-MX" sz="2000">
                <a:latin typeface="Century Gothic" panose="020B0502020202020204" pitchFamily="34" charset="0"/>
              </a:rPr>
              <a:t>integrantes de la Cumbre.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MX" sz="2000">
              <a:latin typeface="Century Gothic" panose="020B0502020202020204" pitchFamily="34" charset="0"/>
            </a:endParaRPr>
          </a:p>
          <a:p>
            <a:pPr algn="ctr"/>
            <a:endParaRPr lang="es-MX" sz="2000">
              <a:latin typeface="Century Gothic" panose="020B0502020202020204" pitchFamily="34" charset="0"/>
            </a:endParaRPr>
          </a:p>
          <a:p>
            <a:pPr algn="ctr"/>
            <a:endParaRPr lang="es-MX" sz="200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i="1">
                <a:solidFill>
                  <a:srgbClr val="15679A"/>
                </a:solidFill>
                <a:latin typeface="Century Gothic" panose="020B0502020202020204" pitchFamily="34" charset="0"/>
              </a:rPr>
              <a:t>O Portal possui </a:t>
            </a:r>
            <a:r>
              <a:rPr lang="pt-BR" sz="2000" b="1" i="1">
                <a:solidFill>
                  <a:srgbClr val="15679A"/>
                </a:solidFill>
                <a:latin typeface="Century Gothic" panose="020B0502020202020204" pitchFamily="34" charset="0"/>
              </a:rPr>
              <a:t>755 acórdãos de 22 países</a:t>
            </a:r>
            <a:r>
              <a:rPr lang="pt-BR" sz="2000" i="1">
                <a:solidFill>
                  <a:srgbClr val="15679A"/>
                </a:solidFill>
                <a:latin typeface="Century Gothic" panose="020B0502020202020204" pitchFamily="34" charset="0"/>
              </a:rPr>
              <a:t> da Cimeira.</a:t>
            </a:r>
            <a:endParaRPr lang="es-MX" sz="2000" i="1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algn="just"/>
            <a:endParaRPr lang="es-MX" sz="2000"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998C6D-6DF2-2EDB-E667-C79EE6123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424" y="6267635"/>
            <a:ext cx="318857" cy="365125"/>
          </a:xfrm>
        </p:spPr>
        <p:txBody>
          <a:bodyPr/>
          <a:lstStyle/>
          <a:p>
            <a:pPr algn="ctr"/>
            <a:fld id="{0C7C0533-AEA6-4655-8333-D20E5F6A5783}" type="slidenum">
              <a:rPr lang="es-MX" sz="900" smtClean="0">
                <a:latin typeface="Century Gothic" panose="020B0502020202020204" pitchFamily="34" charset="0"/>
              </a:rPr>
              <a:pPr algn="ctr"/>
              <a:t>10</a:t>
            </a:fld>
            <a:endParaRPr lang="es-MX" sz="900">
              <a:latin typeface="Century Gothic" panose="020B0502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E1E641E3-189E-BED3-DD02-7D90B0EE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5988"/>
            <a:ext cx="5442307" cy="619905"/>
          </a:xfrm>
        </p:spPr>
        <p:txBody>
          <a:bodyPr>
            <a:normAutofit fontScale="90000"/>
          </a:bodyPr>
          <a:lstStyle/>
          <a:p>
            <a:pPr algn="r"/>
            <a:b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3. </a:t>
            </a:r>
            <a: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Actualización de estatus / </a:t>
            </a:r>
            <a:r>
              <a:rPr lang="es-MX" sz="2900" b="1" err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Atualização</a:t>
            </a:r>
            <a: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 da </a:t>
            </a:r>
            <a:r>
              <a:rPr lang="es-MX" sz="2900" b="1" err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situação</a:t>
            </a:r>
            <a:endParaRPr lang="es-MX" sz="290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4215E5-C83A-7E69-69AA-D3ADE6639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191" y="1352706"/>
            <a:ext cx="8031299" cy="509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5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F48020CB-EA8D-8ABD-06F9-22715E8A8911}"/>
              </a:ext>
            </a:extLst>
          </p:cNvPr>
          <p:cNvSpPr txBox="1"/>
          <p:nvPr/>
        </p:nvSpPr>
        <p:spPr>
          <a:xfrm>
            <a:off x="3526168" y="2078718"/>
            <a:ext cx="7464749" cy="23391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numCol="1" rtlCol="0">
            <a:spAutoFit/>
          </a:bodyPr>
          <a:lstStyle/>
          <a:p>
            <a:pPr algn="just"/>
            <a:r>
              <a:rPr lang="es-MX" sz="2000" b="1" kern="100" dirty="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GRÁFICAS </a:t>
            </a:r>
          </a:p>
          <a:p>
            <a:pPr algn="just"/>
            <a:endParaRPr lang="es-MX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 apartado </a:t>
            </a:r>
            <a:r>
              <a:rPr lang="es-MX" sz="1800" b="1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pone a disposición, de forma visual, la información sistematizada de las sentencias</a:t>
            </a:r>
            <a:r>
              <a:rPr lang="es-MX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/ </a:t>
            </a:r>
            <a:r>
              <a:rPr lang="pt-BR" sz="1800" i="1" dirty="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 secção disponibiliza, sob forma visual, informações sistematizadas sobre os acórdãos. </a:t>
            </a:r>
            <a:endParaRPr lang="es-MX" sz="1800" i="1" dirty="0">
              <a:solidFill>
                <a:srgbClr val="15679A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1800" dirty="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1800" i="1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Véase / </a:t>
            </a:r>
            <a:r>
              <a:rPr lang="es-MX" sz="1800" i="1" kern="100" dirty="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</a:t>
            </a:r>
            <a:r>
              <a:rPr lang="es-MX" sz="1800" kern="1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s-MX" sz="1800" u="sng" kern="100" dirty="0">
                <a:solidFill>
                  <a:srgbClr val="467886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https://desc.scjn.gob.mx/grafica</a:t>
            </a:r>
            <a:endParaRPr lang="es-MX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4B36881-1831-FD62-3CB8-03E917290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4303" y="6420963"/>
            <a:ext cx="407591" cy="280652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11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1026" name="Imagen 1">
            <a:extLst>
              <a:ext uri="{FF2B5EF4-FFF2-40B4-BE49-F238E27FC236}">
                <a16:creationId xmlns:a16="http://schemas.microsoft.com/office/drawing/2014/main" id="{7C7EB104-68AB-476C-4152-8E863D3F9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" r="4186" b="1983"/>
          <a:stretch/>
        </p:blipFill>
        <p:spPr bwMode="auto">
          <a:xfrm>
            <a:off x="550106" y="1276318"/>
            <a:ext cx="2732677" cy="54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A5DC613-CF7C-82A7-7ECD-069F7786C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5988"/>
            <a:ext cx="5442307" cy="619905"/>
          </a:xfrm>
        </p:spPr>
        <p:txBody>
          <a:bodyPr>
            <a:normAutofit fontScale="90000"/>
          </a:bodyPr>
          <a:lstStyle/>
          <a:p>
            <a:pPr algn="r"/>
            <a:b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3. </a:t>
            </a:r>
            <a: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Actualización de estatus / </a:t>
            </a:r>
            <a:r>
              <a:rPr lang="es-MX" sz="2900" b="1" err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Atualização</a:t>
            </a:r>
            <a: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 da </a:t>
            </a:r>
            <a:r>
              <a:rPr lang="es-MX" sz="2900" b="1" err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situação</a:t>
            </a:r>
            <a:endParaRPr lang="es-MX" sz="290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211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46BE1E6C-DFFA-85B0-B2ED-B3010D4F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291" y="402459"/>
            <a:ext cx="4509176" cy="556181"/>
          </a:xfrm>
        </p:spPr>
        <p:txBody>
          <a:bodyPr>
            <a:normAutofit fontScale="90000"/>
          </a:bodyPr>
          <a:lstStyle/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a. </a:t>
            </a:r>
            <a: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DESCA analizados /</a:t>
            </a:r>
            <a:br>
              <a:rPr lang="es-MX" sz="29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pt-BR" sz="2900" b="1" i="1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DESCA analisado</a:t>
            </a:r>
            <a:br>
              <a:rPr lang="pt-BR" sz="2800" i="1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s-MX" sz="2600" b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FD6D850-609A-B65E-4299-7E08028AE3B4}"/>
              </a:ext>
            </a:extLst>
          </p:cNvPr>
          <p:cNvSpPr txBox="1"/>
          <p:nvPr/>
        </p:nvSpPr>
        <p:spPr>
          <a:xfrm>
            <a:off x="7843227" y="1636245"/>
            <a:ext cx="4013828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50" b="1">
                <a:latin typeface="Century Gothic" panose="020B0502020202020204" pitchFamily="34" charset="0"/>
              </a:rPr>
              <a:t>DESCA más referidos: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Trabajo y derechos laborales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Trabalho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e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direitos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laborais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</a:t>
            </a:r>
            <a:r>
              <a:rPr lang="es-MX" sz="2050">
                <a:latin typeface="Century Gothic" panose="020B0502020202020204" pitchFamily="34" charset="0"/>
              </a:rPr>
              <a:t>(223)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Salud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Saúde</a:t>
            </a:r>
            <a:r>
              <a:rPr lang="es-MX" sz="2050">
                <a:latin typeface="Century Gothic" panose="020B0502020202020204" pitchFamily="34" charset="0"/>
              </a:rPr>
              <a:t> (185)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Seguridad social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Segurança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social </a:t>
            </a:r>
            <a:r>
              <a:rPr lang="es-MX" sz="2050">
                <a:latin typeface="Century Gothic" panose="020B0502020202020204" pitchFamily="34" charset="0"/>
              </a:rPr>
              <a:t>(170)</a:t>
            </a:r>
          </a:p>
          <a:p>
            <a:pPr lvl="1"/>
            <a:endParaRPr lang="es-MX" sz="2050">
              <a:latin typeface="Century Gothic" panose="020B0502020202020204" pitchFamily="34" charset="0"/>
            </a:endParaRPr>
          </a:p>
          <a:p>
            <a:r>
              <a:rPr lang="es-MX" sz="2050" b="1">
                <a:latin typeface="Century Gothic" panose="020B0502020202020204" pitchFamily="34" charset="0"/>
              </a:rPr>
              <a:t>DESCA menos referidos: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Agua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Água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</a:t>
            </a:r>
            <a:r>
              <a:rPr lang="es-MX" sz="2050">
                <a:latin typeface="Century Gothic" panose="020B0502020202020204" pitchFamily="34" charset="0"/>
              </a:rPr>
              <a:t>(17)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Alimentación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Alimentação</a:t>
            </a:r>
            <a:r>
              <a:rPr lang="es-MX" sz="2050">
                <a:latin typeface="Century Gothic" panose="020B0502020202020204" pitchFamily="34" charset="0"/>
              </a:rPr>
              <a:t> (14)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sz="2050">
                <a:latin typeface="Century Gothic" panose="020B0502020202020204" pitchFamily="34" charset="0"/>
              </a:rPr>
              <a:t>Derechos campesinos / </a:t>
            </a:r>
            <a:r>
              <a:rPr lang="es-MX" sz="2050" i="1" err="1">
                <a:solidFill>
                  <a:srgbClr val="15679A"/>
                </a:solidFill>
                <a:latin typeface="Century Gothic" panose="020B0502020202020204" pitchFamily="34" charset="0"/>
              </a:rPr>
              <a:t>Direitos</a:t>
            </a:r>
            <a:r>
              <a:rPr lang="es-MX" sz="2050" i="1">
                <a:solidFill>
                  <a:srgbClr val="15679A"/>
                </a:solidFill>
                <a:latin typeface="Century Gothic" panose="020B0502020202020204" pitchFamily="34" charset="0"/>
              </a:rPr>
              <a:t> dos agricultores </a:t>
            </a:r>
            <a:r>
              <a:rPr lang="es-MX" sz="2050">
                <a:latin typeface="Century Gothic" panose="020B0502020202020204" pitchFamily="34" charset="0"/>
              </a:rPr>
              <a:t>(7)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1575F72-DB62-44AF-94E9-C22D9238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231" y="6268601"/>
            <a:ext cx="38099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12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2C1744-B4CB-A66D-B4CB-AC95AA6B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70" y="1490596"/>
            <a:ext cx="7425954" cy="4960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266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56724AE-FECE-47DC-D76C-F1050B3950D3}"/>
              </a:ext>
            </a:extLst>
          </p:cNvPr>
          <p:cNvSpPr txBox="1"/>
          <p:nvPr/>
        </p:nvSpPr>
        <p:spPr>
          <a:xfrm>
            <a:off x="1762598" y="72741"/>
            <a:ext cx="999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</a:rPr>
              <a:t>b. Grupos expuestos a condiciones de vulnerabilidad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Grupos expostos a condições de vulnerabilidade</a:t>
            </a:r>
          </a:p>
          <a:p>
            <a:pPr lvl="1" algn="r"/>
            <a:endParaRPr lang="es-MX" sz="26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E24B43-F394-65BC-4A4B-9CD86620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0732" y="6262658"/>
            <a:ext cx="381000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13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6" name="Imagen 5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16D4250E-3AAA-93AE-1CED-994DF60CC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4" y="1648215"/>
            <a:ext cx="7898598" cy="46233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06E120B-FDB7-E249-0081-75D5D3C94731}"/>
              </a:ext>
            </a:extLst>
          </p:cNvPr>
          <p:cNvSpPr txBox="1"/>
          <p:nvPr/>
        </p:nvSpPr>
        <p:spPr>
          <a:xfrm>
            <a:off x="7737231" y="1396180"/>
            <a:ext cx="412583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s-MX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rupos protegidos en mayor medida / </a:t>
            </a:r>
            <a:r>
              <a:rPr lang="es-MX" b="1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Grupos </a:t>
            </a:r>
            <a:r>
              <a:rPr lang="es-MX" b="1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mais</a:t>
            </a:r>
            <a:r>
              <a:rPr lang="es-MX" b="1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protegidos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iñas, niños y adolescentes /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Crianças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adolescentes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(176)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ersonas con enfermedad /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doença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(88)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ujeres /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Mulheres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(81) </a:t>
            </a:r>
          </a:p>
          <a:p>
            <a:endParaRPr lang="es-MX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s-MX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Grupos menos referidos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Personas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contextos de movilidad humana / </a:t>
            </a:r>
            <a:r>
              <a:rPr lang="pt-BR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 em contextos de mobilidade humana</a:t>
            </a:r>
            <a:r>
              <a:rPr lang="pt-BR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(11)</a:t>
            </a:r>
            <a:endParaRPr lang="es-MX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ersonas sin hogar /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-abrigo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MX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ersonas afrodescendientes /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Pessoas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s-MX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origem</a:t>
            </a:r>
            <a:r>
              <a:rPr lang="es-MX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africana </a:t>
            </a:r>
            <a:r>
              <a:rPr lang="es-MX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80916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6608190" y="353571"/>
            <a:ext cx="509194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d. Reparaciones decretadas / </a:t>
            </a:r>
            <a:r>
              <a:rPr lang="es-MX" sz="2600" b="1" err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Reparações</a:t>
            </a:r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 ordenadas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11B56C3-03B4-46DD-A2CE-6ABB010AD05A}"/>
              </a:ext>
            </a:extLst>
          </p:cNvPr>
          <p:cNvSpPr txBox="1"/>
          <p:nvPr/>
        </p:nvSpPr>
        <p:spPr>
          <a:xfrm>
            <a:off x="6757256" y="1432280"/>
            <a:ext cx="44197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s-MX" sz="20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eparaciones decretadas conforme a cinco criterios: / </a:t>
            </a:r>
            <a:r>
              <a:rPr lang="pt-BR" sz="2000" b="1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Reparações ordenadas de acordo com cinco critérios:</a:t>
            </a:r>
            <a:endParaRPr lang="es-MX" sz="2000" b="1" i="1" kern="100">
              <a:solidFill>
                <a:srgbClr val="15679A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000" b="1" kern="10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estitución /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Restituição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(480)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Indemnización /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Indemnização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(160)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arantías de no repetición /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Garantias</a:t>
            </a:r>
            <a:r>
              <a:rPr lang="es-MX" sz="2000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</a:t>
            </a:r>
            <a:r>
              <a:rPr lang="es-MX" sz="2000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repetição</a:t>
            </a:r>
            <a:r>
              <a:rPr lang="es-MX" sz="2000" i="1" kern="10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(126)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atisfacción /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Satisfação</a:t>
            </a:r>
            <a:r>
              <a:rPr lang="es-MX" sz="2000" i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MX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121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MX" sz="2000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Rehabilitación / </a:t>
            </a:r>
            <a:r>
              <a:rPr lang="es-MX" sz="2000" i="1" kern="100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Reabilitação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(55)</a:t>
            </a:r>
            <a:endParaRPr lang="es-MX" sz="20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2DCBDA-30A3-A49C-C214-351EDCB1D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76987" y="6264372"/>
            <a:ext cx="407632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14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58C20B7-9C8E-918E-C9D1-A59DE08CAE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03" t="1941" r="1600"/>
          <a:stretch/>
        </p:blipFill>
        <p:spPr>
          <a:xfrm>
            <a:off x="607381" y="1321321"/>
            <a:ext cx="5784620" cy="512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56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7286920" y="228503"/>
            <a:ext cx="4403787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e. Estándar internacional /  Norma internacional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F4ADE63-94A9-3B57-CC85-0C06FB0DB75F}"/>
              </a:ext>
            </a:extLst>
          </p:cNvPr>
          <p:cNvSpPr txBox="1"/>
          <p:nvPr/>
        </p:nvSpPr>
        <p:spPr>
          <a:xfrm>
            <a:off x="7796276" y="1727200"/>
            <a:ext cx="38944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sistema más utilizado es el universal (ONU)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 366 sentencias.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sistema mais utilizado é o sistema universal (ONU) com 366 acórdãos.</a:t>
            </a:r>
            <a:endParaRPr lang="es-MX" sz="2000" i="1">
              <a:solidFill>
                <a:srgbClr val="15679A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es-MX" sz="20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istema interamericano  272</a:t>
            </a: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sentencias/ </a:t>
            </a:r>
            <a:r>
              <a:rPr lang="es-MX" sz="2000" i="1" err="1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sentenças</a:t>
            </a:r>
            <a:endParaRPr lang="es-MX" sz="2000" i="1">
              <a:solidFill>
                <a:srgbClr val="15679A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s-MX" sz="20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istema europeo en 39 / </a:t>
            </a:r>
            <a:r>
              <a:rPr lang="es-MX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Sistema </a:t>
            </a:r>
            <a:r>
              <a:rPr lang="es-MX" sz="2000" i="1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europeu</a:t>
            </a:r>
            <a:r>
              <a:rPr lang="es-MX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39</a:t>
            </a:r>
            <a:endParaRPr lang="es-MX" sz="2000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008B06-21EB-05E7-D704-7CC679C1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475" y="6277433"/>
            <a:ext cx="407633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15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EB1F25B-E4A7-3A5B-31CB-09FDAB05F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98" y="1727200"/>
            <a:ext cx="7208479" cy="4489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062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361F0-BB10-CA4D-9891-4FB72D46A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D2A3CA-C43B-C159-29DC-13628B94B2E5}"/>
              </a:ext>
            </a:extLst>
          </p:cNvPr>
          <p:cNvSpPr txBox="1"/>
          <p:nvPr/>
        </p:nvSpPr>
        <p:spPr>
          <a:xfrm>
            <a:off x="7898004" y="1426508"/>
            <a:ext cx="41002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Referencia a normativa internacional: / </a:t>
            </a:r>
            <a:r>
              <a:rPr lang="es-MX" sz="2000" b="1" i="1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Referência</a:t>
            </a:r>
            <a:r>
              <a:rPr lang="es-MX" sz="2000" b="1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normas </a:t>
            </a:r>
            <a:r>
              <a:rPr lang="es-MX" sz="2000" b="1" i="1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internacionais</a:t>
            </a:r>
            <a:r>
              <a:rPr lang="es-MX" sz="2000" b="1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es-MX" sz="200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esoluciones de otros Tribunales Supremos o Constitucionales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Decisões de outros tribunais supremos ou constitucionais 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47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000"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ormativa diversa al país que resuelve el asunto en cuestión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Legislação diferente da do país que resolve a questão em causa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s-MX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34</a:t>
            </a:r>
            <a:r>
              <a:rPr lang="es-MX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s-MX" sz="20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D4AD5A-F74D-7578-6ACA-55CB354B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475" y="6277433"/>
            <a:ext cx="407633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16</a:t>
            </a:fld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92FAC6-2937-DAFA-F75E-C1EC611C389E}"/>
              </a:ext>
            </a:extLst>
          </p:cNvPr>
          <p:cNvSpPr txBox="1"/>
          <p:nvPr/>
        </p:nvSpPr>
        <p:spPr>
          <a:xfrm>
            <a:off x="509642" y="1594971"/>
            <a:ext cx="75195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00" b="1">
                <a:solidFill>
                  <a:srgbClr val="15679A"/>
                </a:solidFill>
                <a:latin typeface="Perpetua" panose="02020502060401020303" pitchFamily="18" charset="0"/>
              </a:rPr>
              <a:t>Gráfica 22. </a:t>
            </a:r>
            <a:r>
              <a:rPr lang="es-MX" sz="2100">
                <a:solidFill>
                  <a:srgbClr val="15679A"/>
                </a:solidFill>
                <a:latin typeface="Perpetua" panose="02020502060401020303" pitchFamily="18" charset="0"/>
              </a:rPr>
              <a:t>Resoluciones de otros Tribunales Supremos o Constitucionales, Normativa diversa a la del país que resuelve invocados en las sentencias.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F459FE8-CC25-FB33-64C8-1C5445106B94}"/>
              </a:ext>
            </a:extLst>
          </p:cNvPr>
          <p:cNvGrpSpPr/>
          <p:nvPr/>
        </p:nvGrpSpPr>
        <p:grpSpPr>
          <a:xfrm>
            <a:off x="509642" y="2462646"/>
            <a:ext cx="7519542" cy="3938154"/>
            <a:chOff x="0" y="0"/>
            <a:chExt cx="7128966" cy="364437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05D6F9F-E691-1DED-7987-FC98C9A58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798" t="21976" r="54430" b="55294"/>
            <a:stretch/>
          </p:blipFill>
          <p:spPr>
            <a:xfrm>
              <a:off x="1" y="0"/>
              <a:ext cx="7128965" cy="1830002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8561586-18A4-7635-A63D-DF24EFBE0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8798" t="62554" r="54430" b="14910"/>
            <a:stretch/>
          </p:blipFill>
          <p:spPr>
            <a:xfrm>
              <a:off x="0" y="1830002"/>
              <a:ext cx="7128965" cy="1814368"/>
            </a:xfrm>
            <a:prstGeom prst="rect">
              <a:avLst/>
            </a:prstGeom>
          </p:spPr>
        </p:pic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C7507BC6-CDC3-482C-1A9B-62DA69C539F9}"/>
              </a:ext>
            </a:extLst>
          </p:cNvPr>
          <p:cNvSpPr txBox="1">
            <a:spLocks/>
          </p:cNvSpPr>
          <p:nvPr/>
        </p:nvSpPr>
        <p:spPr>
          <a:xfrm>
            <a:off x="7286920" y="228503"/>
            <a:ext cx="4403787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e. Estándar internacional /  Norma internacional</a:t>
            </a:r>
          </a:p>
        </p:txBody>
      </p:sp>
    </p:spTree>
    <p:extLst>
      <p:ext uri="{BB962C8B-B14F-4D97-AF65-F5344CB8AC3E}">
        <p14:creationId xmlns:p14="http://schemas.microsoft.com/office/powerpoint/2010/main" val="24305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B5DFA985-F9FE-E927-6D4F-92843B80F8B8}"/>
              </a:ext>
            </a:extLst>
          </p:cNvPr>
          <p:cNvSpPr txBox="1">
            <a:spLocks/>
          </p:cNvSpPr>
          <p:nvPr/>
        </p:nvSpPr>
        <p:spPr>
          <a:xfrm>
            <a:off x="3068877" y="228503"/>
            <a:ext cx="8621831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3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4. Propuestas de mejoras con miras a la siguiente edición / </a:t>
            </a:r>
            <a:r>
              <a:rPr lang="pt-BR" sz="23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Propostas de melhoria com vista à próxima edição</a:t>
            </a:r>
            <a:endParaRPr lang="es-MX" sz="2300" b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738BDF-1133-149B-7B8C-3A3E1C739AB5}"/>
              </a:ext>
            </a:extLst>
          </p:cNvPr>
          <p:cNvSpPr txBox="1"/>
          <p:nvPr/>
        </p:nvSpPr>
        <p:spPr>
          <a:xfrm>
            <a:off x="330750" y="1218245"/>
            <a:ext cx="6090151" cy="5323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MX" sz="2000" kern="1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propone: </a:t>
            </a: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Capacitar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los enlaces designados y a sus equipos </a:t>
            </a:r>
            <a:r>
              <a:rPr lang="es-MX" sz="20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crear habilidades 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les </a:t>
            </a:r>
            <a:r>
              <a:rPr lang="es-MX" sz="2000" b="1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permitan seleccionar y procesar las sentencias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y así se involucren en la elaboración de los documentos de ficha, síntesis y, en su caso, criterios jurisprudenciales.</a:t>
            </a: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Realizar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 un </a:t>
            </a: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programa de difusión del Portal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, en colaboración con la Red de Comunicadores.</a:t>
            </a:r>
          </a:p>
          <a:p>
            <a:pPr marL="800100" lvl="1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Invitar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 a que los países miembros </a:t>
            </a: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envíen material videográfico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sobre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 eventos relacionados con </a:t>
            </a:r>
            <a:r>
              <a:rPr lang="es-MX" sz="2000" b="1" kern="100">
                <a:latin typeface="Century Gothic" panose="020B0502020202020204" pitchFamily="34" charset="0"/>
                <a:cs typeface="Times New Roman" panose="02020603050405020304" pitchFamily="18" charset="0"/>
              </a:rPr>
              <a:t>DESCA</a:t>
            </a:r>
            <a:r>
              <a:rPr lang="es-MX" sz="2000" kern="100"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992ED5-BF13-882B-E2A3-EEE197AD0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7088" y="6264372"/>
            <a:ext cx="42538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17</a:t>
            </a:fld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E6EA47C-F223-4285-2EB3-F1486F2967DB}"/>
              </a:ext>
            </a:extLst>
          </p:cNvPr>
          <p:cNvSpPr txBox="1"/>
          <p:nvPr/>
        </p:nvSpPr>
        <p:spPr>
          <a:xfrm>
            <a:off x="6433683" y="1259099"/>
            <a:ext cx="5403285" cy="5323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Propõe-se: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Formar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os interlocutores designados e as suas equipas </a:t>
            </a: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desenvolver competências 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lhes </a:t>
            </a: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permitam selecionar e tratar os acórdãos 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e, assim, participar na elaboração de fichas, de sínteses e, se for caso disso, de critérios jurisprudenciais.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Realizar 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</a:t>
            </a: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programa de divulgação do Portal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 colaboração com a Rede de Comunicadores.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Convidar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os países membros a </a:t>
            </a:r>
            <a:r>
              <a:rPr lang="pt-BR" sz="2000" b="1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enviar material vídeo sobre 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eventos relacionados com o </a:t>
            </a:r>
            <a:r>
              <a:rPr lang="pt-BR" sz="2000" b="1" i="1" kern="100" err="1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DESCA</a:t>
            </a:r>
            <a:r>
              <a:rPr lang="pt-BR" sz="2000" i="1" kern="100">
                <a:solidFill>
                  <a:srgbClr val="15679A"/>
                </a:solidFill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s-MX" sz="2000" i="1" kern="100">
              <a:solidFill>
                <a:srgbClr val="15679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3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8DECB5D-1EB6-DBF5-B081-D0AC40A65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0533-AEA6-4655-8333-D20E5F6A5783}" type="slidenum">
              <a:rPr lang="es-MX" smtClean="0"/>
              <a:t>18</a:t>
            </a:fld>
            <a:endParaRPr lang="es-MX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46C11C8-67B7-B988-70B0-33B679C5BB07}"/>
              </a:ext>
            </a:extLst>
          </p:cNvPr>
          <p:cNvSpPr txBox="1">
            <a:spLocks/>
          </p:cNvSpPr>
          <p:nvPr/>
        </p:nvSpPr>
        <p:spPr>
          <a:xfrm>
            <a:off x="6889314" y="228503"/>
            <a:ext cx="4801393" cy="5561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3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Agradecimientos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95A03F7-3225-EA3A-94DF-FC3EE51E9902}"/>
              </a:ext>
            </a:extLst>
          </p:cNvPr>
          <p:cNvSpPr txBox="1"/>
          <p:nvPr/>
        </p:nvSpPr>
        <p:spPr>
          <a:xfrm>
            <a:off x="759785" y="1605485"/>
            <a:ext cx="5550580" cy="37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agradece la buena disposición y colaboración de los países miembros en este proyecto.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les invita a continuar contribuyendo con el envío de sentencias que dentro de su argumentación y contenido hagan alusión a la protección y </a:t>
            </a:r>
            <a:r>
              <a:rPr lang="es-MX" sz="2000" kern="100" err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justiciabilidad</a:t>
            </a:r>
            <a:r>
              <a:rPr lang="es-MX" sz="2000" kern="1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 los derechos económicos, sociales, culturales y ambientales.</a:t>
            </a:r>
            <a:endParaRPr lang="es-MX" sz="2000" kern="1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D4DC946-1204-1977-E3CF-717CA560CA8C}"/>
              </a:ext>
            </a:extLst>
          </p:cNvPr>
          <p:cNvSpPr/>
          <p:nvPr/>
        </p:nvSpPr>
        <p:spPr>
          <a:xfrm>
            <a:off x="2665979" y="5518322"/>
            <a:ext cx="7627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Gracias                  </a:t>
            </a:r>
            <a:r>
              <a:rPr lang="es-MX" sz="540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Obrigada</a:t>
            </a:r>
            <a:endParaRPr lang="es-MX" sz="5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8470C55-4757-2229-5687-514D107A2E8D}"/>
              </a:ext>
            </a:extLst>
          </p:cNvPr>
          <p:cNvSpPr txBox="1"/>
          <p:nvPr/>
        </p:nvSpPr>
        <p:spPr>
          <a:xfrm>
            <a:off x="6749033" y="1612664"/>
            <a:ext cx="5081953" cy="3702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Agradecemos a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disponibilidade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a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colaboração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dos países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membros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neste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projeto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Convidamo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-los a continuar a contribuir enviando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acórdãos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que,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na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sua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argumentação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conteúdo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se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refiram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à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proteção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justiciabilidade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dos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direitos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económicos,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sociais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culturais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e </a:t>
            </a:r>
            <a:r>
              <a:rPr lang="es-MX" sz="2000" kern="100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ambientais</a:t>
            </a:r>
            <a:r>
              <a:rPr lang="es-MX" sz="2000" kern="100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6624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573484E-0CA1-720B-7D2C-CF80CEE2B59F}"/>
              </a:ext>
            </a:extLst>
          </p:cNvPr>
          <p:cNvSpPr txBox="1"/>
          <p:nvPr/>
        </p:nvSpPr>
        <p:spPr>
          <a:xfrm>
            <a:off x="957927" y="1376973"/>
            <a:ext cx="102761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indent="-1028700" algn="just">
              <a:buFont typeface="+mj-lt"/>
              <a:buAutoNum type="romanUcPeriod"/>
            </a:pPr>
            <a:r>
              <a:rPr lang="es-MX" sz="4000" b="1">
                <a:solidFill>
                  <a:srgbClr val="0870A5"/>
                </a:solidFill>
                <a:latin typeface="Century Gothic" panose="020B0502020202020204" pitchFamily="34" charset="0"/>
              </a:rPr>
              <a:t>Portal de sentencias de Derechos Económicos, Sociales, Culturales y Ambientales / </a:t>
            </a:r>
            <a:r>
              <a:rPr lang="pt-BR" sz="4000" i="1">
                <a:solidFill>
                  <a:srgbClr val="0870A5"/>
                </a:solidFill>
                <a:latin typeface="Century Gothic" panose="020B0502020202020204" pitchFamily="34" charset="0"/>
              </a:rPr>
              <a:t>Portal de acórdãos sobre direitos económicos, sociais, culturais e ambientais</a:t>
            </a:r>
            <a:endParaRPr lang="es-MX" sz="4000" b="1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endParaRPr lang="es-MX" sz="4000" b="1">
              <a:solidFill>
                <a:srgbClr val="0870A5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4000" b="1" i="1">
                <a:solidFill>
                  <a:srgbClr val="0870A5"/>
                </a:solidFill>
                <a:latin typeface="Century Gothic" panose="020B0502020202020204" pitchFamily="34" charset="0"/>
              </a:rPr>
              <a:t>Portal DESCA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9C500B4-7B5C-86B4-7A24-F5991A88F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8108" y="6267573"/>
            <a:ext cx="30997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2</a:t>
            </a:fld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A9B577-22F1-91A4-16CE-06A3F028F826}"/>
              </a:ext>
            </a:extLst>
          </p:cNvPr>
          <p:cNvSpPr txBox="1"/>
          <p:nvPr/>
        </p:nvSpPr>
        <p:spPr>
          <a:xfrm>
            <a:off x="1468766" y="6105990"/>
            <a:ext cx="92544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500" i="1">
                <a:latin typeface="Century Gothic" panose="020B0502020202020204" pitchFamily="34" charset="0"/>
              </a:rPr>
              <a:t>Cifras actualizadas al 07 de febrero de 2025 / </a:t>
            </a:r>
            <a:r>
              <a:rPr lang="pt-BR" sz="1500" i="1">
                <a:latin typeface="Century Gothic" panose="020B0502020202020204" pitchFamily="34" charset="0"/>
              </a:rPr>
              <a:t>Números </a:t>
            </a:r>
            <a:r>
              <a:rPr lang="pt-BR" sz="1500" i="1" err="1">
                <a:latin typeface="Century Gothic" panose="020B0502020202020204" pitchFamily="34" charset="0"/>
              </a:rPr>
              <a:t>actualizados</a:t>
            </a:r>
            <a:r>
              <a:rPr lang="pt-BR" sz="1500" i="1">
                <a:latin typeface="Century Gothic" panose="020B0502020202020204" pitchFamily="34" charset="0"/>
              </a:rPr>
              <a:t> em 07 de fevereiro de 2025</a:t>
            </a:r>
            <a:endParaRPr lang="es-MX" sz="1500" i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5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14130F1-0459-D38F-8643-A54F012A1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24782"/>
            <a:ext cx="11300183" cy="594368"/>
          </a:xfrm>
        </p:spPr>
        <p:txBody>
          <a:bodyPr>
            <a:noAutofit/>
          </a:bodyPr>
          <a:lstStyle/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Antecedentes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A4CDC93-8699-C832-732E-CFD25176D10A}"/>
              </a:ext>
            </a:extLst>
          </p:cNvPr>
          <p:cNvSpPr txBox="1"/>
          <p:nvPr/>
        </p:nvSpPr>
        <p:spPr>
          <a:xfrm>
            <a:off x="394500" y="1551563"/>
            <a:ext cx="4900981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Portal DESCA es una Estructura Permanente de la Cumbre Judicial Iberoamericana</a:t>
            </a:r>
            <a:r>
              <a:rPr lang="es-MX" sz="20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MX" sz="20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aprobad0 en la Edición XVIII (</a:t>
            </a:r>
            <a:r>
              <a:rPr lang="es-MX" sz="2000" dirty="0">
                <a:effectLst/>
                <a:latin typeface="Century Gothic"/>
                <a:ea typeface="Aptos" panose="020B0004020202020204" pitchFamily="34" charset="0"/>
                <a:cs typeface="Avenir Book"/>
              </a:rPr>
              <a:t>2014-2016).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dirty="0">
                <a:latin typeface="Century Gothic"/>
              </a:rPr>
              <a:t>Los DESCA son derechos humanos que tienen por objeto garantizar las condiciones sociales y económicas para que las personas puedan satisfacer sus necesidades básicas y vivir dignamente. 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dirty="0">
                <a:latin typeface="Century Gothic"/>
                <a:ea typeface="Aptos" panose="020B0004020202020204" pitchFamily="34" charset="0"/>
                <a:cs typeface="Avenir Book"/>
              </a:rPr>
              <a:t>Es un </a:t>
            </a:r>
            <a:r>
              <a:rPr lang="es-MX" sz="2000" b="1" dirty="0">
                <a:latin typeface="Century Gothic"/>
              </a:rPr>
              <a:t>micrositio que reúne información jurisprudencial en la materia, relativa a casos resueltos por los Altos Tribunales de la región.</a:t>
            </a: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000" b="1" dirty="0">
              <a:latin typeface="Century Gothic" panose="020B0502020202020204" pitchFamily="34" charset="0"/>
            </a:endParaRPr>
          </a:p>
          <a:p>
            <a:pPr marL="285750" indent="-28575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MX" sz="20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Un dibujo con letras&#10;&#10;Descripción generada automáticamente con confianza media">
            <a:extLst>
              <a:ext uri="{FF2B5EF4-FFF2-40B4-BE49-F238E27FC236}">
                <a16:creationId xmlns:a16="http://schemas.microsoft.com/office/drawing/2014/main" id="{9BBF0E90-EA36-385C-8BCF-C8878DEAE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30" y="5702072"/>
            <a:ext cx="1444339" cy="113122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3EABAF5-58A0-5AB7-A0B1-666A2FD2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741" y="6279766"/>
            <a:ext cx="301101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3</a:t>
            </a:fld>
            <a:endParaRPr lang="es-MX">
              <a:latin typeface="Century Gothic" panose="020B0502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24D66E5-7E44-745A-51FA-40FC17EF08CE}"/>
              </a:ext>
            </a:extLst>
          </p:cNvPr>
          <p:cNvSpPr txBox="1"/>
          <p:nvPr/>
        </p:nvSpPr>
        <p:spPr>
          <a:xfrm>
            <a:off x="6666482" y="1551563"/>
            <a:ext cx="5005815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15679A"/>
                </a:solidFill>
                <a:latin typeface="Century Gothic" panose="020B0502020202020204" pitchFamily="34" charset="0"/>
              </a:rPr>
              <a:t>O Portal </a:t>
            </a:r>
            <a:r>
              <a:rPr lang="pt-BR" sz="2000" err="1">
                <a:solidFill>
                  <a:srgbClr val="15679A"/>
                </a:solidFill>
                <a:latin typeface="Century Gothic" panose="020B0502020202020204" pitchFamily="34" charset="0"/>
              </a:rPr>
              <a:t>DESCA</a:t>
            </a:r>
            <a:r>
              <a:rPr lang="pt-BR" sz="2000">
                <a:solidFill>
                  <a:srgbClr val="15679A"/>
                </a:solidFill>
                <a:latin typeface="Century Gothic" panose="020B0502020202020204" pitchFamily="34" charset="0"/>
              </a:rPr>
              <a:t> é uma Estrutura Permanente da Cimeira Judicial Ibero-Americana.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15679A"/>
                </a:solidFill>
                <a:latin typeface="Century Gothic"/>
              </a:rPr>
              <a:t>Foi aprovado na XVIII Edição (2014-2016).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b="1">
                <a:solidFill>
                  <a:srgbClr val="15679A"/>
                </a:solidFill>
                <a:latin typeface="Century Gothic"/>
              </a:rPr>
              <a:t>Os </a:t>
            </a:r>
            <a:r>
              <a:rPr lang="pt-BR" sz="2000" b="1" err="1">
                <a:solidFill>
                  <a:srgbClr val="15679A"/>
                </a:solidFill>
                <a:latin typeface="Century Gothic"/>
              </a:rPr>
              <a:t>DESCA</a:t>
            </a:r>
            <a:r>
              <a:rPr lang="pt-BR" sz="2000" b="1">
                <a:solidFill>
                  <a:srgbClr val="15679A"/>
                </a:solidFill>
                <a:latin typeface="Century Gothic"/>
              </a:rPr>
              <a:t> são direitos humanos que visam garantir condições sociais e económicas para que as pessoas possam satisfazer as suas necessidades básicas e viver com dignidade.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>
                <a:solidFill>
                  <a:srgbClr val="15679A"/>
                </a:solidFill>
                <a:latin typeface="Century Gothic"/>
              </a:rPr>
              <a:t>É um </a:t>
            </a:r>
            <a:r>
              <a:rPr lang="pt-BR" sz="2000" b="1" err="1">
                <a:solidFill>
                  <a:srgbClr val="15679A"/>
                </a:solidFill>
                <a:latin typeface="Century Gothic"/>
              </a:rPr>
              <a:t>microsite</a:t>
            </a:r>
            <a:r>
              <a:rPr lang="pt-BR" sz="2000" b="1">
                <a:solidFill>
                  <a:srgbClr val="15679A"/>
                </a:solidFill>
                <a:latin typeface="Century Gothic"/>
              </a:rPr>
              <a:t> que reúne informação jurisprudencial sobre a matéria, relativa a casos resolvidos pelos Tribunais Superiores da região.</a:t>
            </a:r>
            <a:endParaRPr lang="es-MX" sz="2000" b="1">
              <a:solidFill>
                <a:srgbClr val="15679A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1732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39D14F2-936F-E322-78F7-5BC4831B1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5418" y="228503"/>
            <a:ext cx="7825289" cy="556181"/>
          </a:xfrm>
        </p:spPr>
        <p:txBody>
          <a:bodyPr>
            <a:noAutofit/>
          </a:bodyPr>
          <a:lstStyle/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Actividades realizadas durante la XXII edición</a:t>
            </a:r>
            <a:endParaRPr lang="es-MX" sz="2600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EA768B-D131-D94F-E33F-310FDC04F4CA}"/>
              </a:ext>
            </a:extLst>
          </p:cNvPr>
          <p:cNvSpPr txBox="1"/>
          <p:nvPr/>
        </p:nvSpPr>
        <p:spPr>
          <a:xfrm>
            <a:off x="448567" y="1428006"/>
            <a:ext cx="4248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Century Gothic" panose="020B0502020202020204" pitchFamily="34" charset="0"/>
              </a:rPr>
              <a:t>Durante la presente edición se realizaron diversas labores que consistieron en:</a:t>
            </a:r>
          </a:p>
          <a:p>
            <a:pPr algn="just"/>
            <a:endParaRPr lang="es-MX" sz="2000" b="1" dirty="0">
              <a:latin typeface="Century Gothic" panose="020B0502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Century Gothic" panose="020B0502020202020204" pitchFamily="34" charset="0"/>
              </a:rPr>
              <a:t>Mejoras realizadas al Portal DESCA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Century Gothic" panose="020B0502020202020204" pitchFamily="34" charset="0"/>
              </a:rPr>
              <a:t>Análisis de sentencias recibidas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Century Gothic" panose="020B0502020202020204" pitchFamily="34" charset="0"/>
              </a:rPr>
              <a:t>Actualización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MX" sz="2000" b="1" dirty="0">
                <a:latin typeface="Century Gothic" panose="020B0502020202020204" pitchFamily="34" charset="0"/>
              </a:rPr>
              <a:t>Propuestas de mejoras con miras a la siguiente edición</a:t>
            </a:r>
          </a:p>
          <a:p>
            <a:pPr algn="just"/>
            <a:r>
              <a:rPr lang="es-MX" sz="2000" b="1" dirty="0">
                <a:latin typeface="Century Gothic" panose="020B0502020202020204" pitchFamily="34" charset="0"/>
              </a:rPr>
              <a:t>  </a:t>
            </a:r>
            <a:endParaRPr lang="pt-BR" sz="20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4BD3159-31CC-835B-9803-DC01D65A8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59231" y="6264372"/>
            <a:ext cx="313299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4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8" name="Imagen 7" descr="Un hombre sentado frente a una computadora&#10;&#10;Descripción generada automáticamente con confianza media">
            <a:extLst>
              <a:ext uri="{FF2B5EF4-FFF2-40B4-BE49-F238E27FC236}">
                <a16:creationId xmlns:a16="http://schemas.microsoft.com/office/drawing/2014/main" id="{20D44670-0313-958E-2FDE-B82E61C6E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097" y="4811105"/>
            <a:ext cx="3136094" cy="2091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A234E94-EBE8-2D87-5F20-6ECBA20884AA}"/>
              </a:ext>
            </a:extLst>
          </p:cNvPr>
          <p:cNvSpPr txBox="1"/>
          <p:nvPr/>
        </p:nvSpPr>
        <p:spPr>
          <a:xfrm>
            <a:off x="7037173" y="1397229"/>
            <a:ext cx="457527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rgbClr val="15679A"/>
                </a:solidFill>
                <a:latin typeface="Century Gothic" panose="020B0502020202020204" pitchFamily="34" charset="0"/>
              </a:rPr>
              <a:t>Durante esta edição, foram realizadas várias tarefas, que consistiram em:</a:t>
            </a:r>
          </a:p>
          <a:p>
            <a:pPr algn="just"/>
            <a:endParaRPr lang="pt-BR" sz="2000" dirty="0">
              <a:solidFill>
                <a:srgbClr val="15679A"/>
              </a:solidFill>
              <a:latin typeface="Century Gothic" panose="020B0502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Melhorias </a:t>
            </a:r>
            <a:r>
              <a:rPr lang="pt-BR" sz="2000" b="1" dirty="0" err="1">
                <a:solidFill>
                  <a:srgbClr val="15679A"/>
                </a:solidFill>
                <a:latin typeface="Century Gothic" panose="020B0502020202020204" pitchFamily="34" charset="0"/>
              </a:rPr>
              <a:t>efectuadas</a:t>
            </a:r>
            <a:r>
              <a:rPr lang="pt-BR" sz="20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 no Portal DESCA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Análise das sentenças recebidas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Atualização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z="2000" b="1" dirty="0">
                <a:solidFill>
                  <a:srgbClr val="15679A"/>
                </a:solidFill>
                <a:latin typeface="Century Gothic" panose="020B0502020202020204" pitchFamily="34" charset="0"/>
              </a:rPr>
              <a:t>Propostas de melhorias com vista à próxima edição</a:t>
            </a:r>
          </a:p>
          <a:p>
            <a:pPr algn="just"/>
            <a:endParaRPr lang="pt-BR" sz="2200" b="1" i="1" dirty="0">
              <a:solidFill>
                <a:srgbClr val="4472C4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1771272-5C70-9AB2-C37F-6D9E848A6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915" y="106151"/>
            <a:ext cx="7639342" cy="748543"/>
          </a:xfrm>
        </p:spPr>
        <p:txBody>
          <a:bodyPr>
            <a:noAutofit/>
          </a:bodyPr>
          <a:lstStyle/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1. Mejoras realizadas al Portal DESCA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Melhorias introduzidas no Portal DESCA</a:t>
            </a:r>
            <a:endParaRPr lang="es-MX" sz="2600" i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9C9D3C2-83C8-E020-7093-4594C56FBEB5}"/>
              </a:ext>
            </a:extLst>
          </p:cNvPr>
          <p:cNvSpPr txBox="1"/>
          <p:nvPr/>
        </p:nvSpPr>
        <p:spPr>
          <a:xfrm>
            <a:off x="1000666" y="1575165"/>
            <a:ext cx="9744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5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es-ES" sz="25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leca </a:t>
            </a:r>
            <a:r>
              <a:rPr lang="es-ES" sz="2500" b="1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</a:t>
            </a:r>
            <a:r>
              <a:rPr lang="es-ES" sz="2500" b="1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acceso directo al “Buscador de casos” </a:t>
            </a:r>
            <a:endParaRPr lang="es-ES" sz="2500" b="1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500" b="1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Acesso direto ao botão “Localizador de casos</a:t>
            </a:r>
            <a:endParaRPr lang="es-MX" sz="2500" b="1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7D488AA-2809-309F-6852-A46756D190E8}"/>
              </a:ext>
            </a:extLst>
          </p:cNvPr>
          <p:cNvSpPr txBox="1"/>
          <p:nvPr/>
        </p:nvSpPr>
        <p:spPr>
          <a:xfrm>
            <a:off x="1146544" y="4813494"/>
            <a:ext cx="989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s-ES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giliza el acceso </a:t>
            </a:r>
            <a:r>
              <a:rPr lang="es-ES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 buscador </a:t>
            </a:r>
            <a:r>
              <a:rPr lang="es-ES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la consulta de información jurisprudencial </a:t>
            </a:r>
            <a:endParaRPr lang="es-ES" sz="200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Acelera o acesso ao motor de busca para consulta de informação jurisprudencial.</a:t>
            </a:r>
            <a:endParaRPr lang="es-MX" sz="1900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DE8D75A-0BD5-AE6C-FA26-5B4D9A70C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008" y="6311601"/>
            <a:ext cx="27446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5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6" name="Imagen 5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12E001C4-C7E5-5DC9-C822-6C6162E36B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" t="42376" r="7530" b="38218"/>
          <a:stretch/>
        </p:blipFill>
        <p:spPr bwMode="auto">
          <a:xfrm>
            <a:off x="558399" y="2600687"/>
            <a:ext cx="10850157" cy="1885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56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D83A7-CC6F-B9EE-15D3-8B6F023CA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B970C64-C2F7-CBE3-CBF1-767C7A64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5575" y="0"/>
            <a:ext cx="9204682" cy="748543"/>
          </a:xfrm>
        </p:spPr>
        <p:txBody>
          <a:bodyPr>
            <a:noAutofit/>
          </a:bodyPr>
          <a:lstStyle/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1. Mejoras realizadas al Portal DESCA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Melhorias introduzidas no Portal DESCA</a:t>
            </a:r>
            <a:endParaRPr lang="es-MX" sz="2600" i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52335D-E549-5C29-96FD-94FF410C7B6F}"/>
              </a:ext>
            </a:extLst>
          </p:cNvPr>
          <p:cNvSpPr txBox="1"/>
          <p:nvPr/>
        </p:nvSpPr>
        <p:spPr>
          <a:xfrm>
            <a:off x="376586" y="1394221"/>
            <a:ext cx="44583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>
                <a:latin typeface="Century Gothic" panose="020B0502020202020204" pitchFamily="34" charset="0"/>
                <a:cs typeface="Times New Roman" panose="02020603050405020304" pitchFamily="18" charset="0"/>
              </a:rPr>
              <a:t>Espacio para incorporar videos sobre DESCA / </a:t>
            </a:r>
            <a:r>
              <a:rPr lang="pt-BR" sz="2200" b="1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Espaço para incorporar vídeos na </a:t>
            </a:r>
            <a:r>
              <a:rPr lang="pt-BR" sz="2200" b="1" i="1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DESCA</a:t>
            </a:r>
            <a:endParaRPr lang="es-MX" sz="2200" b="1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FC5A09-FA40-896B-9213-F08105762F5D}"/>
              </a:ext>
            </a:extLst>
          </p:cNvPr>
          <p:cNvSpPr txBox="1"/>
          <p:nvPr/>
        </p:nvSpPr>
        <p:spPr>
          <a:xfrm>
            <a:off x="376586" y="2840771"/>
            <a:ext cx="4937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>
                <a:latin typeface="Century Gothic" panose="020B0502020202020204" pitchFamily="34" charset="0"/>
                <a:cs typeface="Times New Roman" panose="02020603050405020304" pitchFamily="18" charset="0"/>
              </a:rPr>
              <a:t>Contribuye a la difusión de material videográfico sobre temas relevantes relacionados con los DESCA. </a:t>
            </a:r>
            <a:r>
              <a:rPr lang="es-ES" sz="2000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 </a:t>
            </a:r>
            <a:r>
              <a:rPr lang="pt-BR" sz="2000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Contribui para a divulgação de material vídeo sobre questões relevantes em matéria de direitos sociais e económicos.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500" i="1">
              <a:solidFill>
                <a:srgbClr val="15679A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2000">
                <a:latin typeface="Century Gothic" panose="020B0502020202020204" pitchFamily="34" charset="0"/>
                <a:cs typeface="Times New Roman" panose="02020603050405020304" pitchFamily="18" charset="0"/>
              </a:rPr>
              <a:t>Se invita a los países a remitir este tipo de materiales. </a:t>
            </a:r>
            <a:r>
              <a:rPr lang="es-ES" sz="2000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 </a:t>
            </a:r>
            <a:r>
              <a:rPr lang="pt-BR" sz="2000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Os países são convidados a apresentar esses materiais.</a:t>
            </a:r>
            <a:endParaRPr lang="es-MX" sz="2000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B45C4FE-E805-828D-5184-A185A2576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008" y="6311601"/>
            <a:ext cx="27446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6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16C47B3-4BA0-9E38-2F76-319081F85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5517" r="3477" b="845"/>
          <a:stretch/>
        </p:blipFill>
        <p:spPr bwMode="auto">
          <a:xfrm>
            <a:off x="5793518" y="1339815"/>
            <a:ext cx="6106739" cy="5336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0507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5EA0-C0EA-AD2A-5960-992AC33055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F7FDD62-4974-292E-410F-9DA490CB253B}"/>
              </a:ext>
            </a:extLst>
          </p:cNvPr>
          <p:cNvSpPr txBox="1"/>
          <p:nvPr/>
        </p:nvSpPr>
        <p:spPr>
          <a:xfrm>
            <a:off x="347333" y="1367698"/>
            <a:ext cx="39886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s-MX" sz="2200" b="1">
                <a:latin typeface="Century Gothic" panose="020B0502020202020204" pitchFamily="34" charset="0"/>
                <a:cs typeface="Times New Roman" panose="02020603050405020304" pitchFamily="18" charset="0"/>
              </a:rPr>
              <a:t>Mapa interactivo </a:t>
            </a:r>
            <a:r>
              <a:rPr lang="es-MX" sz="2200" b="1" i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/ Mapa </a:t>
            </a:r>
            <a:r>
              <a:rPr lang="es-MX" sz="2200" b="1" i="1" err="1">
                <a:solidFill>
                  <a:srgbClr val="15679A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interativo</a:t>
            </a:r>
            <a:endParaRPr lang="es-MX" sz="2200" b="1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2BD770-8E11-C6EF-1A32-096C59305709}"/>
              </a:ext>
            </a:extLst>
          </p:cNvPr>
          <p:cNvSpPr txBox="1"/>
          <p:nvPr/>
        </p:nvSpPr>
        <p:spPr>
          <a:xfrm>
            <a:off x="347333" y="2137139"/>
            <a:ext cx="45177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mapa permite seleccionar el país que se desee consultar y muestra: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mapa permite-lhe selecionar o país que pretende consultar e apresenta-o: </a:t>
            </a:r>
            <a:endParaRPr lang="es-ES" sz="2000" i="1">
              <a:solidFill>
                <a:srgbClr val="15679A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es-ES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El total de sentencias compiladas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número total de acórdãos compilados</a:t>
            </a:r>
            <a:endParaRPr lang="es-ES" sz="2000" i="1">
              <a:solidFill>
                <a:srgbClr val="15679A"/>
              </a:solidFill>
              <a:effectLst/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buFont typeface="+mj-lt"/>
              <a:buAutoNum type="alphaLcPeriod"/>
            </a:pPr>
            <a:r>
              <a:rPr lang="es-ES" sz="200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s-ES" sz="200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tres principales DESCA analizados en las sentencias. / 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três principais </a:t>
            </a:r>
            <a:r>
              <a:rPr lang="pt-BR" sz="2000" i="1" err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DESCAs</a:t>
            </a:r>
            <a:r>
              <a:rPr lang="pt-BR" sz="2000" i="1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analisados nos acórdãos.</a:t>
            </a:r>
            <a:endParaRPr lang="es-MX" sz="2000" i="1">
              <a:solidFill>
                <a:srgbClr val="15679A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0C7ACDF-35A1-9BE9-A131-E48DE613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8008" y="6311601"/>
            <a:ext cx="274468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7</a:t>
            </a:fld>
            <a:endParaRPr lang="es-MX">
              <a:latin typeface="Century Gothic" panose="020B0502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4AE5EF3-817E-80F5-AF78-79C1E95D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362" y="1337068"/>
            <a:ext cx="6450847" cy="497453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886E404-67EB-B003-EC98-5DF5910104FB}"/>
              </a:ext>
            </a:extLst>
          </p:cNvPr>
          <p:cNvSpPr txBox="1">
            <a:spLocks/>
          </p:cNvSpPr>
          <p:nvPr/>
        </p:nvSpPr>
        <p:spPr>
          <a:xfrm>
            <a:off x="4260915" y="106151"/>
            <a:ext cx="7639342" cy="748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1. Mejoras realizadas al Portal DESCA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Melhorias introduzidas no Portal DESCA</a:t>
            </a:r>
            <a:endParaRPr lang="es-MX" sz="2600" i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12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DEAB5588-17CE-104B-06A6-721143266AB6}"/>
              </a:ext>
            </a:extLst>
          </p:cNvPr>
          <p:cNvSpPr txBox="1"/>
          <p:nvPr/>
        </p:nvSpPr>
        <p:spPr>
          <a:xfrm>
            <a:off x="496062" y="1421035"/>
            <a:ext cx="595498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b="1" dirty="0">
                <a:latin typeface="Century Gothic"/>
              </a:rPr>
              <a:t>15 países de la región iberoamericana remitieron 134 sentencias, de las cuales se incorporarán 107, </a:t>
            </a:r>
            <a:r>
              <a:rPr lang="es-ES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por tratarse de sentencias que</a:t>
            </a:r>
            <a:r>
              <a:rPr lang="es-MX" kern="100" dirty="0">
                <a:effectLst/>
                <a:latin typeface="Century Gothic"/>
                <a:ea typeface="Aptos" panose="020B0004020202020204" pitchFamily="34" charset="0"/>
                <a:cs typeface="Times New Roman"/>
              </a:rPr>
              <a:t> impulsan el desarrollo progresivo de los derechos humanos y amplían su ámbito de reconocimiento y protección. </a:t>
            </a:r>
            <a:endParaRPr lang="es-MX" kern="100" dirty="0"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algn="just"/>
            <a:endParaRPr lang="es-MX" b="1" i="1" kern="100" dirty="0">
              <a:solidFill>
                <a:srgbClr val="15679A"/>
              </a:solidFill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  <a:p>
            <a:pPr algn="just"/>
            <a:r>
              <a:rPr lang="pt-BR" b="1" i="1" kern="100" dirty="0">
                <a:solidFill>
                  <a:srgbClr val="15679A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15 países da região ibero-americana enviaram 134 sentenças, 107 das quais foram selecionadas </a:t>
            </a:r>
            <a:r>
              <a:rPr lang="pt-BR" i="1" kern="100" dirty="0">
                <a:solidFill>
                  <a:srgbClr val="15679A"/>
                </a:solidFill>
                <a:effectLst/>
                <a:latin typeface="Century Gothic"/>
                <a:ea typeface="Aptos" panose="020B0004020202020204" pitchFamily="34" charset="0"/>
                <a:cs typeface="Times New Roman"/>
              </a:rPr>
              <a:t>como sentenças que promovem o desenvolvimento progressivo dos direitos humanos e alargam o seu âmbito de reconhecimento e proteção.</a:t>
            </a:r>
            <a:endParaRPr lang="es-MX" i="1" kern="100" dirty="0">
              <a:solidFill>
                <a:srgbClr val="15679A"/>
              </a:solidFill>
              <a:effectLst/>
              <a:latin typeface="Century Gothic"/>
              <a:ea typeface="Aptos" panose="020B0004020202020204" pitchFamily="34" charset="0"/>
              <a:cs typeface="Times New Roman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4C7F835-4359-557B-A1BD-EAA04F58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476" y="6290720"/>
            <a:ext cx="327734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8</a:t>
            </a:fld>
            <a:endParaRPr lang="es-MX">
              <a:latin typeface="Century Gothic" panose="020B0502020202020204" pitchFamily="34" charset="0"/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C4E99A82-E790-4E73-0724-BEAE5ABD6F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2553434"/>
              </p:ext>
            </p:extLst>
          </p:nvPr>
        </p:nvGraphicFramePr>
        <p:xfrm>
          <a:off x="1474525" y="4978137"/>
          <a:ext cx="9242949" cy="1680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215">
                  <a:extLst>
                    <a:ext uri="{9D8B030D-6E8A-4147-A177-3AD203B41FA5}">
                      <a16:colId xmlns:a16="http://schemas.microsoft.com/office/drawing/2014/main" val="1511778183"/>
                    </a:ext>
                  </a:extLst>
                </a:gridCol>
                <a:gridCol w="1828858">
                  <a:extLst>
                    <a:ext uri="{9D8B030D-6E8A-4147-A177-3AD203B41FA5}">
                      <a16:colId xmlns:a16="http://schemas.microsoft.com/office/drawing/2014/main" val="1472359579"/>
                    </a:ext>
                  </a:extLst>
                </a:gridCol>
                <a:gridCol w="1918160">
                  <a:extLst>
                    <a:ext uri="{9D8B030D-6E8A-4147-A177-3AD203B41FA5}">
                      <a16:colId xmlns:a16="http://schemas.microsoft.com/office/drawing/2014/main" val="3535585869"/>
                    </a:ext>
                  </a:extLst>
                </a:gridCol>
                <a:gridCol w="1828858">
                  <a:extLst>
                    <a:ext uri="{9D8B030D-6E8A-4147-A177-3AD203B41FA5}">
                      <a16:colId xmlns:a16="http://schemas.microsoft.com/office/drawing/2014/main" val="2415235723"/>
                    </a:ext>
                  </a:extLst>
                </a:gridCol>
                <a:gridCol w="1828858">
                  <a:extLst>
                    <a:ext uri="{9D8B030D-6E8A-4147-A177-3AD203B41FA5}">
                      <a16:colId xmlns:a16="http://schemas.microsoft.com/office/drawing/2014/main" val="2431054076"/>
                    </a:ext>
                  </a:extLst>
                </a:gridCol>
              </a:tblGrid>
              <a:tr h="29306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kern="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Países participantes, XXII edición</a:t>
                      </a:r>
                      <a:endParaRPr lang="es-MX" sz="1400" kern="100"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MX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MX" sz="12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4723780"/>
                  </a:ext>
                </a:extLst>
              </a:tr>
              <a:tr h="47433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Argentina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Chile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Colombia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Costa Rica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El Salvador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18190874"/>
                  </a:ext>
                </a:extLst>
              </a:tr>
              <a:tr h="4119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España</a:t>
                      </a:r>
                      <a:endParaRPr lang="es-MX" sz="1500" b="1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Guatemala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México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Panamá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Perú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291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Paraguay</a:t>
                      </a:r>
                      <a:endParaRPr lang="es-MX" sz="1500" kern="1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Portugal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Puerto Rico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5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Uruguay</a:t>
                      </a:r>
                      <a:endParaRPr lang="es-MX" sz="1500" kern="10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5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República Dominicana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8064617"/>
                  </a:ext>
                </a:extLst>
              </a:tr>
            </a:tbl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B6625BBB-BF7B-B845-01E0-0F85D085D77F}"/>
              </a:ext>
            </a:extLst>
          </p:cNvPr>
          <p:cNvSpPr txBox="1">
            <a:spLocks/>
          </p:cNvSpPr>
          <p:nvPr/>
        </p:nvSpPr>
        <p:spPr>
          <a:xfrm>
            <a:off x="3799002" y="85569"/>
            <a:ext cx="8061425" cy="486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2. Análisis de sentencias recibidas, XXII Edición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Análise das sentenças recebidas, XXII Edição</a:t>
            </a:r>
            <a:endParaRPr lang="es-MX" sz="2600" i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26E987-CDBF-9062-5ECF-A631769A86A5}"/>
              </a:ext>
            </a:extLst>
          </p:cNvPr>
          <p:cNvSpPr txBox="1"/>
          <p:nvPr/>
        </p:nvSpPr>
        <p:spPr>
          <a:xfrm>
            <a:off x="6300316" y="1421035"/>
            <a:ext cx="53956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MX" sz="1800" dirty="0"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</a:t>
            </a:r>
            <a:r>
              <a:rPr lang="es-MX" sz="1800" dirty="0"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invita a los países que no enviaron sentencias lo puedan hacer a más tardar a finales de febrero del 2025, pues se busca contar con la mayor participación de los integrantes de la Cumbre.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MX" dirty="0"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pt-BR" sz="1800" i="1" dirty="0">
                <a:solidFill>
                  <a:srgbClr val="15679A"/>
                </a:solidFill>
                <a:effectLst/>
                <a:latin typeface="Century Gothic" panose="020B0502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Espera-se que os países que ainda não enviaram acórdãos o possam fazer até ao final de fevereiro de 2025, o mais tardar, uma vez que o objetivo é ter a maior participação possível dos membros da Cimeira. </a:t>
            </a:r>
            <a:endParaRPr lang="es-MX" sz="1800" i="1" kern="100" dirty="0">
              <a:solidFill>
                <a:srgbClr val="15679A"/>
              </a:solidFill>
              <a:latin typeface="Century Gothic" panose="020B0502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0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8F8B0836-5498-5C07-F2BE-74D634AA6978}"/>
              </a:ext>
            </a:extLst>
          </p:cNvPr>
          <p:cNvSpPr txBox="1"/>
          <p:nvPr/>
        </p:nvSpPr>
        <p:spPr>
          <a:xfrm>
            <a:off x="725864" y="1807490"/>
            <a:ext cx="10689996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s-MX" sz="2000">
                <a:latin typeface="Century Gothic"/>
              </a:rPr>
              <a:t>Los principales derechos a los que hicieron referencia las 107 sentencias enviadas fueron: / </a:t>
            </a:r>
            <a:r>
              <a:rPr lang="pt-BR" sz="2000" i="1">
                <a:solidFill>
                  <a:srgbClr val="15679A"/>
                </a:solidFill>
                <a:latin typeface="Century Gothic"/>
              </a:rPr>
              <a:t>Os principais direitos referidos nos 107 acórdãos enviados foram os seguintes:</a:t>
            </a:r>
            <a:endParaRPr lang="es-MX" sz="2000" i="1">
              <a:solidFill>
                <a:srgbClr val="15679A"/>
              </a:solidFill>
              <a:latin typeface="Century Gothic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4C93501-0292-395B-C247-B1E5DADA8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6424" y="6267635"/>
            <a:ext cx="318857" cy="365125"/>
          </a:xfrm>
        </p:spPr>
        <p:txBody>
          <a:bodyPr/>
          <a:lstStyle/>
          <a:p>
            <a:fld id="{0C7C0533-AEA6-4655-8333-D20E5F6A5783}" type="slidenum">
              <a:rPr lang="es-MX" smtClean="0">
                <a:latin typeface="Century Gothic" panose="020B0502020202020204" pitchFamily="34" charset="0"/>
              </a:rPr>
              <a:t>9</a:t>
            </a:fld>
            <a:endParaRPr lang="es-MX">
              <a:latin typeface="Century Gothic" panose="020B0502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FCA5556C-F4F5-58B7-4484-8C5255C9D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17719"/>
              </p:ext>
            </p:extLst>
          </p:nvPr>
        </p:nvGraphicFramePr>
        <p:xfrm>
          <a:off x="631596" y="3112298"/>
          <a:ext cx="10933686" cy="315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6843">
                  <a:extLst>
                    <a:ext uri="{9D8B030D-6E8A-4147-A177-3AD203B41FA5}">
                      <a16:colId xmlns:a16="http://schemas.microsoft.com/office/drawing/2014/main" val="3599681096"/>
                    </a:ext>
                  </a:extLst>
                </a:gridCol>
                <a:gridCol w="5466843">
                  <a:extLst>
                    <a:ext uri="{9D8B030D-6E8A-4147-A177-3AD203B41FA5}">
                      <a16:colId xmlns:a16="http://schemas.microsoft.com/office/drawing/2014/main" val="1089379119"/>
                    </a:ext>
                  </a:extLst>
                </a:gridCol>
              </a:tblGrid>
              <a:tr h="749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DESCA analizado / </a:t>
                      </a:r>
                      <a:r>
                        <a:rPr lang="es-MX" sz="1800" b="1" i="1" kern="100" err="1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Análise</a:t>
                      </a:r>
                      <a:r>
                        <a:rPr lang="es-MX" sz="1800" b="1" i="1" kern="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DESCA</a:t>
                      </a:r>
                      <a:endParaRPr lang="es-MX" sz="18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Sentencias que lo refieren / </a:t>
                      </a:r>
                      <a:r>
                        <a:rPr lang="pt-BR" sz="1800" b="1" i="1" kern="10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Acórdãos que lhe dizem respeito</a:t>
                      </a:r>
                      <a:endParaRPr lang="es-MX" sz="1800" i="1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791050"/>
                  </a:ext>
                </a:extLst>
              </a:tr>
              <a:tr h="749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Trabajo y derechos laborales / </a:t>
                      </a:r>
                      <a:r>
                        <a:rPr lang="es-MX" sz="1800" b="1" i="1" kern="100" err="1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Trabalho</a:t>
                      </a:r>
                      <a:r>
                        <a:rPr lang="es-MX" sz="1800" b="1" i="1" kern="100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s-MX" sz="1800" b="1" i="1" kern="100" err="1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direitos</a:t>
                      </a:r>
                      <a:r>
                        <a:rPr lang="es-MX" sz="1800" b="1" i="1" kern="100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b="1" i="1" kern="100" err="1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laborais</a:t>
                      </a:r>
                      <a:endParaRPr lang="es-MX" sz="1800" b="1" i="1" kern="100">
                        <a:solidFill>
                          <a:srgbClr val="15679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>
                          <a:solidFill>
                            <a:schemeClr val="tx1"/>
                          </a:solidFill>
                          <a:effectLst/>
                          <a:latin typeface="Century Gothic"/>
                          <a:ea typeface="Aptos" panose="020B0004020202020204" pitchFamily="34" charset="0"/>
                          <a:cs typeface="Times New Roman"/>
                        </a:rPr>
                        <a:t>34</a:t>
                      </a:r>
                      <a:endParaRPr lang="es-MX" sz="1800" b="0" kern="100">
                        <a:solidFill>
                          <a:schemeClr val="tx1"/>
                        </a:solidFill>
                        <a:effectLst/>
                        <a:latin typeface="Aptos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1291831"/>
                  </a:ext>
                </a:extLst>
              </a:tr>
              <a:tr h="7492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Protección y asistencia a la familia / </a:t>
                      </a:r>
                      <a:r>
                        <a:rPr lang="pt-BR" sz="1800" b="1" i="1" kern="100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Proteção e assistência à família</a:t>
                      </a:r>
                      <a:endParaRPr lang="es-MX" sz="1800" b="1" i="1" kern="100">
                        <a:solidFill>
                          <a:srgbClr val="15679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MX" sz="18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36526"/>
                  </a:ext>
                </a:extLst>
              </a:tr>
              <a:tr h="453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Salud / </a:t>
                      </a:r>
                      <a:r>
                        <a:rPr lang="es-MX" sz="1800" b="1" i="1" kern="100" err="1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Saúde</a:t>
                      </a:r>
                      <a:endParaRPr lang="es-MX" sz="1800" b="1" i="1" kern="100">
                        <a:solidFill>
                          <a:srgbClr val="15679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es-MX" sz="18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0578982"/>
                  </a:ext>
                </a:extLst>
              </a:tr>
              <a:tr h="4538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1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Medio ambiente sano / </a:t>
                      </a:r>
                      <a:r>
                        <a:rPr lang="es-MX" sz="1800" b="1" i="1" kern="100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Ambiente </a:t>
                      </a:r>
                      <a:r>
                        <a:rPr lang="es-MX" sz="1800" b="1" i="1" kern="100" err="1">
                          <a:solidFill>
                            <a:srgbClr val="15679A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saudável</a:t>
                      </a:r>
                      <a:endParaRPr lang="es-MX" sz="1800" b="1" i="1" kern="100">
                        <a:solidFill>
                          <a:srgbClr val="15679A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MX" sz="1800" b="0" kern="1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s-MX" sz="1800" b="0" kern="10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679252"/>
                  </a:ext>
                </a:extLst>
              </a:tr>
            </a:tbl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id="{578ED0FF-3B4A-D7D8-1BBD-B6C451503DAC}"/>
              </a:ext>
            </a:extLst>
          </p:cNvPr>
          <p:cNvSpPr txBox="1">
            <a:spLocks/>
          </p:cNvSpPr>
          <p:nvPr/>
        </p:nvSpPr>
        <p:spPr>
          <a:xfrm>
            <a:off x="3799002" y="85569"/>
            <a:ext cx="8061425" cy="4861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</a:br>
            <a:r>
              <a:rPr lang="es-MX" sz="2600" b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2. Análisis de sentencias recibidas, XXII Edición / </a:t>
            </a:r>
            <a:r>
              <a:rPr lang="pt-BR" sz="2600" b="1" i="1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Análise das sentenças recebidas, XXII Edição</a:t>
            </a:r>
            <a:endParaRPr lang="es-MX" sz="2600" i="1">
              <a:solidFill>
                <a:schemeClr val="bg1"/>
              </a:solidFill>
              <a:latin typeface="Century Gothic" panose="020B0502020202020204" pitchFamily="34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568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D8DCEB64E28544B9B732E7D5187433A" ma:contentTypeVersion="15" ma:contentTypeDescription="Crear nuevo documento." ma:contentTypeScope="" ma:versionID="f05f77f544e7bc9a57ea87f8f286ef79">
  <xsd:schema xmlns:xsd="http://www.w3.org/2001/XMLSchema" xmlns:xs="http://www.w3.org/2001/XMLSchema" xmlns:p="http://schemas.microsoft.com/office/2006/metadata/properties" xmlns:ns2="111df95a-77ad-4250-86a6-681ec3006f5f" xmlns:ns3="ef3d409c-51e8-4a1c-b238-cf9f3673307b" targetNamespace="http://schemas.microsoft.com/office/2006/metadata/properties" ma:root="true" ma:fieldsID="2c231d6ee664f6b8a2bb3c970f94e974" ns2:_="" ns3:_="">
    <xsd:import namespace="111df95a-77ad-4250-86a6-681ec3006f5f"/>
    <xsd:import namespace="ef3d409c-51e8-4a1c-b238-cf9f36733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df95a-77ad-4250-86a6-681ec3006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Etiquetas de imagen" ma:readOnly="false" ma:fieldId="{5cf76f15-5ced-4ddc-b409-7134ff3c332f}" ma:taxonomyMulti="true" ma:sspId="6df2fa1b-c5fa-467e-b3aa-78339dce8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d409c-51e8-4a1c-b238-cf9f36733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fa9e011-dc6c-436a-b66b-4066f5fcba3f}" ma:internalName="TaxCatchAll" ma:showField="CatchAllData" ma:web="ef3d409c-51e8-4a1c-b238-cf9f36733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1df95a-77ad-4250-86a6-681ec3006f5f">
      <Terms xmlns="http://schemas.microsoft.com/office/infopath/2007/PartnerControls"/>
    </lcf76f155ced4ddcb4097134ff3c332f>
    <TaxCatchAll xmlns="ef3d409c-51e8-4a1c-b238-cf9f3673307b" xsi:nil="true"/>
  </documentManagement>
</p:properties>
</file>

<file path=customXml/itemProps1.xml><?xml version="1.0" encoding="utf-8"?>
<ds:datastoreItem xmlns:ds="http://schemas.openxmlformats.org/officeDocument/2006/customXml" ds:itemID="{26223E7A-9ADB-4FD0-AFC6-F6D9D7E4E5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98214-F9F0-4B47-B451-ADAC92DC5A4F}"/>
</file>

<file path=customXml/itemProps3.xml><?xml version="1.0" encoding="utf-8"?>
<ds:datastoreItem xmlns:ds="http://schemas.openxmlformats.org/officeDocument/2006/customXml" ds:itemID="{94B11A12-92D9-4E20-98B2-91FEBB7ABDE2}">
  <ds:schemaRefs>
    <ds:schemaRef ds:uri="f17695e8-1c53-4a7d-8ae1-0561f13e47f6"/>
    <ds:schemaRef ds:uri="f9f02d59-d503-40e6-ac50-fa6abe25ca9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2013</Words>
  <Application>Microsoft Office PowerPoint</Application>
  <PresentationFormat>Panorámica</PresentationFormat>
  <Paragraphs>195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Century Gothic</vt:lpstr>
      <vt:lpstr>Perpetua</vt:lpstr>
      <vt:lpstr>Wingdings</vt:lpstr>
      <vt:lpstr>Tema de Office</vt:lpstr>
      <vt:lpstr>Segunda Reunión Preparatoria de la XXII Edición de la Cumbre Judicial Iberoamericana / Segunda Reunião Preparatória da XXII Edição da Cimeira Judicial Ibero-Americana  Madrid, España, 19 y 20 de febrero  Poder Judicial de la Federación, México Poder Judicial Federal do México  Suprema Corte de Justicia de la Nación  Supremo Tribunal de Justiça da Nação </vt:lpstr>
      <vt:lpstr>Presentación de PowerPoint</vt:lpstr>
      <vt:lpstr>Antecedentes</vt:lpstr>
      <vt:lpstr>Actividades realizadas durante la XXII edición</vt:lpstr>
      <vt:lpstr>1. Mejoras realizadas al Portal DESCA / Melhorias introduzidas no Portal DESCA</vt:lpstr>
      <vt:lpstr>1. Mejoras realizadas al Portal DESCA / Melhorias introduzidas no Portal DESCA</vt:lpstr>
      <vt:lpstr>Presentación de PowerPoint</vt:lpstr>
      <vt:lpstr>Presentación de PowerPoint</vt:lpstr>
      <vt:lpstr>Presentación de PowerPoint</vt:lpstr>
      <vt:lpstr> 3. Actualización de estatus / Atualização da situação</vt:lpstr>
      <vt:lpstr> 3. Actualización de estatus / Atualização da situação</vt:lpstr>
      <vt:lpstr>a. DESCA analizados / DESCA analisado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BUENAS PRÁCTICAS EN MATERIA DE INCLUSIÓN E INTERSECCIONALIDAD EN LA CARRERA JUDICIAL  Grupo de Trabajo 1 “Selección de jueces y juezas y permanencia en la carrera judicial”</dc:title>
  <dc:creator>MARIA FERNANDA TELLEZ GIRON GARCIA</dc:creator>
  <cp:lastModifiedBy>DENISE CARIDAD LARA ZAPATA</cp:lastModifiedBy>
  <cp:revision>3</cp:revision>
  <cp:lastPrinted>2024-04-04T17:49:51Z</cp:lastPrinted>
  <dcterms:created xsi:type="dcterms:W3CDTF">2023-03-30T16:14:48Z</dcterms:created>
  <dcterms:modified xsi:type="dcterms:W3CDTF">2025-02-18T18:20:36Z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0x0101000D8DCEB64E28544B9B732E7D5187433A</vt:lpwstr>
  </property>
  <property fmtid="{D5CDD505-2E9C-101B-9397-08002B2CF9AE}" pid="3" name="MediaServiceImageTags">
    <vt:lpwstr/>
  </property>
</Properties>
</file>