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432" r:id="rId2"/>
    <p:sldId id="447" r:id="rId3"/>
    <p:sldId id="435" r:id="rId4"/>
    <p:sldId id="448" r:id="rId5"/>
    <p:sldId id="450" r:id="rId6"/>
    <p:sldId id="449" r:id="rId7"/>
    <p:sldId id="455" r:id="rId8"/>
    <p:sldId id="457" r:id="rId9"/>
    <p:sldId id="433" r:id="rId10"/>
    <p:sldId id="421" r:id="rId11"/>
    <p:sldId id="259" r:id="rId12"/>
    <p:sldId id="427" r:id="rId13"/>
    <p:sldId id="428" r:id="rId14"/>
    <p:sldId id="429" r:id="rId15"/>
    <p:sldId id="430" r:id="rId16"/>
    <p:sldId id="458" r:id="rId17"/>
    <p:sldId id="437" r:id="rId18"/>
    <p:sldId id="438" r:id="rId19"/>
    <p:sldId id="439" r:id="rId20"/>
    <p:sldId id="440" r:id="rId21"/>
    <p:sldId id="441" r:id="rId22"/>
    <p:sldId id="442" r:id="rId23"/>
    <p:sldId id="453" r:id="rId24"/>
    <p:sldId id="452" r:id="rId25"/>
    <p:sldId id="454" r:id="rId26"/>
    <p:sldId id="445" r:id="rId27"/>
    <p:sldId id="44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24" autoAdjust="0"/>
  </p:normalViewPr>
  <p:slideViewPr>
    <p:cSldViewPr snapToGrid="0">
      <p:cViewPr varScale="1">
        <p:scale>
          <a:sx n="61" d="100"/>
          <a:sy n="61" d="100"/>
        </p:scale>
        <p:origin x="78" y="6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0024-F8A8-4675-885A-B5ACADDF367F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D2CE-0FA1-4F28-BF33-12A9725C9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D2CE-0FA1-4F28-BF33-12A9725C9B9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11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B7181-D3B1-F69A-E3AF-747B4E473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91CA6E7-4AFD-6CBD-F950-426D773B2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1F707CB-E8BB-5BB3-1E18-C6EBA3B80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1BC79E-DEA5-C800-C4F0-4DFAB02A42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D2CE-0FA1-4F28-BF33-12A9725C9B9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24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BE527-0D19-8772-5589-AC1BC13F8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8B3066-C1E0-CBC8-6901-619AA889F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EC7A6E-C7B3-6F6C-C8F8-1351CD925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D087EB-A9F8-CB5B-0E63-4D3CD24F1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D2CE-0FA1-4F28-BF33-12A9725C9B9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1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A0058-54AE-5047-5F17-56B4D2DCA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5E6B97-C29D-0E8E-9075-8239C1598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F323C78-9B79-74A0-CEC7-D0646D382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6D11A6-AEDC-7651-C85C-468E6965B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D2CE-0FA1-4F28-BF33-12A9725C9B9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03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25322-6DBE-7268-3B71-8C6AF283B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F70F71-E29D-ABB5-AEC7-FDBC32EA1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C8EFCF-23CE-AD31-C653-3284AD61E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65DD19-1D3B-87E2-9416-8B749EC8C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D2CE-0FA1-4F28-BF33-12A9725C9B9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25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275FA-6D3C-1211-0AEF-018968A35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8A83EE-BA7D-C0F7-8B93-05F06D7A5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23BC3E-49F6-F012-D2AB-8491CF911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FB07D-B9BC-32DF-8401-AFEBED420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D2CE-0FA1-4F28-BF33-12A9725C9B9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66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CD2CE-0FA1-4F28-BF33-12A9725C9B9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15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7EDB-C71C-4076-877B-EED4946FDD9A}" type="datetime1">
              <a:rPr lang="es-ES" smtClean="0"/>
              <a:t>13/02/2025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84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5FF-14FD-4D3F-AADE-66B330CB466F}" type="datetime1">
              <a:rPr lang="es-ES" smtClean="0"/>
              <a:t>13/02/2025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84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3DCA-C4EC-41BC-9A27-1EE25E72F31E}" type="datetime1">
              <a:rPr lang="es-ES" smtClean="0"/>
              <a:t>13/02/2025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58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3DBD-069A-47C5-A8AE-C31B41611354}" type="datetime1">
              <a:rPr lang="es-ES" smtClean="0"/>
              <a:t>13/02/2025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47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2A44-012B-4D51-B208-A671578E77DC}" type="datetime1">
              <a:rPr lang="es-ES" smtClean="0"/>
              <a:t>13/02/2025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96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F9A2-13C4-4A34-BBA2-C217F7E477BF}" type="datetime1">
              <a:rPr lang="es-ES" smtClean="0"/>
              <a:t>13/02/2025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29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AD05-DEC5-4574-9CAC-D4E9D0A3E65C}" type="datetime1">
              <a:rPr lang="es-ES" smtClean="0"/>
              <a:t>13/02/2025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0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6903-7254-43AC-BEA2-B36023370535}" type="datetime1">
              <a:rPr lang="es-ES" smtClean="0"/>
              <a:t>13/02/2025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18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4AC0-1444-4D61-A3CA-19DFD682F956}" type="datetime1">
              <a:rPr lang="es-ES" smtClean="0"/>
              <a:t>13/02/2025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64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17E3-C838-40AB-857D-237F77898C96}" type="datetime1">
              <a:rPr lang="es-ES" smtClean="0"/>
              <a:t>13/02/2025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2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DA41-9B88-40BA-90C9-9A069AB11469}" type="datetime1">
              <a:rPr lang="es-ES" smtClean="0"/>
              <a:t>13/02/2025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12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C48D-5485-4B0D-BCFF-14B2F147D74E}" type="datetime1">
              <a:rPr lang="es-ES" smtClean="0"/>
              <a:t>13/02/2025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Consejo General del Poder Judicial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FB2E-5772-4E72-9D3B-CCC4A2C0D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49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poderjudicial.es/cgpj/es/Poder-Judicial/Consejo-General-del-Poder-Judicial/Actividad-del-CGPJ/Acuerdos/Acuerdos-de-la-Comision-Disciplinaria/Resoluciones-Disciplinari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bi.poderjudicial.es/pentaho/Login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F5D9231-901B-7B47-E56A-A23DF465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A3E16F5-E167-7CFD-B6CF-0840D661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1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5DBF8D-99BF-0B1E-BB32-0D23B002CF69}"/>
              </a:ext>
            </a:extLst>
          </p:cNvPr>
          <p:cNvSpPr txBox="1"/>
          <p:nvPr/>
        </p:nvSpPr>
        <p:spPr>
          <a:xfrm>
            <a:off x="3163079" y="2363432"/>
            <a:ext cx="641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II REUNION PREPARATORIA</a:t>
            </a:r>
          </a:p>
          <a:p>
            <a:pPr algn="ctr"/>
            <a:r>
              <a:rPr lang="es-ES" b="1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Madrid, 19 y 20 de </a:t>
            </a:r>
            <a:r>
              <a:rPr lang="es-ES" b="1" dirty="0">
                <a:solidFill>
                  <a:srgbClr val="0070C0"/>
                </a:solidFill>
                <a:highlight>
                  <a:srgbClr val="FFFFFF"/>
                </a:highlight>
                <a:latin typeface="Lato" panose="020F0502020204030203" pitchFamily="34" charset="0"/>
              </a:rPr>
              <a:t>febrero de 2025</a:t>
            </a:r>
            <a:endParaRPr lang="es-ES" b="1" i="0" dirty="0">
              <a:solidFill>
                <a:srgbClr val="0070C0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669294-4031-97C3-E27E-C62A90B0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734" y="136525"/>
            <a:ext cx="6419462" cy="23024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8711E6-C14C-30C8-2806-9416AD26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37" y="330599"/>
            <a:ext cx="1585097" cy="21886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8BA662-AF86-6ACE-05F4-0C312C912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1" y="3144841"/>
            <a:ext cx="1469263" cy="99983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63AA471-882E-4708-7BA6-DD2287E5AC81}"/>
              </a:ext>
            </a:extLst>
          </p:cNvPr>
          <p:cNvSpPr txBox="1"/>
          <p:nvPr/>
        </p:nvSpPr>
        <p:spPr>
          <a:xfrm>
            <a:off x="2724539" y="3696981"/>
            <a:ext cx="75204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Proyecto FIDES </a:t>
            </a:r>
            <a:r>
              <a:rPr lang="es-ES" dirty="0"/>
              <a:t>– 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Régimen disciplinario judicial (utilidad Web)</a:t>
            </a:r>
          </a:p>
          <a:p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6502A0D-599B-57B6-B791-DD6FCD7CA1E5}"/>
              </a:ext>
            </a:extLst>
          </p:cNvPr>
          <p:cNvSpPr/>
          <p:nvPr/>
        </p:nvSpPr>
        <p:spPr>
          <a:xfrm>
            <a:off x="438249" y="2402678"/>
            <a:ext cx="5139341" cy="11218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CGPJ ha desarrollado un buscador sobre la base de datos de resoluciones de la Comisión Disciplinaria.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07A8A2-D117-DFEB-15B7-5AE76206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33" y="270925"/>
            <a:ext cx="5573056" cy="5953125"/>
          </a:xfrm>
          <a:prstGeom prst="rect">
            <a:avLst/>
          </a:prstGeom>
        </p:spPr>
      </p:pic>
      <p:sp>
        <p:nvSpPr>
          <p:cNvPr id="2" name="CuadroTexto 1">
            <a:hlinkClick r:id="rId3"/>
            <a:extLst>
              <a:ext uri="{FF2B5EF4-FFF2-40B4-BE49-F238E27FC236}">
                <a16:creationId xmlns:a16="http://schemas.microsoft.com/office/drawing/2014/main" id="{B8EB19C1-EDCC-5DB6-5CF2-3F51F015242F}"/>
              </a:ext>
            </a:extLst>
          </p:cNvPr>
          <p:cNvSpPr txBox="1"/>
          <p:nvPr/>
        </p:nvSpPr>
        <p:spPr>
          <a:xfrm flipH="1">
            <a:off x="1180612" y="4789283"/>
            <a:ext cx="3916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https://www3.poderjudicial.es/cgpj/es/Poder-Judicial/Consejo-General-del-Poder-Judicial/Actividad-del-CGPJ/Acuerdos/Acuerdos-de-la-Comision-Disciplinaria/Resoluciones-Disciplinaria/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0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98A4E2-569A-D205-055E-36CF36B0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38" y="1721497"/>
            <a:ext cx="7393756" cy="325968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43F1C38-C1BD-1FEE-D4F0-C7C3E06367A6}"/>
              </a:ext>
            </a:extLst>
          </p:cNvPr>
          <p:cNvSpPr/>
          <p:nvPr/>
        </p:nvSpPr>
        <p:spPr>
          <a:xfrm>
            <a:off x="307621" y="2094768"/>
            <a:ext cx="3788517" cy="16758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herramienta permite buscar por texto sobre cualquier campo de la base de datos de resoluciones, y sobre el texto del documento de la propia resolución.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994C65-5825-4C92-159C-7CC743092151}"/>
              </a:ext>
            </a:extLst>
          </p:cNvPr>
          <p:cNvSpPr/>
          <p:nvPr/>
        </p:nvSpPr>
        <p:spPr>
          <a:xfrm>
            <a:off x="4282751" y="2509933"/>
            <a:ext cx="3293706" cy="606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47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98A4E2-569A-D205-055E-36CF36B0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857" y="2741102"/>
            <a:ext cx="7393756" cy="325968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86607DA-FB1D-7F2B-E115-C621ADFCDEFE}"/>
              </a:ext>
            </a:extLst>
          </p:cNvPr>
          <p:cNvGrpSpPr/>
          <p:nvPr/>
        </p:nvGrpSpPr>
        <p:grpSpPr>
          <a:xfrm>
            <a:off x="2192499" y="875563"/>
            <a:ext cx="7393756" cy="3259688"/>
            <a:chOff x="2189184" y="875563"/>
            <a:chExt cx="7393756" cy="325968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30F91F7-60A9-ECD4-0F5B-71B5C46B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9184" y="875563"/>
              <a:ext cx="7393756" cy="3259688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F0B9ACB-7631-F632-E497-ED376DAA0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731" y="2220686"/>
              <a:ext cx="1411539" cy="520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CBC8BEB-2ABF-2E96-7763-9CF81ADC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7727" y="2207661"/>
              <a:ext cx="1411539" cy="791839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43F1C38-C1BD-1FEE-D4F0-C7C3E06367A6}"/>
              </a:ext>
            </a:extLst>
          </p:cNvPr>
          <p:cNvSpPr/>
          <p:nvPr/>
        </p:nvSpPr>
        <p:spPr>
          <a:xfrm>
            <a:off x="289249" y="3013442"/>
            <a:ext cx="3806501" cy="16758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será posible filtrar la información por los datos más relevantes:.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Tipo de titular, Jurisdicción, Año de Incoación, Motivo de Incoación, Tipo de Falta o Sanción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4056B9-F84B-A9DD-BB66-D2135F01A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683" y="4604517"/>
            <a:ext cx="1377261" cy="3220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A5469E-1943-00D8-168A-046D6CDE9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770" y="4617542"/>
            <a:ext cx="1415045" cy="8628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CD973C1-3531-3028-78AF-14442D2D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617" y="4604518"/>
            <a:ext cx="1371735" cy="5083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F99F126-C8FF-6176-0A5C-413F6B8B8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1728" y="4585370"/>
            <a:ext cx="1371736" cy="6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5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43F1C38-C1BD-1FEE-D4F0-C7C3E06367A6}"/>
              </a:ext>
            </a:extLst>
          </p:cNvPr>
          <p:cNvSpPr/>
          <p:nvPr/>
        </p:nvSpPr>
        <p:spPr>
          <a:xfrm>
            <a:off x="289250" y="1689227"/>
            <a:ext cx="3616000" cy="16758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listado se mostrará la información disponible según los criterios de búsqueda aplicados. </a:t>
            </a:r>
          </a:p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información aparecerá agrupada por expediente.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3729AF-7118-21EB-84DC-C417EE84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58" y="192860"/>
            <a:ext cx="5736742" cy="59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B13762-D2AA-E35D-8241-AFE7980F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22" y="516741"/>
            <a:ext cx="6702487" cy="490751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43F1C38-C1BD-1FEE-D4F0-C7C3E06367A6}"/>
              </a:ext>
            </a:extLst>
          </p:cNvPr>
          <p:cNvSpPr/>
          <p:nvPr/>
        </p:nvSpPr>
        <p:spPr>
          <a:xfrm>
            <a:off x="473518" y="2827679"/>
            <a:ext cx="3403157" cy="11218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el mismo listado es posible acceder a la resolución del expediente.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5D2619B-D388-8BE7-3A70-73CC23044BE4}"/>
              </a:ext>
            </a:extLst>
          </p:cNvPr>
          <p:cNvSpPr/>
          <p:nvPr/>
        </p:nvSpPr>
        <p:spPr>
          <a:xfrm>
            <a:off x="9915814" y="516741"/>
            <a:ext cx="1047395" cy="235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C49A5A3-ADAA-2BD0-D586-9D438740CD8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0439512" y="752474"/>
            <a:ext cx="0" cy="3026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0B70F79-5B3D-6182-FCC0-8008FE1B6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795" y="1144093"/>
            <a:ext cx="2479692" cy="546301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60BB186-360E-719D-A87F-BF946EDC12C8}"/>
              </a:ext>
            </a:extLst>
          </p:cNvPr>
          <p:cNvSpPr/>
          <p:nvPr/>
        </p:nvSpPr>
        <p:spPr>
          <a:xfrm>
            <a:off x="9040795" y="1055131"/>
            <a:ext cx="2513030" cy="56409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03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B13762-D2AA-E35D-8241-AFE7980F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631" y="516741"/>
            <a:ext cx="6702487" cy="490751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43F1C38-C1BD-1FEE-D4F0-C7C3E06367A6}"/>
              </a:ext>
            </a:extLst>
          </p:cNvPr>
          <p:cNvSpPr/>
          <p:nvPr/>
        </p:nvSpPr>
        <p:spPr>
          <a:xfrm>
            <a:off x="473518" y="2827679"/>
            <a:ext cx="3403157" cy="11218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es posible acceder a los artículos correspondientes a las faltas de cada expediente.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5D2619B-D388-8BE7-3A70-73CC23044BE4}"/>
              </a:ext>
            </a:extLst>
          </p:cNvPr>
          <p:cNvSpPr/>
          <p:nvPr/>
        </p:nvSpPr>
        <p:spPr>
          <a:xfrm>
            <a:off x="4260722" y="1716891"/>
            <a:ext cx="1320928" cy="245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C49A5A3-ADAA-2BD0-D586-9D438740CD8A}"/>
              </a:ext>
            </a:extLst>
          </p:cNvPr>
          <p:cNvCxnSpPr>
            <a:cxnSpLocks/>
          </p:cNvCxnSpPr>
          <p:nvPr/>
        </p:nvCxnSpPr>
        <p:spPr>
          <a:xfrm>
            <a:off x="5581650" y="1843211"/>
            <a:ext cx="8374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F60BB186-360E-719D-A87F-BF946EDC12C8}"/>
              </a:ext>
            </a:extLst>
          </p:cNvPr>
          <p:cNvSpPr/>
          <p:nvPr/>
        </p:nvSpPr>
        <p:spPr>
          <a:xfrm>
            <a:off x="6419063" y="1015219"/>
            <a:ext cx="3934611" cy="53260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1D7D45-ED36-DD08-2FD0-96B517FE9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3" y="1060877"/>
            <a:ext cx="3867151" cy="5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719ABB8-847E-8DC2-8198-18A933A6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73F66E-E4A2-378E-B5CA-89964F3A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16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11AB00-8B8C-C1AE-048F-5F97B878EE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" t="36772" r="51605" b="11018"/>
          <a:stretch/>
        </p:blipFill>
        <p:spPr>
          <a:xfrm>
            <a:off x="77001" y="567892"/>
            <a:ext cx="8171849" cy="55345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04A413-355D-B157-4836-71AAC4DC6235}"/>
              </a:ext>
            </a:extLst>
          </p:cNvPr>
          <p:cNvSpPr txBox="1"/>
          <p:nvPr/>
        </p:nvSpPr>
        <p:spPr>
          <a:xfrm>
            <a:off x="8489482" y="1838425"/>
            <a:ext cx="3012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la resolución disciplinaria ha sido recurrida se enlazará directamente al Fondo Documental para su visualización</a:t>
            </a:r>
          </a:p>
        </p:txBody>
      </p:sp>
    </p:spTree>
    <p:extLst>
      <p:ext uri="{BB962C8B-B14F-4D97-AF65-F5344CB8AC3E}">
        <p14:creationId xmlns:p14="http://schemas.microsoft.com/office/powerpoint/2010/main" val="367836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102B614-4A63-1914-7B4A-5208F826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48B987-009C-3D0F-A0D7-090EDE7E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7BFB2E-5772-4E72-9D3B-CCC4A2C0DC7E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s-ES">
              <a:solidFill>
                <a:srgbClr val="FFFFFF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3966D3-2F04-10DF-8500-792E6CF2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12" r="1387" b="14192"/>
          <a:stretch/>
        </p:blipFill>
        <p:spPr>
          <a:xfrm>
            <a:off x="0" y="371192"/>
            <a:ext cx="12023002" cy="55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3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FD44FA4-0E88-CE3D-9511-F4BF977C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74D7000-A023-7D0D-5A07-559AEDA1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7BFB2E-5772-4E72-9D3B-CCC4A2C0DC7E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s-ES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B3117-C936-9E02-DC0C-D0F99F275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79" b="13796"/>
          <a:stretch/>
        </p:blipFill>
        <p:spPr>
          <a:xfrm>
            <a:off x="0" y="362138"/>
            <a:ext cx="12192000" cy="55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B28F5D3-4EF2-B74E-4842-62A1B414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30AC56E-27E1-5C71-2C22-F2797A1B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7BFB2E-5772-4E72-9D3B-CCC4A2C0DC7E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s-ES">
              <a:solidFill>
                <a:srgbClr val="FFFF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C37950-D044-922B-32DC-3F01AAA4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73" t="6205" r="2351" b="4158"/>
          <a:stretch/>
        </p:blipFill>
        <p:spPr>
          <a:xfrm>
            <a:off x="516048" y="8040"/>
            <a:ext cx="11389259" cy="6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EAB3C4C-0AA0-E1B5-810C-942B34FE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EC4313-13BC-C49E-CAA2-3F6A2C23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2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4B93F4-79EA-72B3-CD57-5EBF1E23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23" y="202421"/>
            <a:ext cx="4761389" cy="30726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F8112A5-96C3-FCBA-7E35-F1C62F48B42C}"/>
              </a:ext>
            </a:extLst>
          </p:cNvPr>
          <p:cNvSpPr txBox="1"/>
          <p:nvPr/>
        </p:nvSpPr>
        <p:spPr>
          <a:xfrm>
            <a:off x="7157884" y="580103"/>
            <a:ext cx="300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JUSTICIA CONFIABLE</a:t>
            </a:r>
          </a:p>
          <a:p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42D6AC-651B-19B8-4A8D-65FF1DEFEE54}"/>
              </a:ext>
            </a:extLst>
          </p:cNvPr>
          <p:cNvSpPr txBox="1"/>
          <p:nvPr/>
        </p:nvSpPr>
        <p:spPr>
          <a:xfrm>
            <a:off x="7257323" y="1257211"/>
            <a:ext cx="398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Transparencia sistema judicial y su apertura a la sociedad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7C5F6D-4253-50A1-F6E3-C32321A41807}"/>
              </a:ext>
            </a:extLst>
          </p:cNvPr>
          <p:cNvSpPr txBox="1"/>
          <p:nvPr/>
        </p:nvSpPr>
        <p:spPr>
          <a:xfrm>
            <a:off x="7257323" y="2088208"/>
            <a:ext cx="370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Rendición de cuentas y acceso a la información en línea</a:t>
            </a:r>
            <a:r>
              <a:rPr lang="es-ES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90A6C99-1346-928E-C0F0-A9F5C5991241}"/>
              </a:ext>
            </a:extLst>
          </p:cNvPr>
          <p:cNvSpPr txBox="1"/>
          <p:nvPr/>
        </p:nvSpPr>
        <p:spPr>
          <a:xfrm>
            <a:off x="7257323" y="3094182"/>
            <a:ext cx="398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Integridad sistemas de justicia Iberoamericano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815DBC-371A-5AA9-5838-712E7543DA81}"/>
              </a:ext>
            </a:extLst>
          </p:cNvPr>
          <p:cNvSpPr txBox="1"/>
          <p:nvPr/>
        </p:nvSpPr>
        <p:spPr>
          <a:xfrm>
            <a:off x="838201" y="3838669"/>
            <a:ext cx="104024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0070C0"/>
                </a:solidFill>
              </a:rPr>
              <a:t>Objetivo :</a:t>
            </a:r>
          </a:p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Herramienta web: acceso en condiciones de total transparencia a las decisiones dictadas en materia disciplinaria (gubernativo / jurisprudencia)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53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24B01DB-C5E5-E8C3-D88C-67A1ABFF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5744898-08B3-F5C4-2CBC-18047464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7BFB2E-5772-4E72-9D3B-CCC4A2C0DC7E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s-ES">
              <a:solidFill>
                <a:srgbClr val="FFFF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35EDA3-5FC0-F40E-AD26-8A5B98967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75" t="9543" r="1868" b="7315"/>
          <a:stretch/>
        </p:blipFill>
        <p:spPr>
          <a:xfrm>
            <a:off x="717106" y="423512"/>
            <a:ext cx="11247096" cy="59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7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F783EFE-3287-8077-F5C6-5A82EADE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F730991-247B-295E-322E-81DE29AF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7BFB2E-5772-4E72-9D3B-CCC4A2C0DC7E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s-ES">
              <a:solidFill>
                <a:srgbClr val="FFFF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E2B0B6-6F38-B05F-3CEA-E6B6EB06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00" t="4351" r="2263" b="7315"/>
          <a:stretch/>
        </p:blipFill>
        <p:spPr>
          <a:xfrm>
            <a:off x="1097280" y="298383"/>
            <a:ext cx="10818796" cy="60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9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755FEAC-1830-D471-BC01-ED84EA0A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7C4973-35C0-E98A-78DD-547DD53F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7BFB2E-5772-4E72-9D3B-CCC4A2C0DC7E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s-ES">
              <a:solidFill>
                <a:srgbClr val="FFFFFF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333131-34C2-22DE-D79F-71228F02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58" t="5193" r="1474" b="28701"/>
          <a:stretch/>
        </p:blipFill>
        <p:spPr>
          <a:xfrm>
            <a:off x="1116531" y="356134"/>
            <a:ext cx="10895798" cy="61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3456AA7-2258-3F77-6761-1EECFD72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98779F6-6ED7-2FE3-C859-018CD8FF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23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3DD318-32A4-EB7B-3164-C9EFB5BF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42" t="5473" b="46667"/>
          <a:stretch/>
        </p:blipFill>
        <p:spPr>
          <a:xfrm>
            <a:off x="1078028" y="375385"/>
            <a:ext cx="11113972" cy="32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55EEE44-30F8-FD8D-159C-812A3332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ACB7600-E155-53EE-BF28-F8FC366F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24</a:t>
            </a:fld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E0847E-0B96-9393-823D-62B843813F0E}"/>
              </a:ext>
            </a:extLst>
          </p:cNvPr>
          <p:cNvSpPr txBox="1"/>
          <p:nvPr/>
        </p:nvSpPr>
        <p:spPr>
          <a:xfrm>
            <a:off x="644893" y="6025415"/>
            <a:ext cx="447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hlinkClick r:id="rId2"/>
              </a:rPr>
              <a:t>https://bi.poderjudicial.es/pentaho/Login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CC704DD-3E97-748E-E00E-AE7D2006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90" t="10948" r="1" b="4982"/>
          <a:stretch/>
        </p:blipFill>
        <p:spPr>
          <a:xfrm>
            <a:off x="-96253" y="-163630"/>
            <a:ext cx="12288253" cy="57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17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CA1AE8F-C277-444F-3267-20D869A7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723B5A-8E3C-5049-F510-22EE5F4E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25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8BC5E8-8E4B-2436-F4EB-B808AA04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68" b="4000"/>
          <a:stretch/>
        </p:blipFill>
        <p:spPr>
          <a:xfrm>
            <a:off x="0" y="779646"/>
            <a:ext cx="12192000" cy="58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0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mbilla en fondo amarillo con rayos de luz y cable pintados">
            <a:extLst>
              <a:ext uri="{FF2B5EF4-FFF2-40B4-BE49-F238E27FC236}">
                <a16:creationId xmlns:a16="http://schemas.microsoft.com/office/drawing/2014/main" id="{BCAB6BE0-7D46-69D9-86AC-F13C866B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86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14ADA9-4CD3-AD1E-9F37-25603A470751}"/>
              </a:ext>
            </a:extLst>
          </p:cNvPr>
          <p:cNvSpPr txBox="1"/>
          <p:nvPr/>
        </p:nvSpPr>
        <p:spPr>
          <a:xfrm>
            <a:off x="838200" y="2434201"/>
            <a:ext cx="5257800" cy="160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/>
              <a:t>Próximos pasos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2BABE2C-0600-92A3-EE6E-176A7868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B3E61B9-93C1-C837-18AF-DCE82432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6A7BFB2E-5772-4E72-9D3B-CCC4A2C0DC7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7651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D19834F-2CFB-2F62-E689-BB66C8550120}"/>
              </a:ext>
            </a:extLst>
          </p:cNvPr>
          <p:cNvSpPr txBox="1"/>
          <p:nvPr/>
        </p:nvSpPr>
        <p:spPr>
          <a:xfrm>
            <a:off x="3027924" y="991261"/>
            <a:ext cx="5754696" cy="183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atin typeface="+mj-lt"/>
                <a:ea typeface="+mj-ea"/>
                <a:cs typeface="+mj-cs"/>
              </a:rPr>
              <a:t>GRACIAS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atin typeface="+mj-lt"/>
                <a:ea typeface="+mj-ea"/>
                <a:cs typeface="+mj-cs"/>
              </a:rPr>
              <a:t>OBRIGADO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CD8915-26FC-E359-FCD4-0BAA6D23F9D0}"/>
              </a:ext>
            </a:extLst>
          </p:cNvPr>
          <p:cNvSpPr txBox="1"/>
          <p:nvPr/>
        </p:nvSpPr>
        <p:spPr>
          <a:xfrm>
            <a:off x="3050412" y="2979336"/>
            <a:ext cx="5709721" cy="2430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Consejo General del Poder Judicial de España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2A0D981-EBC4-09CA-A503-2F6ED9AC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Consejo General del Poder Judicial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F56A02F-3C3A-BFC3-33D1-5DACC97F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A7BFB2E-5772-4E72-9D3B-CCC4A2C0DC7E}" type="slidenum">
              <a:rPr lang="en-US"/>
              <a:pPr defTabSz="914400"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1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AC1709-9AFD-EFCE-60C4-58B4FBE8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558F2A6-F480-377E-E9AE-5871C4D6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>
                <a:solidFill>
                  <a:srgbClr val="FFFFFF"/>
                </a:solidFill>
              </a:rPr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9906B8-BF75-020A-4CAA-0E2C2502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7BFB2E-5772-4E72-9D3B-CCC4A2C0DC7E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ABDEE-E903-8ADC-B019-2E7ED047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167F954-8548-C76E-B498-15D3A482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6015E55-E355-7E50-463F-79C8B1F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4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527F07A-7F12-3C9E-F0EC-F85600EB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68" t="17122" r="6875" b="10035"/>
          <a:stretch/>
        </p:blipFill>
        <p:spPr>
          <a:xfrm>
            <a:off x="654518" y="1174282"/>
            <a:ext cx="10699282" cy="499551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87B1700-7C93-EEA8-4F7B-653815CE1EB6}"/>
              </a:ext>
            </a:extLst>
          </p:cNvPr>
          <p:cNvSpPr txBox="1"/>
          <p:nvPr/>
        </p:nvSpPr>
        <p:spPr>
          <a:xfrm>
            <a:off x="1068404" y="596766"/>
            <a:ext cx="329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/>
              <a:t>CUESTIONARIO PROYECTO FIDES</a:t>
            </a:r>
          </a:p>
        </p:txBody>
      </p:sp>
    </p:spTree>
    <p:extLst>
      <p:ext uri="{BB962C8B-B14F-4D97-AF65-F5344CB8AC3E}">
        <p14:creationId xmlns:p14="http://schemas.microsoft.com/office/powerpoint/2010/main" val="8271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ED033-2997-B1DC-62B2-EA6189E40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DE16063-4CA2-4BD0-0A4E-F954AE5F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499EC9-87E6-AD5E-02AD-3BE10857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5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AD15D3-CF50-9F75-12FB-A3EA552D7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" y="579287"/>
            <a:ext cx="5293895" cy="40714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B070D5-159A-77E7-1726-02CDBB5CD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81" y="2330794"/>
            <a:ext cx="4846740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CA32B4-9684-A637-5DB8-B9F4DC0DA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03A43E6-9D27-715B-5688-7EA7A255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51CCDDD-5B79-1984-451C-9CEDAF47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6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DB81F3-A321-E386-A299-29B868B4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79" y="236636"/>
            <a:ext cx="4249280" cy="41883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4079E9-E72A-B06D-F02F-4586D56DB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663" y="1428079"/>
            <a:ext cx="3603048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35CE1F-49A7-D8E5-16D1-A6A1F810C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B4FD616-517C-1293-BEA7-D312D729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41041C2-7894-2E2E-F8CD-0FC28ABE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7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ECA528-20CA-0E7C-9325-B8197EDE2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633C36-878D-629C-56DF-78EF8F78EF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05" t="17007" r="21786" b="4217"/>
          <a:stretch/>
        </p:blipFill>
        <p:spPr>
          <a:xfrm>
            <a:off x="4450702" y="1166326"/>
            <a:ext cx="5085184" cy="54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9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F17E4-7201-60EE-E82B-F1A6985E9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3EF512E-54AA-DC2E-AA82-4B61C745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E710219-0D6B-3508-9A6F-00E1EFCF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E57FE8-D5A4-096A-D357-6F45947B3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52" t="16928" r="21057" b="5816"/>
          <a:stretch/>
        </p:blipFill>
        <p:spPr>
          <a:xfrm>
            <a:off x="66675" y="136525"/>
            <a:ext cx="7515225" cy="49339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39BA95-6AE0-E995-C2A2-31E26B236BD9}"/>
              </a:ext>
            </a:extLst>
          </p:cNvPr>
          <p:cNvSpPr/>
          <p:nvPr/>
        </p:nvSpPr>
        <p:spPr>
          <a:xfrm>
            <a:off x="8022731" y="516048"/>
            <a:ext cx="2877641" cy="8510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D6F0110-B0F3-DF68-310E-F83E924B9F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37" t="15936" b="28912"/>
          <a:stretch/>
        </p:blipFill>
        <p:spPr>
          <a:xfrm>
            <a:off x="8153400" y="3271520"/>
            <a:ext cx="3481212" cy="146812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37BCAB8-EC02-A2FA-4FAA-63017FA181FE}"/>
              </a:ext>
            </a:extLst>
          </p:cNvPr>
          <p:cNvSpPr txBox="1"/>
          <p:nvPr/>
        </p:nvSpPr>
        <p:spPr>
          <a:xfrm>
            <a:off x="8818880" y="854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EF1101C-A636-00F3-E866-FB81412B83C6}"/>
              </a:ext>
            </a:extLst>
          </p:cNvPr>
          <p:cNvSpPr txBox="1"/>
          <p:nvPr/>
        </p:nvSpPr>
        <p:spPr>
          <a:xfrm>
            <a:off x="8022732" y="435234"/>
            <a:ext cx="3611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PORTAL DEL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8263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E5B43A8-1AA6-CF22-A482-DCCCBDDB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Consejo General del Poder Judicial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4D1C46F-3368-1896-5810-84D881BE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FB2E-5772-4E72-9D3B-CCC4A2C0DC7E}" type="slidenum">
              <a:rPr lang="es-ES" smtClean="0"/>
              <a:t>9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08962E-532B-D25F-136A-A0EEC0A5D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1" t="16568"/>
          <a:stretch/>
        </p:blipFill>
        <p:spPr>
          <a:xfrm>
            <a:off x="106717" y="136525"/>
            <a:ext cx="7256108" cy="4552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D58A4A-17F8-61F9-09AE-172A200C3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88" t="15162" r="27617" b="9507"/>
          <a:stretch/>
        </p:blipFill>
        <p:spPr>
          <a:xfrm>
            <a:off x="7882617" y="714375"/>
            <a:ext cx="2804433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8DCEB64E28544B9B732E7D5187433A" ma:contentTypeVersion="15" ma:contentTypeDescription="Crear nuevo documento." ma:contentTypeScope="" ma:versionID="f05f77f544e7bc9a57ea87f8f286ef79">
  <xsd:schema xmlns:xsd="http://www.w3.org/2001/XMLSchema" xmlns:xs="http://www.w3.org/2001/XMLSchema" xmlns:p="http://schemas.microsoft.com/office/2006/metadata/properties" xmlns:ns2="111df95a-77ad-4250-86a6-681ec3006f5f" xmlns:ns3="ef3d409c-51e8-4a1c-b238-cf9f3673307b" targetNamespace="http://schemas.microsoft.com/office/2006/metadata/properties" ma:root="true" ma:fieldsID="2c231d6ee664f6b8a2bb3c970f94e974" ns2:_="" ns3:_="">
    <xsd:import namespace="111df95a-77ad-4250-86a6-681ec3006f5f"/>
    <xsd:import namespace="ef3d409c-51e8-4a1c-b238-cf9f36733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df95a-77ad-4250-86a6-681ec3006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6df2fa1b-c5fa-467e-b3aa-78339dce8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d409c-51e8-4a1c-b238-cf9f36733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a9e011-dc6c-436a-b66b-4066f5fcba3f}" ma:internalName="TaxCatchAll" ma:showField="CatchAllData" ma:web="ef3d409c-51e8-4a1c-b238-cf9f36733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3d409c-51e8-4a1c-b238-cf9f3673307b" xsi:nil="true"/>
    <lcf76f155ced4ddcb4097134ff3c332f xmlns="111df95a-77ad-4250-86a6-681ec3006f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ADD76C-7986-4B2C-8017-88CF973733F7}"/>
</file>

<file path=customXml/itemProps2.xml><?xml version="1.0" encoding="utf-8"?>
<ds:datastoreItem xmlns:ds="http://schemas.openxmlformats.org/officeDocument/2006/customXml" ds:itemID="{3CFEF0A4-1908-47EB-AE14-ADFF97E206FA}"/>
</file>

<file path=customXml/itemProps3.xml><?xml version="1.0" encoding="utf-8"?>
<ds:datastoreItem xmlns:ds="http://schemas.openxmlformats.org/officeDocument/2006/customXml" ds:itemID="{62632058-1AE8-453B-8781-07A5E8E1AE7B}"/>
</file>

<file path=docMetadata/LabelInfo.xml><?xml version="1.0" encoding="utf-8"?>
<clbl:labelList xmlns:clbl="http://schemas.microsoft.com/office/2020/mipLabelMetadata">
  <clbl:label id="{6c04a875-6eb2-484b-a14b-e2519851b720}" enabled="1" method="Standard" siteId="{14cb4ab4-62b8-45a2-a944-e225383ee1f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18003</TotalTime>
  <Words>399</Words>
  <Application>Microsoft Office PowerPoint</Application>
  <PresentationFormat>Panorámica</PresentationFormat>
  <Paragraphs>75</Paragraphs>
  <Slides>27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Lato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Julen Lasa Jauregui</dc:creator>
  <cp:lastModifiedBy>Inés Valor Nevado</cp:lastModifiedBy>
  <cp:revision>84</cp:revision>
  <dcterms:created xsi:type="dcterms:W3CDTF">2020-12-31T00:01:11Z</dcterms:created>
  <dcterms:modified xsi:type="dcterms:W3CDTF">2025-02-14T10:37:07Z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0x0101000D8DCEB64E28544B9B732E7D5187433A</vt:lpwstr>
  </property>
</Properties>
</file>