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4" r:id="rId6"/>
    <p:sldId id="257" r:id="rId7"/>
    <p:sldId id="265" r:id="rId8"/>
    <p:sldId id="266" r:id="rId9"/>
    <p:sldId id="267" r:id="rId10"/>
    <p:sldId id="268" r:id="rId11"/>
    <p:sldId id="269" r:id="rId12"/>
    <p:sldId id="274" r:id="rId13"/>
  </p:sldIdLst>
  <p:sldSz cx="12192000" cy="6858000"/>
  <p:notesSz cx="7004050" cy="9296400"/>
  <p:custDataLst>
    <p:tags r:id="rId14"/>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546"/>
    <a:srgbClr val="011689"/>
    <a:srgbClr val="204590"/>
    <a:srgbClr val="0F3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5AF60-5853-4C27-8561-533E18311A3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79CCB48-D344-4CEF-A847-F36E8E053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379C37-29B1-49F8-B30A-380969B92753}"/>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5" name="Marcador de pie de página 4">
            <a:extLst>
              <a:ext uri="{FF2B5EF4-FFF2-40B4-BE49-F238E27FC236}">
                <a16:creationId xmlns:a16="http://schemas.microsoft.com/office/drawing/2014/main" id="{1082DBA9-2B76-47CE-95F1-781ACDF78F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7835D6-C4CF-4C75-AA6B-EE38E3503069}"/>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317990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13B08-5EBD-4FB9-823C-9641E3F0ADF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B094AE-C1E5-4084-AF7C-241E2DBF1D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AABE23-0B4D-430E-9E6C-072854F2A3B4}"/>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5" name="Marcador de pie de página 4">
            <a:extLst>
              <a:ext uri="{FF2B5EF4-FFF2-40B4-BE49-F238E27FC236}">
                <a16:creationId xmlns:a16="http://schemas.microsoft.com/office/drawing/2014/main" id="{92B01812-0B4D-4643-9374-1803B452F6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1BBFD-7C8F-4622-BD2E-0C663E43600C}"/>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352254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4A5372-46B1-4D95-8CD1-713F60F9B4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6AE8CF-8320-4321-B234-0356A463813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C61FD8-98E2-4F6D-88B5-0AE61AD6940D}"/>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5" name="Marcador de pie de página 4">
            <a:extLst>
              <a:ext uri="{FF2B5EF4-FFF2-40B4-BE49-F238E27FC236}">
                <a16:creationId xmlns:a16="http://schemas.microsoft.com/office/drawing/2014/main" id="{AA9A7DA9-EFE4-46A7-839C-FFD2456FDF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4EAC48-4D88-442B-9D8F-EA9C0455B9DE}"/>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347093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95FA4-1FBF-4459-B31C-FA7CC5D30B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47455F-A6CA-4F3A-BBF5-F86494923C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EACFAF-E1EE-4587-9DF7-794F56097DCF}"/>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5" name="Marcador de pie de página 4">
            <a:extLst>
              <a:ext uri="{FF2B5EF4-FFF2-40B4-BE49-F238E27FC236}">
                <a16:creationId xmlns:a16="http://schemas.microsoft.com/office/drawing/2014/main" id="{F4442B5A-6DB1-470D-B8ED-D864F277DE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105356-6B04-4623-9CD8-85D5369C18C0}"/>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22826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5C3F6-2A16-437B-B9B8-30BCBFAD8A2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B5641C-05F6-4FF1-B65E-CF64F3341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5760753-836D-4C32-9311-201AA8D28C9D}"/>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5" name="Marcador de pie de página 4">
            <a:extLst>
              <a:ext uri="{FF2B5EF4-FFF2-40B4-BE49-F238E27FC236}">
                <a16:creationId xmlns:a16="http://schemas.microsoft.com/office/drawing/2014/main" id="{F4E4CB50-D03F-496F-BEBB-D6731CC875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C8F2BA-9B8B-424E-9DD5-47E1480504F0}"/>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243914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D1D91-635C-44BF-94C1-8D1EC3FD30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93F506-76ED-43AD-A901-C8510D62ED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386D7FC-D373-46A4-9ABF-8272D8ED8A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EE37BAE-D713-4830-BAA2-6AB40A9ECF1B}"/>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6" name="Marcador de pie de página 5">
            <a:extLst>
              <a:ext uri="{FF2B5EF4-FFF2-40B4-BE49-F238E27FC236}">
                <a16:creationId xmlns:a16="http://schemas.microsoft.com/office/drawing/2014/main" id="{55CC624C-1217-43BF-B276-CF60E467BF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E8EA867-A489-4973-B375-48A96F34AAA7}"/>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127970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7460A-1A8C-415D-8348-128913B5CF7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B13CC0-93E7-4C24-998B-3212F01D3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21AE37-15EB-4995-ABC6-F0618C8B7A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F39CC0B-BB32-4E8C-8834-235740BE1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0B0A2B-816D-4E05-9805-7ADFFD03743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E71B55E-6895-4FCA-86D6-6FDDF1215D08}"/>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8" name="Marcador de pie de página 7">
            <a:extLst>
              <a:ext uri="{FF2B5EF4-FFF2-40B4-BE49-F238E27FC236}">
                <a16:creationId xmlns:a16="http://schemas.microsoft.com/office/drawing/2014/main" id="{DF430002-CE03-4169-98A2-5E44A821319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1051BFA-6656-41DF-8F16-73EB61856607}"/>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130578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BC404-E9F6-41D3-A23B-95840DDE45C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918D088-9490-47AB-A395-15E5B58D8995}"/>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4" name="Marcador de pie de página 3">
            <a:extLst>
              <a:ext uri="{FF2B5EF4-FFF2-40B4-BE49-F238E27FC236}">
                <a16:creationId xmlns:a16="http://schemas.microsoft.com/office/drawing/2014/main" id="{FE4C0505-88B9-47FD-B31F-9A415F16E4A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20E735-A0F9-42B2-9881-3CD54FB87072}"/>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157037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BC229C-D53E-474B-A63F-318B0FC44724}"/>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3" name="Marcador de pie de página 2">
            <a:extLst>
              <a:ext uri="{FF2B5EF4-FFF2-40B4-BE49-F238E27FC236}">
                <a16:creationId xmlns:a16="http://schemas.microsoft.com/office/drawing/2014/main" id="{DB8C5806-89A0-4CB4-9882-D527ADD7F42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FA86F03-F88B-4AFA-AB6D-2704F9CD8B53}"/>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375712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D202D-D14F-43F4-A429-DA0E61669A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91BAB8-A4C4-48AB-9D4C-03EB741AA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213E51-FB7B-41B4-BA9F-81DE7E3F7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6B3F9A-3A07-4EC3-A922-D7C6A88596A3}"/>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6" name="Marcador de pie de página 5">
            <a:extLst>
              <a:ext uri="{FF2B5EF4-FFF2-40B4-BE49-F238E27FC236}">
                <a16:creationId xmlns:a16="http://schemas.microsoft.com/office/drawing/2014/main" id="{B2B4B026-B365-4FDD-B9C2-802A04D8F4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CF9E04-18C0-4FF3-9CF9-3C1EDB019E2B}"/>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121900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EF567-E566-4777-BA8E-8C17D4979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49346C7-F300-43CE-94B9-A797F89C8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77B9A48-4C13-49A5-A00D-F7BA435ED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22E3BF-3EFB-454D-939D-50885C611050}"/>
              </a:ext>
            </a:extLst>
          </p:cNvPr>
          <p:cNvSpPr>
            <a:spLocks noGrp="1"/>
          </p:cNvSpPr>
          <p:nvPr>
            <p:ph type="dt" sz="half" idx="10"/>
          </p:nvPr>
        </p:nvSpPr>
        <p:spPr/>
        <p:txBody>
          <a:bodyPr/>
          <a:lstStyle/>
          <a:p>
            <a:fld id="{F1709A5F-1BFF-4FD5-A1EB-22EED7B07F0C}" type="datetimeFigureOut">
              <a:rPr lang="es-ES" smtClean="0"/>
              <a:t>27/05/2026</a:t>
            </a:fld>
            <a:endParaRPr lang="es-ES"/>
          </a:p>
        </p:txBody>
      </p:sp>
      <p:sp>
        <p:nvSpPr>
          <p:cNvPr id="6" name="Marcador de pie de página 5">
            <a:extLst>
              <a:ext uri="{FF2B5EF4-FFF2-40B4-BE49-F238E27FC236}">
                <a16:creationId xmlns:a16="http://schemas.microsoft.com/office/drawing/2014/main" id="{89B28F4A-2A78-4A9D-86EE-47B7738ADB0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2DE6275-EAFE-405F-814E-577FF643E887}"/>
              </a:ext>
            </a:extLst>
          </p:cNvPr>
          <p:cNvSpPr>
            <a:spLocks noGrp="1"/>
          </p:cNvSpPr>
          <p:nvPr>
            <p:ph type="sldNum" sz="quarter" idx="12"/>
          </p:nvPr>
        </p:nvSpPr>
        <p:spPr/>
        <p:txBody>
          <a:bodyPr/>
          <a:lstStyle/>
          <a:p>
            <a:fld id="{959B049C-A115-4AC8-BF2E-B72CF7B9D0F5}" type="slidenum">
              <a:rPr lang="es-ES" smtClean="0"/>
              <a:t>‹Nº›</a:t>
            </a:fld>
            <a:endParaRPr lang="es-ES"/>
          </a:p>
        </p:txBody>
      </p:sp>
    </p:spTree>
    <p:extLst>
      <p:ext uri="{BB962C8B-B14F-4D97-AF65-F5344CB8AC3E}">
        <p14:creationId xmlns:p14="http://schemas.microsoft.com/office/powerpoint/2010/main" val="24579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67A424-6029-4E1D-AC2A-536C1A999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09F04F-2859-4BA2-B3DA-E2C80E561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A9463-58EE-42B9-940A-65AA28F5E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09A5F-1BFF-4FD5-A1EB-22EED7B07F0C}" type="datetimeFigureOut">
              <a:rPr lang="es-ES" smtClean="0"/>
              <a:t>27/05/2026</a:t>
            </a:fld>
            <a:endParaRPr lang="es-ES"/>
          </a:p>
        </p:txBody>
      </p:sp>
      <p:sp>
        <p:nvSpPr>
          <p:cNvPr id="5" name="Marcador de pie de página 4">
            <a:extLst>
              <a:ext uri="{FF2B5EF4-FFF2-40B4-BE49-F238E27FC236}">
                <a16:creationId xmlns:a16="http://schemas.microsoft.com/office/drawing/2014/main" id="{6C278F0F-8B6C-45EF-8BD1-AF1EA8236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EC4F7A-AD00-42AD-AEE4-BD84F6D03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B049C-A115-4AC8-BF2E-B72CF7B9D0F5}" type="slidenum">
              <a:rPr lang="es-ES" smtClean="0"/>
              <a:t>‹Nº›</a:t>
            </a:fld>
            <a:endParaRPr lang="es-ES"/>
          </a:p>
        </p:txBody>
      </p:sp>
    </p:spTree>
    <p:extLst>
      <p:ext uri="{BB962C8B-B14F-4D97-AF65-F5344CB8AC3E}">
        <p14:creationId xmlns:p14="http://schemas.microsoft.com/office/powerpoint/2010/main" val="407867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A6B1F1A-4E3E-48EB-B3BE-CF6A0558BAC6}"/>
              </a:ext>
            </a:extLst>
          </p:cNvPr>
          <p:cNvSpPr>
            <a:spLocks noGrp="1"/>
          </p:cNvSpPr>
          <p:nvPr>
            <p:ph type="ctrTitle"/>
          </p:nvPr>
        </p:nvSpPr>
        <p:spPr>
          <a:xfrm>
            <a:off x="6624992" y="1847194"/>
            <a:ext cx="5038017" cy="2129138"/>
          </a:xfrm>
        </p:spPr>
        <p:txBody>
          <a:bodyPr anchor="ctr">
            <a:normAutofit/>
          </a:bodyPr>
          <a:lstStyle/>
          <a:p>
            <a:r>
              <a:rPr lang="es-CO" sz="4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HOJA DE RUTA </a:t>
            </a:r>
            <a:br>
              <a:rPr lang="es-CO" sz="4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br>
            <a:r>
              <a:rPr lang="es-CO" sz="4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2026-2027</a:t>
            </a:r>
            <a:endParaRPr lang="es-ES" sz="4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64C71C09-5890-8351-94E4-B0E25DAF103A}"/>
              </a:ext>
            </a:extLst>
          </p:cNvPr>
          <p:cNvSpPr txBox="1"/>
          <p:nvPr/>
        </p:nvSpPr>
        <p:spPr>
          <a:xfrm>
            <a:off x="6373091" y="5962134"/>
            <a:ext cx="5541818" cy="338554"/>
          </a:xfrm>
          <a:prstGeom prst="rect">
            <a:avLst/>
          </a:prstGeom>
          <a:noFill/>
        </p:spPr>
        <p:txBody>
          <a:bodyPr wrap="square">
            <a:spAutoFit/>
          </a:bodyPr>
          <a:lstStyle/>
          <a:p>
            <a:pPr algn="r"/>
            <a:r>
              <a:rPr lang="es-ES" sz="16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Lima, Perú -  junio de 2026</a:t>
            </a:r>
            <a:endParaRPr lang="es-CO" sz="1600" dirty="0">
              <a:solidFill>
                <a:srgbClr val="011689"/>
              </a:solidFill>
            </a:endParaRPr>
          </a:p>
        </p:txBody>
      </p:sp>
    </p:spTree>
    <p:custDataLst>
      <p:tags r:id="rId1"/>
    </p:custDataLst>
    <p:extLst>
      <p:ext uri="{BB962C8B-B14F-4D97-AF65-F5344CB8AC3E}">
        <p14:creationId xmlns:p14="http://schemas.microsoft.com/office/powerpoint/2010/main" val="217592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90AE66-B831-8FFB-E7E7-076B7F18FA0B}"/>
            </a:ext>
          </a:extLst>
        </p:cNvPr>
        <p:cNvGrpSpPr/>
        <p:nvPr/>
      </p:nvGrpSpPr>
      <p:grpSpPr>
        <a:xfrm>
          <a:off x="0" y="0"/>
          <a:ext cx="0" cy="0"/>
          <a:chOff x="0" y="0"/>
          <a:chExt cx="0" cy="0"/>
        </a:xfrm>
      </p:grpSpPr>
      <p:sp>
        <p:nvSpPr>
          <p:cNvPr id="3" name="Título 4">
            <a:extLst>
              <a:ext uri="{FF2B5EF4-FFF2-40B4-BE49-F238E27FC236}">
                <a16:creationId xmlns:a16="http://schemas.microsoft.com/office/drawing/2014/main" id="{2DECFC59-6B2E-C200-7982-6FB1EDB82866}"/>
              </a:ext>
            </a:extLst>
          </p:cNvPr>
          <p:cNvSpPr txBox="1">
            <a:spLocks/>
          </p:cNvSpPr>
          <p:nvPr/>
        </p:nvSpPr>
        <p:spPr>
          <a:xfrm>
            <a:off x="6096000" y="1323191"/>
            <a:ext cx="5567008" cy="50335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4.1</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Definir y aprobar formato estándar de buenas prácticas (máx. 2 páginas, con campos mínimos).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4.2</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Recibir ≥1 buena práctica por país por año.</a:t>
            </a:r>
          </a:p>
          <a:p>
            <a:pPr algn="just"/>
            <a:endParaRPr lang="es-ES" sz="1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4.3: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Publicar 2 Compendios anuales (2026 y 2027) + 2 informes ejecutivos de avances.</a:t>
            </a:r>
          </a:p>
          <a:p>
            <a:pPr algn="just"/>
            <a:endParaRPr lang="es-ES" sz="1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Indicadores: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#buenas prácticas recibidas; #buenas prácticas sistematizadas; #compendios publicados.</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6392208E-AAD9-3A64-98F2-488C55AB6084}"/>
              </a:ext>
            </a:extLst>
          </p:cNvPr>
          <p:cNvSpPr txBox="1">
            <a:spLocks/>
          </p:cNvSpPr>
          <p:nvPr/>
        </p:nvSpPr>
        <p:spPr>
          <a:xfrm>
            <a:off x="528992" y="1656678"/>
            <a:ext cx="4976950" cy="43665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OBJETIVO 4. </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Consolidar gestión del conocimiento: Banco y compendio anual de buenas prácticas</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19402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8E34F9-FA96-5664-BEF9-BA9EC1750434}"/>
            </a:ext>
          </a:extLst>
        </p:cNvPr>
        <p:cNvGrpSpPr/>
        <p:nvPr/>
      </p:nvGrpSpPr>
      <p:grpSpPr>
        <a:xfrm>
          <a:off x="0" y="0"/>
          <a:ext cx="0" cy="0"/>
          <a:chOff x="0" y="0"/>
          <a:chExt cx="0" cy="0"/>
        </a:xfrm>
      </p:grpSpPr>
      <p:sp>
        <p:nvSpPr>
          <p:cNvPr id="3" name="Título 4">
            <a:extLst>
              <a:ext uri="{FF2B5EF4-FFF2-40B4-BE49-F238E27FC236}">
                <a16:creationId xmlns:a16="http://schemas.microsoft.com/office/drawing/2014/main" id="{4374B6C1-DC62-14EE-64C8-E43319519118}"/>
              </a:ext>
            </a:extLst>
          </p:cNvPr>
          <p:cNvSpPr txBox="1">
            <a:spLocks/>
          </p:cNvSpPr>
          <p:nvPr/>
        </p:nvSpPr>
        <p:spPr>
          <a:xfrm>
            <a:off x="6096000" y="1323191"/>
            <a:ext cx="5567008" cy="5033501"/>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5.1: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Diseñar e implementar un Programa Iberoamericano de Formación en IA, Ética y Derechos Fundamentales (dirigido a magistrados, jueces, servidores, escuelas judiciales, innovación/tecnología).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5.2: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Realizar al menos 2 actividades formativas regionales (una por año) y producir un documento guía de “usos, beneficios y riesgos” de IA en la administración de justicia, orientado a calidad. </a:t>
            </a:r>
          </a:p>
          <a:p>
            <a:pPr algn="just"/>
            <a:endParaRPr lang="es-ES" sz="1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5.3: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Integrar un módulo de IA en el curso del Decálogo o en el diplomado regional (cuando aplique).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Indicadores: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#actividades IA; #participantes; #países asistentes; #documentos guía emitidos; #instituciones que adoptan lineamientos (autorreporte).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658B79C4-A18C-7761-9630-F1E1E2ED3545}"/>
              </a:ext>
            </a:extLst>
          </p:cNvPr>
          <p:cNvSpPr txBox="1">
            <a:spLocks/>
          </p:cNvSpPr>
          <p:nvPr/>
        </p:nvSpPr>
        <p:spPr>
          <a:xfrm>
            <a:off x="528992" y="1656678"/>
            <a:ext cx="4976950" cy="43665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OBJETIVO 5</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Implementar el eje de inteligencia Artificial (IA) aplicada a la calidad de la justicia.</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5034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895998-9AFE-1476-BAD6-530DCE171976}"/>
            </a:ext>
          </a:extLst>
        </p:cNvPr>
        <p:cNvGrpSpPr/>
        <p:nvPr/>
      </p:nvGrpSpPr>
      <p:grpSpPr>
        <a:xfrm>
          <a:off x="0" y="0"/>
          <a:ext cx="0" cy="0"/>
          <a:chOff x="0" y="0"/>
          <a:chExt cx="0" cy="0"/>
        </a:xfrm>
      </p:grpSpPr>
      <p:sp>
        <p:nvSpPr>
          <p:cNvPr id="4" name="Título 4">
            <a:extLst>
              <a:ext uri="{FF2B5EF4-FFF2-40B4-BE49-F238E27FC236}">
                <a16:creationId xmlns:a16="http://schemas.microsoft.com/office/drawing/2014/main" id="{73755EC1-2CD0-D7F0-6D3B-908B902B3B92}"/>
              </a:ext>
            </a:extLst>
          </p:cNvPr>
          <p:cNvSpPr txBox="1">
            <a:spLocks/>
          </p:cNvSpPr>
          <p:nvPr/>
        </p:nvSpPr>
        <p:spPr>
          <a:xfrm>
            <a:off x="842830" y="2226834"/>
            <a:ext cx="10076033" cy="34316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s-CO" sz="123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Gracias…!</a:t>
            </a:r>
          </a:p>
          <a:p>
            <a:pPr>
              <a:lnSpc>
                <a:spcPct val="150000"/>
              </a:lnSpc>
            </a:pPr>
            <a:endParaRPr lang="es-CO" sz="22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43794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F5A89CE9-0B31-5CD0-274C-E1E576C20C10}"/>
              </a:ext>
            </a:extLst>
          </p:cNvPr>
          <p:cNvSpPr txBox="1">
            <a:spLocks/>
          </p:cNvSpPr>
          <p:nvPr/>
        </p:nvSpPr>
        <p:spPr>
          <a:xfrm>
            <a:off x="1057983" y="1471981"/>
            <a:ext cx="10076033" cy="775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P</a:t>
            </a:r>
            <a:r>
              <a:rPr lang="es-ES"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ropósito general</a:t>
            </a:r>
          </a:p>
        </p:txBody>
      </p:sp>
      <p:sp>
        <p:nvSpPr>
          <p:cNvPr id="6" name="Título 4">
            <a:extLst>
              <a:ext uri="{FF2B5EF4-FFF2-40B4-BE49-F238E27FC236}">
                <a16:creationId xmlns:a16="http://schemas.microsoft.com/office/drawing/2014/main" id="{F39B7A88-D2F0-A1F7-2955-2B679B8DF517}"/>
              </a:ext>
            </a:extLst>
          </p:cNvPr>
          <p:cNvSpPr>
            <a:spLocks noGrp="1"/>
          </p:cNvSpPr>
          <p:nvPr>
            <p:ph type="ctrTitle"/>
          </p:nvPr>
        </p:nvSpPr>
        <p:spPr>
          <a:xfrm>
            <a:off x="1057983" y="2345167"/>
            <a:ext cx="10076032" cy="4116963"/>
          </a:xfrm>
        </p:spPr>
        <p:txBody>
          <a:bodyPr anchor="t">
            <a:normAutofit/>
          </a:bodyPr>
          <a:lstStyle/>
          <a:p>
            <a:pPr algn="l"/>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Presentar la </a:t>
            </a:r>
            <a:r>
              <a:rPr lang="es-ES" sz="2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HOJA DE RUTA 2026-2027 de la CICAJ</a:t>
            </a:r>
            <a:r>
              <a:rPr lang="es-ES" sz="2000"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a:t>
            </a:r>
            <a:r>
              <a:rPr lang="es-ES" sz="2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que impulsa en los poderes judiciales </a:t>
            </a:r>
            <a:r>
              <a:rPr lang="es-E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de Iberoamérica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implementación de estándares, prácticas, modelos y </a:t>
            </a:r>
            <a:r>
              <a:rPr lang="es-E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herramientas aplicadas a la calidad de la justicia: </a:t>
            </a:r>
            <a:br>
              <a:rPr lang="es-E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integrando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 manera transversal el enfoque de justicia abierta,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 </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fortaleciendo</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capacidades,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 </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a:t>
            </a:r>
            <a:r>
              <a:rPr lang="es-E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ncentivando</a:t>
            </a:r>
            <a:r>
              <a:rPr lang="es-E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el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intercambio de buenas prácticas,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 </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promoviendo</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el seguimiento,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incorporando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innovación tecnológica (incluida inteligencia artificial). </a:t>
            </a:r>
            <a:endParaRPr lang="es-ES" sz="20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0463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A1BCBF-ABCB-4C7A-E75A-058324324A96}"/>
            </a:ext>
          </a:extLst>
        </p:cNvPr>
        <p:cNvGrpSpPr/>
        <p:nvPr/>
      </p:nvGrpSpPr>
      <p:grpSpPr>
        <a:xfrm>
          <a:off x="0" y="0"/>
          <a:ext cx="0" cy="0"/>
          <a:chOff x="0" y="0"/>
          <a:chExt cx="0" cy="0"/>
        </a:xfrm>
      </p:grpSpPr>
      <p:sp>
        <p:nvSpPr>
          <p:cNvPr id="4" name="Título 4">
            <a:extLst>
              <a:ext uri="{FF2B5EF4-FFF2-40B4-BE49-F238E27FC236}">
                <a16:creationId xmlns:a16="http://schemas.microsoft.com/office/drawing/2014/main" id="{000E5A97-DBAE-6DC3-35AE-4820C8972D42}"/>
              </a:ext>
            </a:extLst>
          </p:cNvPr>
          <p:cNvSpPr txBox="1">
            <a:spLocks/>
          </p:cNvSpPr>
          <p:nvPr/>
        </p:nvSpPr>
        <p:spPr>
          <a:xfrm>
            <a:off x="1057983" y="1375162"/>
            <a:ext cx="10076033" cy="775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Alcance</a:t>
            </a:r>
            <a:endParaRPr lang="es-ES" sz="40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ítulo 4">
            <a:extLst>
              <a:ext uri="{FF2B5EF4-FFF2-40B4-BE49-F238E27FC236}">
                <a16:creationId xmlns:a16="http://schemas.microsoft.com/office/drawing/2014/main" id="{52EFC77B-DE79-63D2-262C-5E7B26D7E2B2}"/>
              </a:ext>
            </a:extLst>
          </p:cNvPr>
          <p:cNvSpPr>
            <a:spLocks noGrp="1"/>
          </p:cNvSpPr>
          <p:nvPr>
            <p:ph type="ctrTitle"/>
          </p:nvPr>
        </p:nvSpPr>
        <p:spPr>
          <a:xfrm>
            <a:off x="774551" y="2297461"/>
            <a:ext cx="10843708" cy="3755879"/>
          </a:xfrm>
        </p:spPr>
        <p:txBody>
          <a:bodyPr anchor="t">
            <a:normAutofit/>
          </a:bodyPr>
          <a:lstStyle/>
          <a:p>
            <a:pPr marL="252413" algn="l"/>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Esta </a:t>
            </a:r>
            <a:r>
              <a:rPr lang="es-ES" sz="2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Hoja de Ruta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integra en </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 solo marco operativo</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Los </a:t>
            </a:r>
            <a:r>
              <a:rPr lang="es-ES" sz="2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4 ejes del Plan de Gestión CICAJ 2025–2027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(fortalecimiento del modelo; formación/cultura; transparencia/justicia abierta; integración/expansión)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Los </a:t>
            </a:r>
            <a:r>
              <a:rPr lang="es-ES" sz="2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4 ejes del Plan RIGICA-JUSTICIA 2026–2027 </a:t>
            </a: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(coordinación; formación; justicia abierta; buenas prácticas) y su lógica de metas e indicadores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Las</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ES" sz="20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decisiones del Acta 22/01/2026</a:t>
            </a:r>
            <a:r>
              <a:rPr lang="es-E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Justicia abierta abordada desde el decálogo, de forma transversal y evitando duplicidades;</a:t>
            </a:r>
            <a:b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s-E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	Incorporación del eje Inteligencia Artificial (IA), ética y derechos fundamentales.</a:t>
            </a:r>
            <a:endParaRPr lang="es-ES" sz="20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7095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7A4F8B-E602-CD3A-3331-850FD9159687}"/>
            </a:ext>
          </a:extLst>
        </p:cNvPr>
        <p:cNvGrpSpPr/>
        <p:nvPr/>
      </p:nvGrpSpPr>
      <p:grpSpPr>
        <a:xfrm>
          <a:off x="0" y="0"/>
          <a:ext cx="0" cy="0"/>
          <a:chOff x="0" y="0"/>
          <a:chExt cx="0" cy="0"/>
        </a:xfrm>
      </p:grpSpPr>
      <p:sp>
        <p:nvSpPr>
          <p:cNvPr id="4" name="Título 4">
            <a:extLst>
              <a:ext uri="{FF2B5EF4-FFF2-40B4-BE49-F238E27FC236}">
                <a16:creationId xmlns:a16="http://schemas.microsoft.com/office/drawing/2014/main" id="{EBB2ACD7-A220-DCCA-F044-597F928835FC}"/>
              </a:ext>
            </a:extLst>
          </p:cNvPr>
          <p:cNvSpPr txBox="1">
            <a:spLocks/>
          </p:cNvSpPr>
          <p:nvPr/>
        </p:nvSpPr>
        <p:spPr>
          <a:xfrm>
            <a:off x="950406" y="1418192"/>
            <a:ext cx="10076033" cy="775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 Principios </a:t>
            </a:r>
          </a:p>
        </p:txBody>
      </p:sp>
      <p:sp>
        <p:nvSpPr>
          <p:cNvPr id="6" name="Título 4">
            <a:extLst>
              <a:ext uri="{FF2B5EF4-FFF2-40B4-BE49-F238E27FC236}">
                <a16:creationId xmlns:a16="http://schemas.microsoft.com/office/drawing/2014/main" id="{018B6D75-B5E6-70DE-2466-866194568E77}"/>
              </a:ext>
            </a:extLst>
          </p:cNvPr>
          <p:cNvSpPr>
            <a:spLocks noGrp="1"/>
          </p:cNvSpPr>
          <p:nvPr>
            <p:ph type="ctrTitle"/>
          </p:nvPr>
        </p:nvSpPr>
        <p:spPr>
          <a:xfrm>
            <a:off x="502022" y="2297461"/>
            <a:ext cx="10972800" cy="4071067"/>
          </a:xfrm>
        </p:spPr>
        <p:txBody>
          <a:bodyPr anchor="t">
            <a:normAutofit fontScale="90000"/>
          </a:bodyPr>
          <a:lstStyle/>
          <a:p>
            <a:pPr marL="538163" algn="l"/>
            <a:r>
              <a:rPr lang="es-ES" sz="2200" dirty="0">
                <a:latin typeface="Open Sans" panose="020B0606030504020204" pitchFamily="34" charset="0"/>
                <a:ea typeface="Open Sans" panose="020B0606030504020204" pitchFamily="34" charset="0"/>
                <a:cs typeface="Open Sans" panose="020B0606030504020204" pitchFamily="34" charset="0"/>
              </a:rPr>
              <a:t>1.	</a:t>
            </a:r>
            <a:r>
              <a:rPr lang="es-ES" sz="22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Integración transversal</a:t>
            </a:r>
            <a:r>
              <a:rPr lang="es-ES" sz="2200" dirty="0">
                <a:latin typeface="Open Sans" panose="020B0606030504020204" pitchFamily="34" charset="0"/>
                <a:ea typeface="Open Sans" panose="020B0606030504020204" pitchFamily="34" charset="0"/>
                <a:cs typeface="Open Sans" panose="020B0606030504020204" pitchFamily="34" charset="0"/>
              </a:rPr>
              <a:t>: cada actividad debe vincular calidad judicial + justicia abierta. </a:t>
            </a:r>
            <a:br>
              <a:rPr lang="es-ES" sz="2200" dirty="0">
                <a:latin typeface="Open Sans" panose="020B0606030504020204" pitchFamily="34" charset="0"/>
                <a:ea typeface="Open Sans" panose="020B0606030504020204" pitchFamily="34" charset="0"/>
                <a:cs typeface="Open Sans" panose="020B0606030504020204" pitchFamily="34" charset="0"/>
              </a:rPr>
            </a:br>
            <a:br>
              <a:rPr lang="es-ES" sz="2200" dirty="0">
                <a:latin typeface="Open Sans" panose="020B0606030504020204" pitchFamily="34" charset="0"/>
                <a:ea typeface="Open Sans" panose="020B0606030504020204" pitchFamily="34" charset="0"/>
                <a:cs typeface="Open Sans" panose="020B0606030504020204" pitchFamily="34" charset="0"/>
              </a:rPr>
            </a:br>
            <a:r>
              <a:rPr lang="es-ES" sz="2200" dirty="0">
                <a:latin typeface="Open Sans" panose="020B0606030504020204" pitchFamily="34" charset="0"/>
                <a:ea typeface="Open Sans" panose="020B0606030504020204" pitchFamily="34" charset="0"/>
                <a:cs typeface="Open Sans" panose="020B0606030504020204" pitchFamily="34" charset="0"/>
              </a:rPr>
              <a:t>2.	</a:t>
            </a:r>
            <a:r>
              <a:rPr lang="es-ES" sz="22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Simplicidad operativa</a:t>
            </a:r>
            <a:r>
              <a:rPr lang="es-ES" sz="2200" dirty="0">
                <a:latin typeface="Open Sans" panose="020B0606030504020204" pitchFamily="34" charset="0"/>
                <a:ea typeface="Open Sans" panose="020B0606030504020204" pitchFamily="34" charset="0"/>
                <a:cs typeface="Open Sans" panose="020B0606030504020204" pitchFamily="34" charset="0"/>
              </a:rPr>
              <a:t>: indicadores regionales “mínimos” para no generar cargas excesivas</a:t>
            </a:r>
            <a:br>
              <a:rPr lang="es-ES" sz="2200" dirty="0">
                <a:latin typeface="Open Sans" panose="020B0606030504020204" pitchFamily="34" charset="0"/>
                <a:ea typeface="Open Sans" panose="020B0606030504020204" pitchFamily="34" charset="0"/>
                <a:cs typeface="Open Sans" panose="020B0606030504020204" pitchFamily="34" charset="0"/>
              </a:rPr>
            </a:br>
            <a:br>
              <a:rPr lang="es-ES" sz="2200" dirty="0">
                <a:latin typeface="Open Sans" panose="020B0606030504020204" pitchFamily="34" charset="0"/>
                <a:ea typeface="Open Sans" panose="020B0606030504020204" pitchFamily="34" charset="0"/>
                <a:cs typeface="Open Sans" panose="020B0606030504020204" pitchFamily="34" charset="0"/>
              </a:rPr>
            </a:br>
            <a:r>
              <a:rPr lang="es-ES" sz="2200" dirty="0">
                <a:latin typeface="Open Sans" panose="020B0606030504020204" pitchFamily="34" charset="0"/>
                <a:ea typeface="Open Sans" panose="020B0606030504020204" pitchFamily="34" charset="0"/>
                <a:cs typeface="Open Sans" panose="020B0606030504020204" pitchFamily="34" charset="0"/>
              </a:rPr>
              <a:t>3.	</a:t>
            </a:r>
            <a:r>
              <a:rPr lang="es-ES" sz="22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Autonomía institucional</a:t>
            </a:r>
            <a:r>
              <a:rPr lang="es-ES" sz="2200" dirty="0">
                <a:latin typeface="Open Sans" panose="020B0606030504020204" pitchFamily="34" charset="0"/>
                <a:ea typeface="Open Sans" panose="020B0606030504020204" pitchFamily="34" charset="0"/>
                <a:cs typeface="Open Sans" panose="020B0606030504020204" pitchFamily="34" charset="0"/>
              </a:rPr>
              <a:t>: metas regionales comunes, implementación nacional flexible. </a:t>
            </a:r>
            <a:br>
              <a:rPr lang="es-ES" sz="2200" dirty="0">
                <a:latin typeface="Open Sans" panose="020B0606030504020204" pitchFamily="34" charset="0"/>
                <a:ea typeface="Open Sans" panose="020B0606030504020204" pitchFamily="34" charset="0"/>
                <a:cs typeface="Open Sans" panose="020B0606030504020204" pitchFamily="34" charset="0"/>
              </a:rPr>
            </a:br>
            <a:br>
              <a:rPr lang="es-ES" sz="2200" dirty="0">
                <a:latin typeface="Open Sans" panose="020B0606030504020204" pitchFamily="34" charset="0"/>
                <a:ea typeface="Open Sans" panose="020B0606030504020204" pitchFamily="34" charset="0"/>
                <a:cs typeface="Open Sans" panose="020B0606030504020204" pitchFamily="34" charset="0"/>
              </a:rPr>
            </a:br>
            <a:r>
              <a:rPr lang="es-ES" sz="2200" dirty="0">
                <a:latin typeface="Open Sans" panose="020B0606030504020204" pitchFamily="34" charset="0"/>
                <a:ea typeface="Open Sans" panose="020B0606030504020204" pitchFamily="34" charset="0"/>
                <a:cs typeface="Open Sans" panose="020B0606030504020204" pitchFamily="34" charset="0"/>
              </a:rPr>
              <a:t>4.	</a:t>
            </a:r>
            <a:r>
              <a:rPr lang="es-ES" sz="22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No duplicidad: </a:t>
            </a:r>
            <a:r>
              <a:rPr lang="es-ES" sz="2200" dirty="0">
                <a:latin typeface="Open Sans" panose="020B0606030504020204" pitchFamily="34" charset="0"/>
                <a:ea typeface="Open Sans" panose="020B0606030504020204" pitchFamily="34" charset="0"/>
                <a:cs typeface="Open Sans" panose="020B0606030504020204" pitchFamily="34" charset="0"/>
              </a:rPr>
              <a:t>coordinación con instancias nacionales existentes de justicia abierta.</a:t>
            </a:r>
            <a:br>
              <a:rPr lang="es-ES" sz="2200" dirty="0">
                <a:latin typeface="Open Sans" panose="020B0606030504020204" pitchFamily="34" charset="0"/>
                <a:ea typeface="Open Sans" panose="020B0606030504020204" pitchFamily="34" charset="0"/>
                <a:cs typeface="Open Sans" panose="020B0606030504020204" pitchFamily="34" charset="0"/>
              </a:rPr>
            </a:br>
            <a:br>
              <a:rPr lang="es-ES" sz="2200" dirty="0">
                <a:latin typeface="Open Sans" panose="020B0606030504020204" pitchFamily="34" charset="0"/>
                <a:ea typeface="Open Sans" panose="020B0606030504020204" pitchFamily="34" charset="0"/>
                <a:cs typeface="Open Sans" panose="020B0606030504020204" pitchFamily="34" charset="0"/>
              </a:rPr>
            </a:br>
            <a:r>
              <a:rPr lang="es-ES" sz="2200" dirty="0">
                <a:latin typeface="Open Sans" panose="020B0606030504020204" pitchFamily="34" charset="0"/>
                <a:ea typeface="Open Sans" panose="020B0606030504020204" pitchFamily="34" charset="0"/>
                <a:cs typeface="Open Sans" panose="020B0606030504020204" pitchFamily="34" charset="0"/>
              </a:rPr>
              <a:t>5.	</a:t>
            </a:r>
            <a:r>
              <a:rPr lang="es-ES" sz="22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Gestión por productos</a:t>
            </a:r>
            <a:r>
              <a:rPr lang="es-ES" sz="2200" dirty="0">
                <a:latin typeface="Open Sans" panose="020B0606030504020204" pitchFamily="34" charset="0"/>
                <a:ea typeface="Open Sans" panose="020B0606030504020204" pitchFamily="34" charset="0"/>
                <a:cs typeface="Open Sans" panose="020B0606030504020204" pitchFamily="34" charset="0"/>
              </a:rPr>
              <a:t>: cada trimestre debe cerrar con entregables verificables (minutas, guías, compendios, informes). </a:t>
            </a:r>
            <a:br>
              <a:rPr lang="es-ES" sz="2000" dirty="0">
                <a:latin typeface="Open Sans" panose="020B0606030504020204" pitchFamily="34" charset="0"/>
                <a:ea typeface="Open Sans" panose="020B0606030504020204" pitchFamily="34" charset="0"/>
                <a:cs typeface="Open Sans" panose="020B0606030504020204" pitchFamily="34" charset="0"/>
              </a:rPr>
            </a:br>
            <a:endParaRPr lang="es-ES" sz="20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6471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3D06D82-9D63-1EC7-5B73-6A16ED71C7D8}"/>
            </a:ext>
          </a:extLst>
        </p:cNvPr>
        <p:cNvGrpSpPr/>
        <p:nvPr/>
      </p:nvGrpSpPr>
      <p:grpSpPr>
        <a:xfrm>
          <a:off x="0" y="0"/>
          <a:ext cx="0" cy="0"/>
          <a:chOff x="0" y="0"/>
          <a:chExt cx="0" cy="0"/>
        </a:xfrm>
      </p:grpSpPr>
      <p:sp>
        <p:nvSpPr>
          <p:cNvPr id="4" name="Título 4">
            <a:extLst>
              <a:ext uri="{FF2B5EF4-FFF2-40B4-BE49-F238E27FC236}">
                <a16:creationId xmlns:a16="http://schemas.microsoft.com/office/drawing/2014/main" id="{E3370DA2-C753-68B1-299C-2DB7A23AE63A}"/>
              </a:ext>
            </a:extLst>
          </p:cNvPr>
          <p:cNvSpPr txBox="1">
            <a:spLocks/>
          </p:cNvSpPr>
          <p:nvPr/>
        </p:nvSpPr>
        <p:spPr>
          <a:xfrm>
            <a:off x="796067" y="1525769"/>
            <a:ext cx="10198102" cy="7759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 </a:t>
            </a:r>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Ejes integrados (CICAJ + RIGICA) </a:t>
            </a:r>
          </a:p>
        </p:txBody>
      </p:sp>
      <p:sp>
        <p:nvSpPr>
          <p:cNvPr id="6" name="Título 4">
            <a:extLst>
              <a:ext uri="{FF2B5EF4-FFF2-40B4-BE49-F238E27FC236}">
                <a16:creationId xmlns:a16="http://schemas.microsoft.com/office/drawing/2014/main" id="{1D2B5EDC-DA09-C2DC-3728-7598FE4BA344}"/>
              </a:ext>
            </a:extLst>
          </p:cNvPr>
          <p:cNvSpPr>
            <a:spLocks noGrp="1"/>
          </p:cNvSpPr>
          <p:nvPr>
            <p:ph type="ctrTitle"/>
          </p:nvPr>
        </p:nvSpPr>
        <p:spPr>
          <a:xfrm>
            <a:off x="469750" y="2523371"/>
            <a:ext cx="11223811" cy="3755879"/>
          </a:xfrm>
        </p:spPr>
        <p:txBody>
          <a:bodyPr anchor="t">
            <a:normAutofit/>
          </a:bodyPr>
          <a:lstStyle/>
          <a:p>
            <a:pPr marL="452438" algn="l"/>
            <a:r>
              <a:rPr lang="es-ES" sz="2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Eje A</a:t>
            </a:r>
            <a:r>
              <a:rPr lang="es-ES" sz="2000" dirty="0">
                <a:latin typeface="Open Sans" panose="020B0606030504020204" pitchFamily="34" charset="0"/>
                <a:ea typeface="Open Sans" panose="020B0606030504020204" pitchFamily="34" charset="0"/>
                <a:cs typeface="Open Sans" panose="020B0606030504020204" pitchFamily="34" charset="0"/>
              </a:rPr>
              <a:t>. </a:t>
            </a:r>
            <a:r>
              <a:rPr lang="es-ES" sz="2000" b="1" dirty="0">
                <a:latin typeface="Open Sans" panose="020B0606030504020204" pitchFamily="34" charset="0"/>
                <a:ea typeface="Open Sans" panose="020B0606030504020204" pitchFamily="34" charset="0"/>
                <a:cs typeface="Open Sans" panose="020B0606030504020204" pitchFamily="34" charset="0"/>
              </a:rPr>
              <a:t>Gobernanza, coordinación y seguimiento regional</a:t>
            </a:r>
            <a:r>
              <a:rPr lang="es-ES" sz="2000" dirty="0">
                <a:latin typeface="Open Sans" panose="020B0606030504020204" pitchFamily="34" charset="0"/>
                <a:ea typeface="Open Sans" panose="020B0606030504020204" pitchFamily="34" charset="0"/>
                <a:cs typeface="Open Sans" panose="020B0606030504020204" pitchFamily="34" charset="0"/>
              </a:rPr>
              <a:t>: articulación CICAJ–RIGICA</a:t>
            </a:r>
            <a:br>
              <a:rPr lang="es-ES" sz="2000" dirty="0">
                <a:latin typeface="Open Sans" panose="020B0606030504020204" pitchFamily="34" charset="0"/>
                <a:ea typeface="Open Sans" panose="020B0606030504020204" pitchFamily="34" charset="0"/>
                <a:cs typeface="Open Sans" panose="020B0606030504020204" pitchFamily="34" charset="0"/>
              </a:rPr>
            </a:br>
            <a:br>
              <a:rPr lang="es-ES" sz="2000" dirty="0">
                <a:latin typeface="Open Sans" panose="020B0606030504020204" pitchFamily="34" charset="0"/>
                <a:ea typeface="Open Sans" panose="020B0606030504020204" pitchFamily="34" charset="0"/>
                <a:cs typeface="Open Sans" panose="020B0606030504020204" pitchFamily="34" charset="0"/>
              </a:rPr>
            </a:br>
            <a:r>
              <a:rPr lang="es-ES" sz="2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Eje B</a:t>
            </a:r>
            <a:r>
              <a:rPr lang="es-ES" sz="2000" dirty="0">
                <a:latin typeface="Open Sans" panose="020B0606030504020204" pitchFamily="34" charset="0"/>
                <a:ea typeface="Open Sans" panose="020B0606030504020204" pitchFamily="34" charset="0"/>
                <a:cs typeface="Open Sans" panose="020B0606030504020204" pitchFamily="34" charset="0"/>
              </a:rPr>
              <a:t>. </a:t>
            </a:r>
            <a:r>
              <a:rPr lang="es-ES" sz="2000" b="1" dirty="0">
                <a:latin typeface="Open Sans" panose="020B0606030504020204" pitchFamily="34" charset="0"/>
                <a:ea typeface="Open Sans" panose="020B0606030504020204" pitchFamily="34" charset="0"/>
                <a:cs typeface="Open Sans" panose="020B0606030504020204" pitchFamily="34" charset="0"/>
              </a:rPr>
              <a:t>Formación y cultura de calidad</a:t>
            </a:r>
            <a:r>
              <a:rPr lang="es-ES" sz="2000" dirty="0">
                <a:latin typeface="Open Sans" panose="020B0606030504020204" pitchFamily="34" charset="0"/>
                <a:ea typeface="Open Sans" panose="020B0606030504020204" pitchFamily="34" charset="0"/>
                <a:cs typeface="Open Sans" panose="020B0606030504020204" pitchFamily="34" charset="0"/>
              </a:rPr>
              <a:t>: Decálogo + Guía + Diplomados </a:t>
            </a:r>
            <a:br>
              <a:rPr lang="es-ES" sz="2000" dirty="0">
                <a:latin typeface="Open Sans" panose="020B0606030504020204" pitchFamily="34" charset="0"/>
                <a:ea typeface="Open Sans" panose="020B0606030504020204" pitchFamily="34" charset="0"/>
                <a:cs typeface="Open Sans" panose="020B0606030504020204" pitchFamily="34" charset="0"/>
              </a:rPr>
            </a:br>
            <a:br>
              <a:rPr lang="es-ES" sz="2000" dirty="0">
                <a:latin typeface="Open Sans" panose="020B0606030504020204" pitchFamily="34" charset="0"/>
                <a:ea typeface="Open Sans" panose="020B0606030504020204" pitchFamily="34" charset="0"/>
                <a:cs typeface="Open Sans" panose="020B0606030504020204" pitchFamily="34" charset="0"/>
              </a:rPr>
            </a:br>
            <a:r>
              <a:rPr lang="es-ES" sz="2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Eje C</a:t>
            </a:r>
            <a:r>
              <a:rPr lang="es-ES" sz="2000" b="1" dirty="0">
                <a:latin typeface="Open Sans" panose="020B0606030504020204" pitchFamily="34" charset="0"/>
                <a:ea typeface="Open Sans" panose="020B0606030504020204" pitchFamily="34" charset="0"/>
                <a:cs typeface="Open Sans" panose="020B0606030504020204" pitchFamily="34" charset="0"/>
              </a:rPr>
              <a:t>. Justicia abierta aplicada a la calidad</a:t>
            </a:r>
            <a:r>
              <a:rPr lang="es-ES" sz="2000" dirty="0">
                <a:latin typeface="Open Sans" panose="020B0606030504020204" pitchFamily="34" charset="0"/>
                <a:ea typeface="Open Sans" panose="020B0606030504020204" pitchFamily="34" charset="0"/>
                <a:cs typeface="Open Sans" panose="020B0606030504020204" pitchFamily="34" charset="0"/>
              </a:rPr>
              <a:t>: transparencia, participación, lenguaje claro, innovación.</a:t>
            </a:r>
            <a:br>
              <a:rPr lang="es-ES" sz="2000" dirty="0">
                <a:latin typeface="Open Sans" panose="020B0606030504020204" pitchFamily="34" charset="0"/>
                <a:ea typeface="Open Sans" panose="020B0606030504020204" pitchFamily="34" charset="0"/>
                <a:cs typeface="Open Sans" panose="020B0606030504020204" pitchFamily="34" charset="0"/>
              </a:rPr>
            </a:br>
            <a:br>
              <a:rPr lang="es-ES" sz="2000" dirty="0">
                <a:latin typeface="Open Sans" panose="020B0606030504020204" pitchFamily="34" charset="0"/>
                <a:ea typeface="Open Sans" panose="020B0606030504020204" pitchFamily="34" charset="0"/>
                <a:cs typeface="Open Sans" panose="020B0606030504020204" pitchFamily="34" charset="0"/>
              </a:rPr>
            </a:br>
            <a:r>
              <a:rPr lang="es-ES" sz="2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Eje D</a:t>
            </a:r>
            <a:r>
              <a:rPr lang="es-ES" sz="2000" dirty="0">
                <a:latin typeface="Open Sans" panose="020B0606030504020204" pitchFamily="34" charset="0"/>
                <a:ea typeface="Open Sans" panose="020B0606030504020204" pitchFamily="34" charset="0"/>
                <a:cs typeface="Open Sans" panose="020B0606030504020204" pitchFamily="34" charset="0"/>
              </a:rPr>
              <a:t>. </a:t>
            </a:r>
            <a:r>
              <a:rPr lang="es-ES" sz="2000" b="1" dirty="0">
                <a:latin typeface="Open Sans" panose="020B0606030504020204" pitchFamily="34" charset="0"/>
                <a:ea typeface="Open Sans" panose="020B0606030504020204" pitchFamily="34" charset="0"/>
                <a:cs typeface="Open Sans" panose="020B0606030504020204" pitchFamily="34" charset="0"/>
              </a:rPr>
              <a:t>Gestión del conocimiento</a:t>
            </a:r>
            <a:r>
              <a:rPr lang="es-ES" sz="2000" dirty="0">
                <a:latin typeface="Open Sans" panose="020B0606030504020204" pitchFamily="34" charset="0"/>
                <a:ea typeface="Open Sans" panose="020B0606030504020204" pitchFamily="34" charset="0"/>
                <a:cs typeface="Open Sans" panose="020B0606030504020204" pitchFamily="34" charset="0"/>
              </a:rPr>
              <a:t>: banco y compendio de buenas prácticas</a:t>
            </a:r>
            <a:br>
              <a:rPr lang="es-ES" sz="2000" dirty="0">
                <a:latin typeface="Open Sans" panose="020B0606030504020204" pitchFamily="34" charset="0"/>
                <a:ea typeface="Open Sans" panose="020B0606030504020204" pitchFamily="34" charset="0"/>
                <a:cs typeface="Open Sans" panose="020B0606030504020204" pitchFamily="34" charset="0"/>
              </a:rPr>
            </a:br>
            <a:br>
              <a:rPr lang="es-ES" sz="2000" dirty="0">
                <a:latin typeface="Open Sans" panose="020B0606030504020204" pitchFamily="34" charset="0"/>
                <a:ea typeface="Open Sans" panose="020B0606030504020204" pitchFamily="34" charset="0"/>
                <a:cs typeface="Open Sans" panose="020B0606030504020204" pitchFamily="34" charset="0"/>
              </a:rPr>
            </a:br>
            <a:r>
              <a:rPr lang="es-ES" sz="2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Eje E</a:t>
            </a:r>
            <a:r>
              <a:rPr lang="es-ES" sz="2000" dirty="0">
                <a:latin typeface="Open Sans" panose="020B0606030504020204" pitchFamily="34" charset="0"/>
                <a:ea typeface="Open Sans" panose="020B0606030504020204" pitchFamily="34" charset="0"/>
                <a:cs typeface="Open Sans" panose="020B0606030504020204" pitchFamily="34" charset="0"/>
              </a:rPr>
              <a:t>. </a:t>
            </a:r>
            <a:r>
              <a:rPr lang="es-ES" sz="2000" b="1" dirty="0">
                <a:latin typeface="Open Sans" panose="020B0606030504020204" pitchFamily="34" charset="0"/>
                <a:ea typeface="Open Sans" panose="020B0606030504020204" pitchFamily="34" charset="0"/>
                <a:cs typeface="Open Sans" panose="020B0606030504020204" pitchFamily="34" charset="0"/>
              </a:rPr>
              <a:t>Inteligencia Artificial, ética y derechos fundamentales </a:t>
            </a:r>
            <a:r>
              <a:rPr lang="es-ES" sz="2000" dirty="0">
                <a:latin typeface="Open Sans" panose="020B0606030504020204" pitchFamily="34" charset="0"/>
                <a:ea typeface="Open Sans" panose="020B0606030504020204" pitchFamily="34" charset="0"/>
                <a:cs typeface="Open Sans" panose="020B0606030504020204" pitchFamily="34" charset="0"/>
              </a:rPr>
              <a:t>(IA aplicada a calidad judicial) </a:t>
            </a:r>
            <a:br>
              <a:rPr lang="es-ES" sz="2000" dirty="0">
                <a:latin typeface="Open Sans" panose="020B0606030504020204" pitchFamily="34" charset="0"/>
                <a:ea typeface="Open Sans" panose="020B0606030504020204" pitchFamily="34" charset="0"/>
                <a:cs typeface="Open Sans" panose="020B0606030504020204" pitchFamily="34" charset="0"/>
              </a:rPr>
            </a:br>
            <a:endParaRPr lang="es-ES" sz="20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35474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4">
            <a:extLst>
              <a:ext uri="{FF2B5EF4-FFF2-40B4-BE49-F238E27FC236}">
                <a16:creationId xmlns:a16="http://schemas.microsoft.com/office/drawing/2014/main" id="{DA082254-F92E-4CFE-867A-49E23E297F6E}"/>
              </a:ext>
            </a:extLst>
          </p:cNvPr>
          <p:cNvSpPr txBox="1">
            <a:spLocks/>
          </p:cNvSpPr>
          <p:nvPr/>
        </p:nvSpPr>
        <p:spPr>
          <a:xfrm>
            <a:off x="6096000" y="1323191"/>
            <a:ext cx="5567008" cy="50335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s-ES" sz="1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s-ES" sz="1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Para facilitar aprobación y seguimiento, </a:t>
            </a:r>
            <a:r>
              <a:rPr lang="es-ES" sz="2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cada objetivo </a:t>
            </a:r>
            <a:r>
              <a:rPr lang="es-E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incluye indicadores y metas regionales. </a:t>
            </a:r>
          </a:p>
          <a:p>
            <a:pPr algn="just"/>
            <a:endParaRPr lang="es-E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Las </a:t>
            </a:r>
            <a:r>
              <a:rPr lang="es-ES" sz="2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metas propuestas </a:t>
            </a:r>
            <a:r>
              <a:rPr lang="es-E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conservan las del </a:t>
            </a:r>
            <a:r>
              <a:rPr lang="es-ES" sz="24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Plan RIGICA </a:t>
            </a:r>
            <a:r>
              <a:rPr lang="es-E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cuando ya existen, y completan lo que el </a:t>
            </a:r>
            <a:r>
              <a:rPr lang="es-ES" sz="24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Plan de gestión CICAJ</a:t>
            </a:r>
            <a:r>
              <a:rPr lang="es-E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plantea como acciones prioritarias.</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94629556-A451-282E-7418-FE893DD06E86}"/>
              </a:ext>
            </a:extLst>
          </p:cNvPr>
          <p:cNvSpPr txBox="1">
            <a:spLocks/>
          </p:cNvSpPr>
          <p:nvPr/>
        </p:nvSpPr>
        <p:spPr>
          <a:xfrm>
            <a:off x="528992" y="2383230"/>
            <a:ext cx="4976950" cy="77593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O</a:t>
            </a:r>
            <a:r>
              <a:rPr lang="es-ES" sz="40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bjetivos </a:t>
            </a:r>
          </a:p>
        </p:txBody>
      </p:sp>
    </p:spTree>
    <p:custDataLst>
      <p:tags r:id="rId1"/>
    </p:custDataLst>
    <p:extLst>
      <p:ext uri="{BB962C8B-B14F-4D97-AF65-F5344CB8AC3E}">
        <p14:creationId xmlns:p14="http://schemas.microsoft.com/office/powerpoint/2010/main" val="336442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45E27E-651B-CE18-5CD5-2E8B3DC26806}"/>
            </a:ext>
          </a:extLst>
        </p:cNvPr>
        <p:cNvGrpSpPr/>
        <p:nvPr/>
      </p:nvGrpSpPr>
      <p:grpSpPr>
        <a:xfrm>
          <a:off x="0" y="0"/>
          <a:ext cx="0" cy="0"/>
          <a:chOff x="0" y="0"/>
          <a:chExt cx="0" cy="0"/>
        </a:xfrm>
      </p:grpSpPr>
      <p:sp>
        <p:nvSpPr>
          <p:cNvPr id="3" name="Título 4">
            <a:extLst>
              <a:ext uri="{FF2B5EF4-FFF2-40B4-BE49-F238E27FC236}">
                <a16:creationId xmlns:a16="http://schemas.microsoft.com/office/drawing/2014/main" id="{76973E79-DB61-C4A3-7AFC-DEB88F3333AC}"/>
              </a:ext>
            </a:extLst>
          </p:cNvPr>
          <p:cNvSpPr txBox="1">
            <a:spLocks/>
          </p:cNvSpPr>
          <p:nvPr/>
        </p:nvSpPr>
        <p:spPr>
          <a:xfrm>
            <a:off x="6096000" y="1323191"/>
            <a:ext cx="5567008" cy="50335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1.1: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Realizar 8 reuniones trimestrales (2026–2027) con minuta ejecutiva y tablero simple de compromisos</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1.2: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Producir 2 informes ejecutivos anuales de avance (uno por año) consolidados por Secretaría Técnica.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1.3</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Designar país coordinador por actividad (al menos 1 por eje) y mantener registro de responsables.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Indicadores: </a:t>
            </a:r>
            <a:r>
              <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#reuniones realizadas; %reuniones con minuta; #informes emitidos; #actividades con país coordinador asignado.</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97B90624-FCF9-4E65-C050-263B32DD810B}"/>
              </a:ext>
            </a:extLst>
          </p:cNvPr>
          <p:cNvSpPr txBox="1">
            <a:spLocks/>
          </p:cNvSpPr>
          <p:nvPr/>
        </p:nvSpPr>
        <p:spPr>
          <a:xfrm>
            <a:off x="528992" y="1602890"/>
            <a:ext cx="4976950" cy="419548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OBJETIVO 1. </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Asegurar coordinación y seguimiento efectivo CICAJ–RIGICA </a:t>
            </a:r>
          </a:p>
        </p:txBody>
      </p:sp>
    </p:spTree>
    <p:custDataLst>
      <p:tags r:id="rId1"/>
    </p:custDataLst>
    <p:extLst>
      <p:ext uri="{BB962C8B-B14F-4D97-AF65-F5344CB8AC3E}">
        <p14:creationId xmlns:p14="http://schemas.microsoft.com/office/powerpoint/2010/main" val="13154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C575493-F8EC-CE24-CDC9-71C162E0D1E7}"/>
            </a:ext>
          </a:extLst>
        </p:cNvPr>
        <p:cNvGrpSpPr/>
        <p:nvPr/>
      </p:nvGrpSpPr>
      <p:grpSpPr>
        <a:xfrm>
          <a:off x="0" y="0"/>
          <a:ext cx="0" cy="0"/>
          <a:chOff x="0" y="0"/>
          <a:chExt cx="0" cy="0"/>
        </a:xfrm>
      </p:grpSpPr>
      <p:sp>
        <p:nvSpPr>
          <p:cNvPr id="3" name="Título 4">
            <a:extLst>
              <a:ext uri="{FF2B5EF4-FFF2-40B4-BE49-F238E27FC236}">
                <a16:creationId xmlns:a16="http://schemas.microsoft.com/office/drawing/2014/main" id="{FFC053BC-40A1-C3AF-547F-44E651AF9F76}"/>
              </a:ext>
            </a:extLst>
          </p:cNvPr>
          <p:cNvSpPr txBox="1">
            <a:spLocks/>
          </p:cNvSpPr>
          <p:nvPr/>
        </p:nvSpPr>
        <p:spPr>
          <a:xfrm>
            <a:off x="6096000" y="1323191"/>
            <a:ext cx="5567008" cy="50335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2.1: </a:t>
            </a:r>
            <a:r>
              <a:rPr lang="es-ES" sz="1800" i="0" dirty="0">
                <a:effectLst/>
                <a:latin typeface="Open Sans" panose="020B0606030504020204" pitchFamily="34" charset="0"/>
                <a:ea typeface="Open Sans" panose="020B0606030504020204" pitchFamily="34" charset="0"/>
                <a:cs typeface="Open Sans" panose="020B0606030504020204" pitchFamily="34" charset="0"/>
              </a:rPr>
              <a:t>Implementar un curso virtual del Decálogo con enfoque práctico y producto aplicado (Guía orientadora). </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2.2: </a:t>
            </a:r>
            <a:r>
              <a:rPr lang="es-ES" sz="1800" i="0" dirty="0">
                <a:effectLst/>
                <a:latin typeface="Open Sans" panose="020B0606030504020204" pitchFamily="34" charset="0"/>
                <a:ea typeface="Open Sans" panose="020B0606030504020204" pitchFamily="34" charset="0"/>
                <a:cs typeface="Open Sans" panose="020B0606030504020204" pitchFamily="34" charset="0"/>
              </a:rPr>
              <a:t>Alcanzar 500 personas capacitadas en 2026–2027 (meta RIGICA). </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2.3: </a:t>
            </a:r>
            <a:r>
              <a:rPr lang="es-ES" sz="1800" i="0" dirty="0">
                <a:effectLst/>
                <a:latin typeface="Open Sans" panose="020B0606030504020204" pitchFamily="34" charset="0"/>
                <a:ea typeface="Open Sans" panose="020B0606030504020204" pitchFamily="34" charset="0"/>
                <a:cs typeface="Open Sans" panose="020B0606030504020204" pitchFamily="34" charset="0"/>
              </a:rPr>
              <a:t>Promover programas de formación especializada (diplomados) y asegurar cupos para integrantes CUMBRE, CICAJ</a:t>
            </a:r>
            <a:r>
              <a:rPr lang="es-ES" sz="1800" dirty="0">
                <a:latin typeface="Open Sans" panose="020B0606030504020204" pitchFamily="34" charset="0"/>
                <a:ea typeface="Open Sans" panose="020B0606030504020204" pitchFamily="34" charset="0"/>
                <a:cs typeface="Open Sans" panose="020B0606030504020204" pitchFamily="34" charset="0"/>
              </a:rPr>
              <a:t>, </a:t>
            </a:r>
            <a:r>
              <a:rPr lang="es-ES" sz="1800" i="0" dirty="0">
                <a:effectLst/>
                <a:latin typeface="Open Sans" panose="020B0606030504020204" pitchFamily="34" charset="0"/>
                <a:ea typeface="Open Sans" panose="020B0606030504020204" pitchFamily="34" charset="0"/>
                <a:cs typeface="Open Sans" panose="020B0606030504020204" pitchFamily="34" charset="0"/>
              </a:rPr>
              <a:t>RIGICA (al menos 1 cohorte por año). </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Indicadores: </a:t>
            </a:r>
            <a:r>
              <a:rPr lang="es-ES" sz="1800" i="0" dirty="0">
                <a:effectLst/>
                <a:latin typeface="Open Sans" panose="020B0606030504020204" pitchFamily="34" charset="0"/>
                <a:ea typeface="Open Sans" panose="020B0606030504020204" pitchFamily="34" charset="0"/>
                <a:cs typeface="Open Sans" panose="020B0606030504020204" pitchFamily="34" charset="0"/>
              </a:rPr>
              <a:t>#personas certificadas; #países participantes en formación; #cohortes/ediciones; tasa de finalización del curso. </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9FD64DA4-E6E9-216D-218A-38D9AA158588}"/>
              </a:ext>
            </a:extLst>
          </p:cNvPr>
          <p:cNvSpPr txBox="1">
            <a:spLocks/>
          </p:cNvSpPr>
          <p:nvPr/>
        </p:nvSpPr>
        <p:spPr>
          <a:xfrm>
            <a:off x="528992" y="1656678"/>
            <a:ext cx="4976950" cy="43665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OBJETIVO 2.</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Desarrollar capacidades regionales en calidad judicial y Decálogo</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96495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095B7A-C0DE-D41A-E7F4-B524F9886903}"/>
            </a:ext>
          </a:extLst>
        </p:cNvPr>
        <p:cNvGrpSpPr/>
        <p:nvPr/>
      </p:nvGrpSpPr>
      <p:grpSpPr>
        <a:xfrm>
          <a:off x="0" y="0"/>
          <a:ext cx="0" cy="0"/>
          <a:chOff x="0" y="0"/>
          <a:chExt cx="0" cy="0"/>
        </a:xfrm>
      </p:grpSpPr>
      <p:sp>
        <p:nvSpPr>
          <p:cNvPr id="3" name="Título 4">
            <a:extLst>
              <a:ext uri="{FF2B5EF4-FFF2-40B4-BE49-F238E27FC236}">
                <a16:creationId xmlns:a16="http://schemas.microsoft.com/office/drawing/2014/main" id="{B0676147-293C-170E-1FA5-221BB551D13A}"/>
              </a:ext>
            </a:extLst>
          </p:cNvPr>
          <p:cNvSpPr txBox="1">
            <a:spLocks/>
          </p:cNvSpPr>
          <p:nvPr/>
        </p:nvSpPr>
        <p:spPr>
          <a:xfrm>
            <a:off x="6096000" y="1323191"/>
            <a:ext cx="5567008" cy="5033501"/>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3.1: </a:t>
            </a:r>
            <a:r>
              <a:rPr lang="es-ES" sz="1800" i="0" dirty="0">
                <a:effectLst/>
                <a:latin typeface="Open Sans" panose="020B0606030504020204" pitchFamily="34" charset="0"/>
                <a:ea typeface="Open Sans" panose="020B0606030504020204" pitchFamily="34" charset="0"/>
                <a:cs typeface="Open Sans" panose="020B0606030504020204" pitchFamily="34" charset="0"/>
              </a:rPr>
              <a:t>Realizar 4 paneles regionales virtuales tipo conversatorio (temas: transparencia/acceso; participación; innovación/tecnología; lenguaje claro). </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3.2: </a:t>
            </a:r>
            <a:r>
              <a:rPr lang="es-ES" sz="1800" i="0" dirty="0">
                <a:effectLst/>
                <a:latin typeface="Open Sans" panose="020B0606030504020204" pitchFamily="34" charset="0"/>
                <a:ea typeface="Open Sans" panose="020B0606030504020204" pitchFamily="34" charset="0"/>
                <a:cs typeface="Open Sans" panose="020B0606030504020204" pitchFamily="34" charset="0"/>
              </a:rPr>
              <a:t>Lograr 250 participantes acumulados en los paneles (meta RIGICA).</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3.3: </a:t>
            </a:r>
            <a:r>
              <a:rPr lang="es-ES" sz="1800" i="0" dirty="0">
                <a:effectLst/>
                <a:latin typeface="Open Sans" panose="020B0606030504020204" pitchFamily="34" charset="0"/>
                <a:ea typeface="Open Sans" panose="020B0606030504020204" pitchFamily="34" charset="0"/>
                <a:cs typeface="Open Sans" panose="020B0606030504020204" pitchFamily="34" charset="0"/>
              </a:rPr>
              <a:t>Emitir 4 minutas técnicas (una por panel) con aprendizajes, “qué funciona” y recomendaciones transferibles.</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Meta 3.4 (no duplicidad): </a:t>
            </a:r>
            <a:r>
              <a:rPr lang="es-ES" sz="1800" i="0" dirty="0">
                <a:effectLst/>
                <a:latin typeface="Open Sans" panose="020B0606030504020204" pitchFamily="34" charset="0"/>
                <a:ea typeface="Open Sans" panose="020B0606030504020204" pitchFamily="34" charset="0"/>
                <a:cs typeface="Open Sans" panose="020B0606030504020204" pitchFamily="34" charset="0"/>
              </a:rPr>
              <a:t>En cada país participante, registrar la instancia nacional con la cual se articula justicia abierta (listado y punto focal), para evitar superposición. </a:t>
            </a:r>
          </a:p>
          <a:p>
            <a:pPr algn="just"/>
            <a:endParaRPr lang="es-ES" sz="18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b="1" i="0" dirty="0">
                <a:solidFill>
                  <a:srgbClr val="011689"/>
                </a:solidFill>
                <a:effectLst/>
                <a:latin typeface="Open Sans" panose="020B0606030504020204" pitchFamily="34" charset="0"/>
                <a:ea typeface="Open Sans" panose="020B0606030504020204" pitchFamily="34" charset="0"/>
                <a:cs typeface="Open Sans" panose="020B0606030504020204" pitchFamily="34" charset="0"/>
              </a:rPr>
              <a:t>Indicadores</a:t>
            </a:r>
            <a:r>
              <a:rPr lang="es-ES" sz="1800" i="0" dirty="0">
                <a:effectLst/>
                <a:latin typeface="Open Sans" panose="020B0606030504020204" pitchFamily="34" charset="0"/>
                <a:ea typeface="Open Sans" panose="020B0606030504020204" pitchFamily="34" charset="0"/>
                <a:cs typeface="Open Sans" panose="020B0606030504020204" pitchFamily="34" charset="0"/>
              </a:rPr>
              <a:t>: #paneles; #participantes; #países expositores; #minutas técnicas; %países con punto focal de articulación.</a:t>
            </a:r>
          </a:p>
          <a:p>
            <a:pPr algn="just"/>
            <a:endParaRPr lang="es-E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6C429A86-0C77-CC2C-199C-C2F8FE053B40}"/>
              </a:ext>
            </a:extLst>
          </p:cNvPr>
          <p:cNvSpPr txBox="1">
            <a:spLocks/>
          </p:cNvSpPr>
          <p:nvPr/>
        </p:nvSpPr>
        <p:spPr>
          <a:xfrm>
            <a:off x="528992" y="1656678"/>
            <a:ext cx="4976950" cy="43665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OBJETIVO 3. </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a:p>
            <a:pPr algn="l"/>
            <a:r>
              <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rPr>
              <a:t>Implementar justicia abierta desde el Decálogo, sin duplicidades institucionales</a:t>
            </a:r>
          </a:p>
          <a:p>
            <a:pPr algn="l"/>
            <a:endParaRPr lang="es-ES" sz="3600" b="1" dirty="0">
              <a:solidFill>
                <a:srgbClr val="011689"/>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241546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993</Words>
  <Application>Microsoft Office PowerPoint</Application>
  <PresentationFormat>Panorámica</PresentationFormat>
  <Paragraphs>76</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Open Sans</vt:lpstr>
      <vt:lpstr>Tema de Office</vt:lpstr>
      <vt:lpstr>HOJA DE RUTA  2026-2027</vt:lpstr>
      <vt:lpstr> Presentar la HOJA DE RUTA 2026-2027 de la CICAJ, que impulsa en los poderes judiciales de Iberoamérica la implementación de estándares, prácticas, modelos y herramientas aplicadas a la calidad de la justicia:   a) integrando de manera transversal el enfoque de justicia abierta,   b) fortaleciendo capacidades,   c) incentivando el intercambio de buenas prácticas,   d) promoviendo el seguimiento,   d) incorporando la innovación tecnológica (incluida inteligencia artificial). </vt:lpstr>
      <vt:lpstr>Esta Hoja de Ruta integra en un solo marco operativo:  Los 4 ejes del Plan de Gestión CICAJ 2025–2027 (fortalecimiento del modelo; formación/cultura; transparencia/justicia abierta; integración/expansión)   Los 4 ejes del Plan RIGICA-JUSTICIA 2026–2027 (coordinación; formación; justicia abierta; buenas prácticas) y su lógica de metas e indicadores   Las decisiones del Acta 22/01/2026:  1. Justicia abierta abordada desde el decálogo, de forma transversal y evitando duplicidades; 2. Incorporación del eje Inteligencia Artificial (IA), ética y derechos fundamentales.</vt:lpstr>
      <vt:lpstr>1. Integración transversal: cada actividad debe vincular calidad judicial + justicia abierta.   2. Simplicidad operativa: indicadores regionales “mínimos” para no generar cargas excesivas  3. Autonomía institucional: metas regionales comunes, implementación nacional flexible.   4. No duplicidad: coordinación con instancias nacionales existentes de justicia abierta.  5. Gestión por productos: cada trimestre debe cerrar con entregables verificables (minutas, guías, compendios, informes).  </vt:lpstr>
      <vt:lpstr>Eje A. Gobernanza, coordinación y seguimiento regional: articulación CICAJ–RIGICA  Eje B. Formación y cultura de calidad: Decálogo + Guía + Diplomados   Eje C. Justicia abierta aplicada a la calidad: transparencia, participación, lenguaje claro, innovación.  Eje D. Gestión del conocimiento: banco y compendio de buenas prácticas  Eje E. Inteligencia Artificial, ética y derechos fundamentales (IA aplicada a calidad judicial)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GERR</dc:creator>
  <cp:lastModifiedBy>Gabriel Eduardo Riveros Riveros</cp:lastModifiedBy>
  <cp:revision>39</cp:revision>
  <cp:lastPrinted>2026-05-15T17:12:34Z</cp:lastPrinted>
  <dcterms:created xsi:type="dcterms:W3CDTF">2020-09-28T20:12:13Z</dcterms:created>
  <dcterms:modified xsi:type="dcterms:W3CDTF">2026-05-27T20:08:15Z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3F4CDA8C-CBB3-4C01-9579-110CB370996A</vt:lpwstr>
  </property>
  <property fmtid="{D5CDD505-2E9C-101B-9397-08002B2CF9AE}" pid="3" name="ArticulatePath">
    <vt:lpwstr>Presentación1</vt:lpwstr>
  </property>
</Properties>
</file>