
<file path=[Content_Types].xml><?xml version="1.0" encoding="utf-8"?>
<Types xmlns="http://schemas.openxmlformats.org/package/2006/content-types">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8"/>
  </p:notesMasterIdLst>
  <p:sldIdLst>
    <p:sldId id="256" r:id="rId5"/>
    <p:sldId id="259" r:id="rId6"/>
    <p:sldId id="271" r:id="rId7"/>
    <p:sldId id="260" r:id="rId8"/>
    <p:sldId id="262" r:id="rId9"/>
    <p:sldId id="272" r:id="rId10"/>
    <p:sldId id="264" r:id="rId11"/>
    <p:sldId id="274" r:id="rId12"/>
    <p:sldId id="265" r:id="rId13"/>
    <p:sldId id="266" r:id="rId14"/>
    <p:sldId id="273" r:id="rId15"/>
    <p:sldId id="275" r:id="rId16"/>
    <p:sldId id="269" r:id="rId17"/>
  </p:sldIdLst>
  <p:sldSz cx="9144000" cy="5143500" type="screen16x9"/>
  <p:notesSz cx="7010400" cy="92964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authors.xml><?xml version="1.0" encoding="utf-8"?>
<p188:authorLst xmlns:a="http://schemas.openxmlformats.org/drawingml/2006/main" xmlns:r="http://schemas.openxmlformats.org/officeDocument/2006/relationships" xmlns:p188="http://schemas.microsoft.com/office/powerpoint/2018/8/main">
  <p188:author id="{F3E66F21-71D3-2BA1-5950-A4CFDDA1207E}" name="BEATRIZ GABRIELA PONCE PEREA" initials="" userId="S::BPonceP@scjn.gob.mx::f3fd7dc1-ba29-4aec-8fb9-e2e155554a93" providerId="AD"/>
  <p188:author id="{AEB74159-48C8-9C14-7F9E-6EF146997B4F}" name="MARTHA BEATRIZ MONTAÑO DÁVALOS" initials="MM" userId="S::MBMontanoD@scjn.gob.mx::b4506d95-f729-4e12-bdff-efcea96f4809" providerId="AD"/>
  <p188:author id="{CF0BDD65-682A-FF9E-2BFD-91BCB29E894D}" name="MARTHA BEATRIZ MONTAÑO DÁVALOS" initials="MD" userId="S::mbmontanod@scjn.gob.mx::b4506d95-f729-4e12-bdff-efcea96f4809" providerId="AD"/>
  <p188:author id="{3042B1CE-F66E-760B-5B4C-63D54975CA58}" name="Aranza Sofía Gamboa Altamirano" initials="AG" userId="S::AGamboa@scjn.gob.mx::f121da6e-caea-4b63-b3ab-2dba3ef266f9"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79E"/>
    <a:srgbClr val="004A7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0F84F4B-D93B-48FD-B5BB-F8F140BF9D65}" v="40" dt="2026-06-09T15:50:08.308"/>
    <p1510:client id="{BFB0AAF9-F2AF-4580-BD34-C389EC927DFF}" v="164" dt="2026-06-09T00:05:01.72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8" d="100"/>
          <a:sy n="78" d="100"/>
        </p:scale>
        <p:origin x="940"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7138579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4360" tIns="52180" rIns="104360" bIns="52180"/>
          <a:lstStyle/>
          <a:p>
            <a:endParaRPr lang="en-US"/>
          </a:p>
        </p:txBody>
      </p:sp>
      <p:sp>
        <p:nvSpPr>
          <p:cNvPr id="4" name="Slide Number Placeholder 3"/>
          <p:cNvSpPr>
            <a:spLocks noGrp="1"/>
          </p:cNvSpPr>
          <p:nvPr>
            <p:ph type="sldNum" sz="quarter" idx="10"/>
          </p:nvPr>
        </p:nvSpPr>
        <p:spPr/>
        <p:txBody>
          <a:bodyPr lIns="104360" tIns="52180" rIns="104360" bIns="52180"/>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E9E28C-E5AA-E5DB-08BD-1938DC0DE1F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A450B18-B06D-4612-7ACE-A953E197934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B6CD5FF-F813-F256-67F3-3C666367F135}"/>
              </a:ext>
            </a:extLst>
          </p:cNvPr>
          <p:cNvSpPr>
            <a:spLocks noGrp="1"/>
          </p:cNvSpPr>
          <p:nvPr>
            <p:ph type="body" idx="1"/>
          </p:nvPr>
        </p:nvSpPr>
        <p:spPr/>
        <p:txBody>
          <a:bodyPr lIns="104360" tIns="52180" rIns="104360" bIns="52180"/>
          <a:lstStyle/>
          <a:p>
            <a:r>
              <a:rPr lang="en-US" err="1"/>
              <a:t>Unificar</a:t>
            </a:r>
            <a:r>
              <a:rPr lang="en-US"/>
              <a:t> con la PPT 12 </a:t>
            </a:r>
          </a:p>
        </p:txBody>
      </p:sp>
      <p:sp>
        <p:nvSpPr>
          <p:cNvPr id="4" name="Slide Number Placeholder 3">
            <a:extLst>
              <a:ext uri="{FF2B5EF4-FFF2-40B4-BE49-F238E27FC236}">
                <a16:creationId xmlns:a16="http://schemas.microsoft.com/office/drawing/2014/main" id="{392883AB-D257-1ECD-F621-098A61D5D962}"/>
              </a:ext>
            </a:extLst>
          </p:cNvPr>
          <p:cNvSpPr>
            <a:spLocks noGrp="1"/>
          </p:cNvSpPr>
          <p:nvPr>
            <p:ph type="sldNum" sz="quarter" idx="10"/>
          </p:nvPr>
        </p:nvSpPr>
        <p:spPr/>
        <p:txBody>
          <a:bodyPr lIns="104360" tIns="52180" rIns="104360" bIns="52180"/>
          <a:lstStyle/>
          <a:p>
            <a:fld id="{F7021451-1387-4CA6-816F-3879F97B5CBC}" type="slidenum">
              <a:rPr lang="en-US"/>
              <a:t>12</a:t>
            </a:fld>
            <a:endParaRPr lang="en-US"/>
          </a:p>
        </p:txBody>
      </p:sp>
    </p:spTree>
    <p:extLst>
      <p:ext uri="{BB962C8B-B14F-4D97-AF65-F5344CB8AC3E}">
        <p14:creationId xmlns:p14="http://schemas.microsoft.com/office/powerpoint/2010/main" val="14657517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4360" tIns="52180" rIns="104360" bIns="52180"/>
          <a:lstStyle/>
          <a:p>
            <a:endParaRPr lang="en-US"/>
          </a:p>
        </p:txBody>
      </p:sp>
      <p:sp>
        <p:nvSpPr>
          <p:cNvPr id="4" name="Slide Number Placeholder 3"/>
          <p:cNvSpPr>
            <a:spLocks noGrp="1"/>
          </p:cNvSpPr>
          <p:nvPr>
            <p:ph type="sldNum" sz="quarter" idx="10"/>
          </p:nvPr>
        </p:nvSpPr>
        <p:spPr/>
        <p:txBody>
          <a:bodyPr lIns="104360" tIns="52180" rIns="104360" bIns="52180"/>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4360" tIns="52180" rIns="104360" bIns="52180"/>
          <a:lstStyle/>
          <a:p>
            <a:endParaRPr lang="en-US"/>
          </a:p>
        </p:txBody>
      </p:sp>
      <p:sp>
        <p:nvSpPr>
          <p:cNvPr id="4" name="Slide Number Placeholder 3"/>
          <p:cNvSpPr>
            <a:spLocks noGrp="1"/>
          </p:cNvSpPr>
          <p:nvPr>
            <p:ph type="sldNum" sz="quarter" idx="10"/>
          </p:nvPr>
        </p:nvSpPr>
        <p:spPr/>
        <p:txBody>
          <a:bodyPr lIns="104360" tIns="52180" rIns="104360" bIns="52180"/>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4360" tIns="52180" rIns="104360" bIns="52180"/>
          <a:lstStyle/>
          <a:p>
            <a:endParaRPr lang="en-US"/>
          </a:p>
        </p:txBody>
      </p:sp>
      <p:sp>
        <p:nvSpPr>
          <p:cNvPr id="4" name="Slide Number Placeholder 3"/>
          <p:cNvSpPr>
            <a:spLocks noGrp="1"/>
          </p:cNvSpPr>
          <p:nvPr>
            <p:ph type="sldNum" sz="quarter" idx="10"/>
          </p:nvPr>
        </p:nvSpPr>
        <p:spPr/>
        <p:txBody>
          <a:bodyPr lIns="104360" tIns="52180" rIns="104360" bIns="52180"/>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4360" tIns="52180" rIns="104360" bIns="52180"/>
          <a:lstStyle/>
          <a:p>
            <a:endParaRPr lang="en-US"/>
          </a:p>
        </p:txBody>
      </p:sp>
      <p:sp>
        <p:nvSpPr>
          <p:cNvPr id="4" name="Slide Number Placeholder 3"/>
          <p:cNvSpPr>
            <a:spLocks noGrp="1"/>
          </p:cNvSpPr>
          <p:nvPr>
            <p:ph type="sldNum" sz="quarter" idx="10"/>
          </p:nvPr>
        </p:nvSpPr>
        <p:spPr/>
        <p:txBody>
          <a:bodyPr lIns="104360" tIns="52180" rIns="104360" bIns="52180"/>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717550" y="1162050"/>
            <a:ext cx="5575300" cy="3136900"/>
          </a:xfrm>
          <a:prstGeom prst="rect">
            <a:avLst/>
          </a:prstGeom>
          <a:noFill/>
          <a:ln w="12700">
            <a:solidFill>
              <a:prstClr val="black"/>
            </a:solidFill>
          </a:ln>
        </p:spPr>
      </p:sp>
      <p:sp>
        <p:nvSpPr>
          <p:cNvPr id="3" name="Marcador de notas 2"/>
          <p:cNvSpPr>
            <a:spLocks noGrp="1"/>
          </p:cNvSpPr>
          <p:nvPr>
            <p:ph type="body" idx="1"/>
          </p:nvPr>
        </p:nvSpPr>
        <p:spPr>
          <a:xfrm>
            <a:off x="701675" y="4473575"/>
            <a:ext cx="5607050" cy="3660775"/>
          </a:xfrm>
          <a:prstGeom prst="rect">
            <a:avLst/>
          </a:prstGeom>
        </p:spPr>
        <p:txBody>
          <a:bodyPr/>
          <a:lstStyle/>
          <a:p>
            <a:endParaRPr lang="es-ES_tradnl"/>
          </a:p>
        </p:txBody>
      </p:sp>
    </p:spTree>
    <p:extLst>
      <p:ext uri="{BB962C8B-B14F-4D97-AF65-F5344CB8AC3E}">
        <p14:creationId xmlns:p14="http://schemas.microsoft.com/office/powerpoint/2010/main" val="12102919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4360" tIns="52180" rIns="104360" bIns="52180"/>
          <a:lstStyle/>
          <a:p>
            <a:endParaRPr lang="en-US"/>
          </a:p>
        </p:txBody>
      </p:sp>
      <p:sp>
        <p:nvSpPr>
          <p:cNvPr id="4" name="Slide Number Placeholder 3"/>
          <p:cNvSpPr>
            <a:spLocks noGrp="1"/>
          </p:cNvSpPr>
          <p:nvPr>
            <p:ph type="sldNum" sz="quarter" idx="10"/>
          </p:nvPr>
        </p:nvSpPr>
        <p:spPr/>
        <p:txBody>
          <a:bodyPr lIns="104360" tIns="52180" rIns="104360" bIns="52180"/>
          <a:lstStyle/>
          <a:p>
            <a:fld id="{F7021451-1387-4CA6-816F-3879F97B5CBC}" type="slidenum">
              <a:rPr lang="en-US"/>
              <a:t>7</a:t>
            </a:fld>
            <a:endParaRPr lang="en-US"/>
          </a:p>
        </p:txBody>
      </p:sp>
    </p:spTree>
    <p:extLst>
      <p:ext uri="{BB962C8B-B14F-4D97-AF65-F5344CB8AC3E}">
        <p14:creationId xmlns:p14="http://schemas.microsoft.com/office/powerpoint/2010/main" val="9623341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4360" tIns="52180" rIns="104360" bIns="52180"/>
          <a:lstStyle/>
          <a:p>
            <a:endParaRPr lang="en-US"/>
          </a:p>
        </p:txBody>
      </p:sp>
      <p:sp>
        <p:nvSpPr>
          <p:cNvPr id="4" name="Slide Number Placeholder 3"/>
          <p:cNvSpPr>
            <a:spLocks noGrp="1"/>
          </p:cNvSpPr>
          <p:nvPr>
            <p:ph type="sldNum" sz="quarter" idx="10"/>
          </p:nvPr>
        </p:nvSpPr>
        <p:spPr/>
        <p:txBody>
          <a:bodyPr lIns="104360" tIns="52180" rIns="104360" bIns="52180"/>
          <a:lstStyle/>
          <a:p>
            <a:fld id="{F7021451-1387-4CA6-816F-3879F97B5CBC}" type="slidenum">
              <a:rPr lang="en-US"/>
              <a:t>8</a:t>
            </a:fld>
            <a:endParaRPr lang="en-US"/>
          </a:p>
        </p:txBody>
      </p:sp>
    </p:spTree>
    <p:extLst>
      <p:ext uri="{BB962C8B-B14F-4D97-AF65-F5344CB8AC3E}">
        <p14:creationId xmlns:p14="http://schemas.microsoft.com/office/powerpoint/2010/main" val="14610315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4360" tIns="52180" rIns="104360" bIns="52180"/>
          <a:lstStyle/>
          <a:p>
            <a:endParaRPr lang="en-US" dirty="0"/>
          </a:p>
        </p:txBody>
      </p:sp>
      <p:sp>
        <p:nvSpPr>
          <p:cNvPr id="4" name="Slide Number Placeholder 3"/>
          <p:cNvSpPr>
            <a:spLocks noGrp="1"/>
          </p:cNvSpPr>
          <p:nvPr>
            <p:ph type="sldNum" sz="quarter" idx="10"/>
          </p:nvPr>
        </p:nvSpPr>
        <p:spPr/>
        <p:txBody>
          <a:bodyPr lIns="104360" tIns="52180" rIns="104360" bIns="52180"/>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4360" tIns="52180" rIns="104360" bIns="52180"/>
          <a:lstStyle/>
          <a:p>
            <a:endParaRPr lang="en-US" dirty="0"/>
          </a:p>
        </p:txBody>
      </p:sp>
      <p:sp>
        <p:nvSpPr>
          <p:cNvPr id="4" name="Slide Number Placeholder 3"/>
          <p:cNvSpPr>
            <a:spLocks noGrp="1"/>
          </p:cNvSpPr>
          <p:nvPr>
            <p:ph type="sldNum" sz="quarter" idx="10"/>
          </p:nvPr>
        </p:nvSpPr>
        <p:spPr/>
        <p:txBody>
          <a:bodyPr lIns="104360" tIns="52180" rIns="104360" bIns="52180"/>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2" name="Image 0" descr="assets/Portal_Iberoamericano_de_Sentencias_de_Derechos_Econo_micos__Sociales__Culturales_y_Ambientales.jpg">
            <a:extLst>
              <a:ext uri="{FF2B5EF4-FFF2-40B4-BE49-F238E27FC236}">
                <a16:creationId xmlns:a16="http://schemas.microsoft.com/office/drawing/2014/main" id="{4846BD23-FAFB-8534-5423-2AABD03B9E14}"/>
              </a:ext>
            </a:extLst>
          </p:cNvPr>
          <p:cNvPicPr>
            <a:picLocks noChangeAspect="1"/>
          </p:cNvPicPr>
          <p:nvPr userDrawn="1"/>
        </p:nvPicPr>
        <p:blipFill>
          <a:blip r:embed="rId3"/>
          <a:stretch>
            <a:fillRect/>
          </a:stretch>
        </p:blipFill>
        <p:spPr>
          <a:xfrm>
            <a:off x="365760" y="274320"/>
            <a:ext cx="2148387" cy="384048"/>
          </a:xfrm>
          <a:prstGeom prst="rect">
            <a:avLst/>
          </a:prstGeom>
        </p:spPr>
      </p:pic>
      <p:pic>
        <p:nvPicPr>
          <p:cNvPr id="4" name="Image 2" descr="assets/Logo_Cumbre_Judicial_Iberoamericana.jpg">
            <a:extLst>
              <a:ext uri="{FF2B5EF4-FFF2-40B4-BE49-F238E27FC236}">
                <a16:creationId xmlns:a16="http://schemas.microsoft.com/office/drawing/2014/main" id="{D3E537AB-CEAA-A993-6ADE-C7C8E5EA4C3F}"/>
              </a:ext>
            </a:extLst>
          </p:cNvPr>
          <p:cNvPicPr>
            <a:picLocks noChangeAspect="1"/>
          </p:cNvPicPr>
          <p:nvPr userDrawn="1"/>
        </p:nvPicPr>
        <p:blipFill>
          <a:blip r:embed="rId4"/>
          <a:stretch>
            <a:fillRect/>
          </a:stretch>
        </p:blipFill>
        <p:spPr>
          <a:xfrm>
            <a:off x="8347710" y="256032"/>
            <a:ext cx="410865" cy="411480"/>
          </a:xfrm>
          <a:prstGeom prst="rect">
            <a:avLst/>
          </a:prstGeom>
        </p:spPr>
      </p:pic>
      <p:sp>
        <p:nvSpPr>
          <p:cNvPr id="5" name="Shape 0">
            <a:extLst>
              <a:ext uri="{FF2B5EF4-FFF2-40B4-BE49-F238E27FC236}">
                <a16:creationId xmlns:a16="http://schemas.microsoft.com/office/drawing/2014/main" id="{5AE1F403-49BB-DC4B-FF73-A983E381AC71}"/>
              </a:ext>
            </a:extLst>
          </p:cNvPr>
          <p:cNvSpPr/>
          <p:nvPr userDrawn="1"/>
        </p:nvSpPr>
        <p:spPr>
          <a:xfrm>
            <a:off x="365760" y="804672"/>
            <a:ext cx="8412480" cy="10973"/>
          </a:xfrm>
          <a:prstGeom prst="rect">
            <a:avLst/>
          </a:prstGeom>
          <a:solidFill>
            <a:srgbClr val="E2E8EF"/>
          </a:solidFill>
          <a:ln/>
        </p:spPr>
        <p:txBody>
          <a:bodyPr/>
          <a:lstStyle/>
          <a:p>
            <a:endParaRPr lang="es-MX"/>
          </a:p>
        </p:txBody>
      </p:sp>
      <p:sp>
        <p:nvSpPr>
          <p:cNvPr id="6" name="Shape 11">
            <a:extLst>
              <a:ext uri="{FF2B5EF4-FFF2-40B4-BE49-F238E27FC236}">
                <a16:creationId xmlns:a16="http://schemas.microsoft.com/office/drawing/2014/main" id="{D1B26A70-C455-8BB7-0855-C984731A7A50}"/>
              </a:ext>
            </a:extLst>
          </p:cNvPr>
          <p:cNvSpPr/>
          <p:nvPr userDrawn="1"/>
        </p:nvSpPr>
        <p:spPr>
          <a:xfrm>
            <a:off x="365760" y="4846320"/>
            <a:ext cx="8412480" cy="7315"/>
          </a:xfrm>
          <a:prstGeom prst="rect">
            <a:avLst/>
          </a:prstGeom>
          <a:solidFill>
            <a:srgbClr val="E2E8EF"/>
          </a:solidFill>
          <a:ln/>
        </p:spPr>
        <p:txBody>
          <a:bodyPr/>
          <a:lstStyle/>
          <a:p>
            <a:endParaRPr lang="es-MX"/>
          </a:p>
        </p:txBody>
      </p:sp>
      <p:sp>
        <p:nvSpPr>
          <p:cNvPr id="7" name="Text 12">
            <a:extLst>
              <a:ext uri="{FF2B5EF4-FFF2-40B4-BE49-F238E27FC236}">
                <a16:creationId xmlns:a16="http://schemas.microsoft.com/office/drawing/2014/main" id="{5308090D-B71B-C07F-5E6D-42CAB4B03687}"/>
              </a:ext>
            </a:extLst>
          </p:cNvPr>
          <p:cNvSpPr/>
          <p:nvPr userDrawn="1"/>
        </p:nvSpPr>
        <p:spPr>
          <a:xfrm>
            <a:off x="365760" y="4892040"/>
            <a:ext cx="6858000" cy="228600"/>
          </a:xfrm>
          <a:prstGeom prst="rect">
            <a:avLst/>
          </a:prstGeom>
          <a:noFill/>
          <a:ln/>
        </p:spPr>
        <p:txBody>
          <a:bodyPr wrap="square" lIns="0" tIns="0" rIns="0" bIns="0" rtlCol="0" anchor="ctr"/>
          <a:lstStyle/>
          <a:p>
            <a:pPr marL="0" indent="0">
              <a:buNone/>
            </a:pPr>
            <a:r>
              <a:rPr lang="en-US" sz="800" i="1">
                <a:solidFill>
                  <a:srgbClr val="6B7280"/>
                </a:solidFill>
                <a:latin typeface="Roboto" pitchFamily="34" charset="0"/>
                <a:ea typeface="Roboto" pitchFamily="34" charset="-122"/>
                <a:cs typeface="Roboto" pitchFamily="34" charset="-120"/>
              </a:rPr>
              <a:t>Plan de Trabajo del Portal DESCA · </a:t>
            </a:r>
            <a:r>
              <a:rPr lang="en-US" sz="800" i="1">
                <a:solidFill>
                  <a:srgbClr val="00679E"/>
                </a:solidFill>
                <a:latin typeface="Roboto" pitchFamily="34" charset="0"/>
                <a:ea typeface="Roboto" pitchFamily="34" charset="-122"/>
                <a:cs typeface="Roboto" pitchFamily="34" charset="-120"/>
              </a:rPr>
              <a:t>XXIII Edición CJI</a:t>
            </a:r>
            <a:endParaRPr lang="en-US" sz="800" i="1">
              <a:solidFill>
                <a:srgbClr val="00679E"/>
              </a:solidFill>
            </a:endParaRPr>
          </a:p>
        </p:txBody>
      </p:sp>
      <p:pic>
        <p:nvPicPr>
          <p:cNvPr id="10" name="Imagen 9">
            <a:extLst>
              <a:ext uri="{FF2B5EF4-FFF2-40B4-BE49-F238E27FC236}">
                <a16:creationId xmlns:a16="http://schemas.microsoft.com/office/drawing/2014/main" id="{0FD0E6AB-2F8C-9F57-5EEB-79BBFEAB85BA}"/>
              </a:ext>
            </a:extLst>
          </p:cNvPr>
          <p:cNvPicPr>
            <a:picLocks noChangeAspect="1"/>
          </p:cNvPicPr>
          <p:nvPr userDrawn="1"/>
        </p:nvPicPr>
        <p:blipFill>
          <a:blip r:embed="rId5"/>
          <a:stretch>
            <a:fillRect/>
          </a:stretch>
        </p:blipFill>
        <p:spPr>
          <a:xfrm>
            <a:off x="7848617" y="260031"/>
            <a:ext cx="491573" cy="41307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image" Target="../media/image22.png"/><Relationship Id="rId5" Type="http://schemas.openxmlformats.org/officeDocument/2006/relationships/image" Target="../media/image21.png"/><Relationship Id="rId4" Type="http://schemas.openxmlformats.org/officeDocument/2006/relationships/image" Target="../media/image20.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xml"/><Relationship Id="rId5" Type="http://schemas.openxmlformats.org/officeDocument/2006/relationships/image" Target="../media/image10.png"/><Relationship Id="rId4" Type="http://schemas.openxmlformats.org/officeDocument/2006/relationships/image" Target="../media/image9.png"/></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7" Type="http://schemas.openxmlformats.org/officeDocument/2006/relationships/image" Target="../media/image14.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png"/></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15.png"/></Relationships>
</file>

<file path=ppt/slides/_rels/slide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17.png"/></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18.png"/></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19.png"/></Relationships>
</file>

<file path=ppt/slides/slide1.xml><?xml version="1.0" encoding="utf-8"?>
<p:sld xmlns:a="http://schemas.openxmlformats.org/drawingml/2006/main" xmlns:r="http://schemas.openxmlformats.org/officeDocument/2006/relationships" xmlns:p="http://schemas.openxmlformats.org/presentationml/2006/main" showMasterSp="0">
  <p:cSld name="Slide 1">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320040" cy="5143500"/>
          </a:xfrm>
          <a:prstGeom prst="rect">
            <a:avLst/>
          </a:prstGeom>
          <a:solidFill>
            <a:srgbClr val="00679E"/>
          </a:solidFill>
          <a:ln/>
        </p:spPr>
        <p:txBody>
          <a:bodyPr/>
          <a:lstStyle/>
          <a:p>
            <a:endParaRPr lang="es-MX"/>
          </a:p>
        </p:txBody>
      </p:sp>
      <p:pic>
        <p:nvPicPr>
          <p:cNvPr id="3" name="Image 0" descr="assets/Portal_Iberoamericano_de_Sentencias_de_Derechos_Econo_micos__Sociales__Culturales_y_Ambientales.jpg"/>
          <p:cNvPicPr>
            <a:picLocks noChangeAspect="1"/>
          </p:cNvPicPr>
          <p:nvPr/>
        </p:nvPicPr>
        <p:blipFill>
          <a:blip r:embed="rId3"/>
          <a:stretch>
            <a:fillRect/>
          </a:stretch>
        </p:blipFill>
        <p:spPr>
          <a:xfrm>
            <a:off x="2037643" y="292918"/>
            <a:ext cx="5115208" cy="914400"/>
          </a:xfrm>
          <a:prstGeom prst="rect">
            <a:avLst/>
          </a:prstGeom>
        </p:spPr>
      </p:pic>
      <p:sp>
        <p:nvSpPr>
          <p:cNvPr id="4" name="Shape 1"/>
          <p:cNvSpPr/>
          <p:nvPr/>
        </p:nvSpPr>
        <p:spPr>
          <a:xfrm>
            <a:off x="1658925" y="1451213"/>
            <a:ext cx="5920353" cy="45719"/>
          </a:xfrm>
          <a:prstGeom prst="rect">
            <a:avLst/>
          </a:prstGeom>
          <a:solidFill>
            <a:srgbClr val="00679E"/>
          </a:solidFill>
          <a:ln/>
        </p:spPr>
        <p:txBody>
          <a:bodyPr/>
          <a:lstStyle/>
          <a:p>
            <a:endParaRPr lang="es-MX"/>
          </a:p>
        </p:txBody>
      </p:sp>
      <p:sp>
        <p:nvSpPr>
          <p:cNvPr id="5" name="Text 2"/>
          <p:cNvSpPr/>
          <p:nvPr/>
        </p:nvSpPr>
        <p:spPr>
          <a:xfrm>
            <a:off x="595741" y="1545137"/>
            <a:ext cx="8046720" cy="292608"/>
          </a:xfrm>
          <a:prstGeom prst="rect">
            <a:avLst/>
          </a:prstGeom>
          <a:noFill/>
          <a:ln/>
        </p:spPr>
        <p:txBody>
          <a:bodyPr wrap="square" lIns="0" tIns="0" rIns="0" bIns="0" rtlCol="0" anchor="ctr"/>
          <a:lstStyle/>
          <a:p>
            <a:pPr marL="0" indent="0" algn="ctr">
              <a:buNone/>
            </a:pPr>
            <a:r>
              <a:rPr lang="en-US" sz="1100" b="1" kern="0" spc="400">
                <a:solidFill>
                  <a:srgbClr val="00679E"/>
                </a:solidFill>
                <a:latin typeface="Roboto" pitchFamily="34" charset="0"/>
                <a:ea typeface="Roboto" pitchFamily="34" charset="-122"/>
                <a:cs typeface="Roboto" pitchFamily="34" charset="-120"/>
              </a:rPr>
              <a:t>CUMBRE JUDICIAL IBEROAMERICANA  ·  XXIII EDICIÓN</a:t>
            </a:r>
            <a:endParaRPr lang="en-US" sz="1100"/>
          </a:p>
        </p:txBody>
      </p:sp>
      <p:sp>
        <p:nvSpPr>
          <p:cNvPr id="6" name="Text 3"/>
          <p:cNvSpPr/>
          <p:nvPr/>
        </p:nvSpPr>
        <p:spPr>
          <a:xfrm>
            <a:off x="571887" y="2061275"/>
            <a:ext cx="8046720" cy="640080"/>
          </a:xfrm>
          <a:prstGeom prst="rect">
            <a:avLst/>
          </a:prstGeom>
          <a:noFill/>
          <a:ln/>
        </p:spPr>
        <p:txBody>
          <a:bodyPr wrap="square" lIns="0" tIns="0" rIns="0" bIns="0" rtlCol="0" anchor="ctr"/>
          <a:lstStyle/>
          <a:p>
            <a:pPr marL="0" indent="0" algn="ctr">
              <a:buNone/>
            </a:pPr>
            <a:r>
              <a:rPr lang="en-US" sz="3800" b="1">
                <a:solidFill>
                  <a:srgbClr val="004A73"/>
                </a:solidFill>
                <a:latin typeface="Roboto" pitchFamily="34" charset="0"/>
                <a:ea typeface="Roboto" pitchFamily="34" charset="-122"/>
                <a:cs typeface="Roboto" pitchFamily="34" charset="-120"/>
              </a:rPr>
              <a:t>Plan de Trabajo</a:t>
            </a:r>
            <a:endParaRPr lang="en-US" sz="3800"/>
          </a:p>
        </p:txBody>
      </p:sp>
      <p:sp>
        <p:nvSpPr>
          <p:cNvPr id="7" name="Text 4"/>
          <p:cNvSpPr/>
          <p:nvPr/>
        </p:nvSpPr>
        <p:spPr>
          <a:xfrm>
            <a:off x="571887" y="2655635"/>
            <a:ext cx="8046720" cy="502920"/>
          </a:xfrm>
          <a:prstGeom prst="rect">
            <a:avLst/>
          </a:prstGeom>
          <a:noFill/>
          <a:ln/>
        </p:spPr>
        <p:txBody>
          <a:bodyPr wrap="square" lIns="0" tIns="0" rIns="0" bIns="0" rtlCol="0" anchor="ctr"/>
          <a:lstStyle/>
          <a:p>
            <a:pPr marL="0" indent="0" algn="ctr">
              <a:buNone/>
            </a:pPr>
            <a:r>
              <a:rPr lang="en-US" sz="2800">
                <a:solidFill>
                  <a:srgbClr val="2C2C2C"/>
                </a:solidFill>
                <a:latin typeface="Roboto" pitchFamily="34" charset="0"/>
                <a:ea typeface="Roboto" pitchFamily="34" charset="-122"/>
                <a:cs typeface="Roboto" pitchFamily="34" charset="-120"/>
              </a:rPr>
              <a:t>del Portal DESCA</a:t>
            </a:r>
            <a:endParaRPr lang="en-US" sz="2800"/>
          </a:p>
        </p:txBody>
      </p:sp>
      <p:sp>
        <p:nvSpPr>
          <p:cNvPr id="9" name="Shape 6"/>
          <p:cNvSpPr/>
          <p:nvPr/>
        </p:nvSpPr>
        <p:spPr>
          <a:xfrm>
            <a:off x="2266627" y="3315090"/>
            <a:ext cx="4610746" cy="457200"/>
          </a:xfrm>
          <a:prstGeom prst="rect">
            <a:avLst/>
          </a:prstGeom>
          <a:solidFill>
            <a:srgbClr val="F4F6F8"/>
          </a:solidFill>
          <a:ln/>
        </p:spPr>
        <p:txBody>
          <a:bodyPr/>
          <a:lstStyle/>
          <a:p>
            <a:endParaRPr lang="es-MX"/>
          </a:p>
        </p:txBody>
      </p:sp>
      <p:sp>
        <p:nvSpPr>
          <p:cNvPr id="10" name="Text 7"/>
          <p:cNvSpPr/>
          <p:nvPr/>
        </p:nvSpPr>
        <p:spPr>
          <a:xfrm>
            <a:off x="2278250" y="3322839"/>
            <a:ext cx="4618495" cy="457200"/>
          </a:xfrm>
          <a:prstGeom prst="rect">
            <a:avLst/>
          </a:prstGeom>
          <a:noFill/>
          <a:ln/>
        </p:spPr>
        <p:txBody>
          <a:bodyPr wrap="square" lIns="0" tIns="0" rIns="0" bIns="0" rtlCol="0" anchor="ctr"/>
          <a:lstStyle/>
          <a:p>
            <a:pPr marL="0" indent="0" algn="ctr">
              <a:buNone/>
            </a:pPr>
            <a:r>
              <a:rPr lang="en-US" sz="1100" b="1">
                <a:solidFill>
                  <a:srgbClr val="004A73"/>
                </a:solidFill>
                <a:latin typeface="Roboto" pitchFamily="34" charset="0"/>
                <a:ea typeface="Roboto" pitchFamily="34" charset="-122"/>
                <a:cs typeface="Roboto" pitchFamily="34" charset="-120"/>
              </a:rPr>
              <a:t>Primera Reunión Preparatoria  ·  10 al 12 de junio de 2026  ·  Lima, Perú </a:t>
            </a:r>
            <a:endParaRPr lang="en-US" sz="1100"/>
          </a:p>
        </p:txBody>
      </p:sp>
      <p:grpSp>
        <p:nvGrpSpPr>
          <p:cNvPr id="14" name="Grupo 13">
            <a:extLst>
              <a:ext uri="{FF2B5EF4-FFF2-40B4-BE49-F238E27FC236}">
                <a16:creationId xmlns:a16="http://schemas.microsoft.com/office/drawing/2014/main" id="{031C9D85-2383-56AD-FA40-6132CDC10CD6}"/>
              </a:ext>
            </a:extLst>
          </p:cNvPr>
          <p:cNvGrpSpPr/>
          <p:nvPr/>
        </p:nvGrpSpPr>
        <p:grpSpPr>
          <a:xfrm>
            <a:off x="3411108" y="3863730"/>
            <a:ext cx="2100476" cy="881753"/>
            <a:chOff x="3411108" y="3863730"/>
            <a:chExt cx="2100476" cy="881753"/>
          </a:xfrm>
        </p:grpSpPr>
        <p:pic>
          <p:nvPicPr>
            <p:cNvPr id="12" name="Image 2" descr="assets/Logo_Cumbre_Judicial_Iberoamericana.jpg"/>
            <p:cNvPicPr>
              <a:picLocks noChangeAspect="1"/>
            </p:cNvPicPr>
            <p:nvPr/>
          </p:nvPicPr>
          <p:blipFill>
            <a:blip r:embed="rId4"/>
            <a:stretch>
              <a:fillRect/>
            </a:stretch>
          </p:blipFill>
          <p:spPr>
            <a:xfrm>
              <a:off x="4642904" y="3863730"/>
              <a:ext cx="868680" cy="869980"/>
            </a:xfrm>
            <a:prstGeom prst="rect">
              <a:avLst/>
            </a:prstGeom>
          </p:spPr>
        </p:pic>
        <p:pic>
          <p:nvPicPr>
            <p:cNvPr id="8" name="Imagen 7">
              <a:extLst>
                <a:ext uri="{FF2B5EF4-FFF2-40B4-BE49-F238E27FC236}">
                  <a16:creationId xmlns:a16="http://schemas.microsoft.com/office/drawing/2014/main" id="{AD150549-DB3A-3EEC-844E-FF5C685391D3}"/>
                </a:ext>
              </a:extLst>
            </p:cNvPr>
            <p:cNvPicPr>
              <a:picLocks noChangeAspect="1"/>
            </p:cNvPicPr>
            <p:nvPr/>
          </p:nvPicPr>
          <p:blipFill>
            <a:blip r:embed="rId5"/>
            <a:stretch>
              <a:fillRect/>
            </a:stretch>
          </p:blipFill>
          <p:spPr>
            <a:xfrm>
              <a:off x="3411108" y="3869504"/>
              <a:ext cx="1042457" cy="875979"/>
            </a:xfrm>
            <a:prstGeom prst="rect">
              <a:avLst/>
            </a:prstGeom>
          </p:spPr>
        </p:pic>
      </p:grpSp>
      <p:sp>
        <p:nvSpPr>
          <p:cNvPr id="15" name="Shape 1">
            <a:extLst>
              <a:ext uri="{FF2B5EF4-FFF2-40B4-BE49-F238E27FC236}">
                <a16:creationId xmlns:a16="http://schemas.microsoft.com/office/drawing/2014/main" id="{470C82E1-FE58-7961-6CF2-F2B7E82202F7}"/>
              </a:ext>
            </a:extLst>
          </p:cNvPr>
          <p:cNvSpPr/>
          <p:nvPr/>
        </p:nvSpPr>
        <p:spPr>
          <a:xfrm>
            <a:off x="1658925" y="1885950"/>
            <a:ext cx="5920353" cy="45719"/>
          </a:xfrm>
          <a:prstGeom prst="rect">
            <a:avLst/>
          </a:prstGeom>
          <a:solidFill>
            <a:srgbClr val="00679E"/>
          </a:solidFill>
          <a:ln/>
        </p:spPr>
        <p:txBody>
          <a:bodyPr/>
          <a:lstStyle/>
          <a:p>
            <a:endParaRPr lang="es-MX"/>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a:effectLst/>
      </p:bgPr>
    </p:bg>
    <p:spTree>
      <p:nvGrpSpPr>
        <p:cNvPr id="1" name=""/>
        <p:cNvGrpSpPr/>
        <p:nvPr/>
      </p:nvGrpSpPr>
      <p:grpSpPr>
        <a:xfrm>
          <a:off x="0" y="0"/>
          <a:ext cx="0" cy="0"/>
          <a:chOff x="0" y="0"/>
          <a:chExt cx="0" cy="0"/>
        </a:xfrm>
      </p:grpSpPr>
      <p:sp>
        <p:nvSpPr>
          <p:cNvPr id="8" name="Shape 3"/>
          <p:cNvSpPr/>
          <p:nvPr/>
        </p:nvSpPr>
        <p:spPr>
          <a:xfrm>
            <a:off x="391886" y="1756095"/>
            <a:ext cx="8229600" cy="1624951"/>
          </a:xfrm>
          <a:prstGeom prst="rect">
            <a:avLst/>
          </a:prstGeom>
          <a:solidFill>
            <a:srgbClr val="F4F6F8"/>
          </a:solidFill>
          <a:ln/>
        </p:spPr>
        <p:txBody>
          <a:bodyPr/>
          <a:lstStyle/>
          <a:p>
            <a:endParaRPr lang="es-MX"/>
          </a:p>
        </p:txBody>
      </p:sp>
      <p:pic>
        <p:nvPicPr>
          <p:cNvPr id="2" name="Image 0" descr="assets/Portal_Iberoamericano_de_Sentencias_de_Derechos_Econo_micos__Sociales__Culturales_y_Ambientales.jpg"/>
          <p:cNvPicPr>
            <a:picLocks noChangeAspect="1"/>
          </p:cNvPicPr>
          <p:nvPr/>
        </p:nvPicPr>
        <p:blipFill>
          <a:blip r:embed="rId3"/>
          <a:stretch>
            <a:fillRect/>
          </a:stretch>
        </p:blipFill>
        <p:spPr>
          <a:xfrm>
            <a:off x="365760" y="274320"/>
            <a:ext cx="2148387" cy="384048"/>
          </a:xfrm>
          <a:prstGeom prst="rect">
            <a:avLst/>
          </a:prstGeom>
        </p:spPr>
      </p:pic>
      <p:sp>
        <p:nvSpPr>
          <p:cNvPr id="5" name="Shape 0"/>
          <p:cNvSpPr/>
          <p:nvPr/>
        </p:nvSpPr>
        <p:spPr>
          <a:xfrm>
            <a:off x="365760" y="804672"/>
            <a:ext cx="8412480" cy="10973"/>
          </a:xfrm>
          <a:prstGeom prst="rect">
            <a:avLst/>
          </a:prstGeom>
          <a:solidFill>
            <a:srgbClr val="E2E8EF"/>
          </a:solidFill>
          <a:ln/>
        </p:spPr>
        <p:txBody>
          <a:bodyPr/>
          <a:lstStyle/>
          <a:p>
            <a:endParaRPr lang="es-MX"/>
          </a:p>
        </p:txBody>
      </p:sp>
      <p:sp>
        <p:nvSpPr>
          <p:cNvPr id="6" name="Text 1"/>
          <p:cNvSpPr/>
          <p:nvPr/>
        </p:nvSpPr>
        <p:spPr>
          <a:xfrm>
            <a:off x="365760" y="960120"/>
            <a:ext cx="8412480" cy="502920"/>
          </a:xfrm>
          <a:prstGeom prst="rect">
            <a:avLst/>
          </a:prstGeom>
          <a:noFill/>
          <a:ln/>
        </p:spPr>
        <p:txBody>
          <a:bodyPr wrap="square" lIns="0" tIns="0" rIns="0" bIns="0" rtlCol="0" anchor="t"/>
          <a:lstStyle/>
          <a:p>
            <a:pPr marL="0" indent="0">
              <a:buNone/>
            </a:pPr>
            <a:r>
              <a:rPr lang="es-ES_tradnl" sz="2600" b="1">
                <a:solidFill>
                  <a:srgbClr val="004A73"/>
                </a:solidFill>
                <a:latin typeface="Roboto" pitchFamily="34" charset="0"/>
                <a:ea typeface="Roboto" pitchFamily="34" charset="-122"/>
                <a:cs typeface="Roboto" pitchFamily="34" charset="-120"/>
              </a:rPr>
              <a:t>Fase 2 · Envío de las sentencias</a:t>
            </a:r>
            <a:endParaRPr lang="es-ES_tradnl" sz="2600"/>
          </a:p>
        </p:txBody>
      </p:sp>
      <p:pic>
        <p:nvPicPr>
          <p:cNvPr id="9" name="Image 3" descr="preencoded.png"/>
          <p:cNvPicPr>
            <a:picLocks noChangeAspect="1"/>
          </p:cNvPicPr>
          <p:nvPr/>
        </p:nvPicPr>
        <p:blipFill>
          <a:blip r:embed="rId4"/>
          <a:stretch>
            <a:fillRect/>
          </a:stretch>
        </p:blipFill>
        <p:spPr>
          <a:xfrm>
            <a:off x="486763" y="1837395"/>
            <a:ext cx="365760" cy="365760"/>
          </a:xfrm>
          <a:prstGeom prst="rect">
            <a:avLst/>
          </a:prstGeom>
        </p:spPr>
      </p:pic>
      <p:sp>
        <p:nvSpPr>
          <p:cNvPr id="10" name="Text 4"/>
          <p:cNvSpPr/>
          <p:nvPr/>
        </p:nvSpPr>
        <p:spPr>
          <a:xfrm>
            <a:off x="971464" y="1860358"/>
            <a:ext cx="4187834" cy="325953"/>
          </a:xfrm>
          <a:prstGeom prst="rect">
            <a:avLst/>
          </a:prstGeom>
          <a:noFill/>
          <a:ln/>
        </p:spPr>
        <p:txBody>
          <a:bodyPr wrap="square" lIns="0" tIns="0" rIns="0" bIns="0" rtlCol="0" anchor="ctr"/>
          <a:lstStyle/>
          <a:p>
            <a:pPr marL="0" indent="0">
              <a:buNone/>
            </a:pPr>
            <a:r>
              <a:rPr lang="es-ES_tradnl" sz="1100" b="1">
                <a:solidFill>
                  <a:srgbClr val="004A73"/>
                </a:solidFill>
                <a:latin typeface="Roboto" pitchFamily="34" charset="0"/>
                <a:ea typeface="Roboto" pitchFamily="34" charset="-122"/>
                <a:cs typeface="Roboto" pitchFamily="34" charset="-120"/>
              </a:rPr>
              <a:t>Remitir los documentos a los enlaces designados:</a:t>
            </a:r>
            <a:endParaRPr lang="es-ES_tradnl" sz="1100"/>
          </a:p>
        </p:txBody>
      </p:sp>
      <p:sp>
        <p:nvSpPr>
          <p:cNvPr id="11" name="Text 5"/>
          <p:cNvSpPr/>
          <p:nvPr/>
        </p:nvSpPr>
        <p:spPr>
          <a:xfrm>
            <a:off x="966340" y="2799234"/>
            <a:ext cx="2579571" cy="292608"/>
          </a:xfrm>
          <a:prstGeom prst="rect">
            <a:avLst/>
          </a:prstGeom>
          <a:noFill/>
          <a:ln/>
        </p:spPr>
        <p:txBody>
          <a:bodyPr wrap="square" lIns="0" tIns="0" rIns="0" bIns="0" rtlCol="0" anchor="ctr"/>
          <a:lstStyle/>
          <a:p>
            <a:pPr marL="0" indent="0">
              <a:buNone/>
            </a:pPr>
            <a:r>
              <a:rPr lang="es-ES_tradnl" sz="1100" b="1">
                <a:solidFill>
                  <a:srgbClr val="2C2C2C"/>
                </a:solidFill>
                <a:latin typeface="Roboto" pitchFamily="34" charset="0"/>
                <a:ea typeface="Roboto" pitchFamily="34" charset="-122"/>
                <a:cs typeface="Roboto" pitchFamily="34" charset="-120"/>
              </a:rPr>
              <a:t>Vanessa Martínez Hernández</a:t>
            </a:r>
            <a:endParaRPr lang="es-ES_tradnl" sz="1100"/>
          </a:p>
        </p:txBody>
      </p:sp>
      <p:sp>
        <p:nvSpPr>
          <p:cNvPr id="12" name="Text 6"/>
          <p:cNvSpPr/>
          <p:nvPr/>
        </p:nvSpPr>
        <p:spPr>
          <a:xfrm>
            <a:off x="966340" y="3034668"/>
            <a:ext cx="1885177" cy="274320"/>
          </a:xfrm>
          <a:prstGeom prst="rect">
            <a:avLst/>
          </a:prstGeom>
          <a:noFill/>
          <a:ln/>
        </p:spPr>
        <p:txBody>
          <a:bodyPr wrap="square" lIns="0" tIns="0" rIns="0" bIns="0" rtlCol="0" anchor="ctr"/>
          <a:lstStyle/>
          <a:p>
            <a:pPr marL="0" indent="0">
              <a:buNone/>
            </a:pPr>
            <a:r>
              <a:rPr lang="es-ES_tradnl" sz="1200">
                <a:solidFill>
                  <a:srgbClr val="00679E"/>
                </a:solidFill>
                <a:latin typeface="Roboto" pitchFamily="34" charset="0"/>
                <a:ea typeface="Roboto" pitchFamily="34" charset="-122"/>
                <a:cs typeface="Roboto" pitchFamily="34" charset="-120"/>
              </a:rPr>
              <a:t>vmartinezh@scjn.gob.mx</a:t>
            </a:r>
            <a:endParaRPr lang="es-ES_tradnl" sz="1200"/>
          </a:p>
        </p:txBody>
      </p:sp>
      <p:sp>
        <p:nvSpPr>
          <p:cNvPr id="13" name="Shape 7"/>
          <p:cNvSpPr/>
          <p:nvPr/>
        </p:nvSpPr>
        <p:spPr>
          <a:xfrm>
            <a:off x="507389" y="2799234"/>
            <a:ext cx="2930205" cy="18288"/>
          </a:xfrm>
          <a:prstGeom prst="rect">
            <a:avLst/>
          </a:prstGeom>
          <a:solidFill>
            <a:srgbClr val="E2E8EF"/>
          </a:solidFill>
          <a:ln/>
        </p:spPr>
        <p:txBody>
          <a:bodyPr/>
          <a:lstStyle/>
          <a:p>
            <a:endParaRPr lang="es-MX"/>
          </a:p>
        </p:txBody>
      </p:sp>
      <p:sp>
        <p:nvSpPr>
          <p:cNvPr id="14" name="Text 8"/>
          <p:cNvSpPr/>
          <p:nvPr/>
        </p:nvSpPr>
        <p:spPr>
          <a:xfrm>
            <a:off x="966341" y="2218136"/>
            <a:ext cx="2579571" cy="292608"/>
          </a:xfrm>
          <a:prstGeom prst="rect">
            <a:avLst/>
          </a:prstGeom>
          <a:noFill/>
          <a:ln/>
        </p:spPr>
        <p:txBody>
          <a:bodyPr wrap="square" lIns="0" tIns="0" rIns="0" bIns="0" rtlCol="0" anchor="ctr"/>
          <a:lstStyle/>
          <a:p>
            <a:pPr marL="0" indent="0">
              <a:buNone/>
            </a:pPr>
            <a:r>
              <a:rPr lang="es-ES_tradnl" sz="1100" b="1">
                <a:solidFill>
                  <a:srgbClr val="2C2C2C"/>
                </a:solidFill>
                <a:latin typeface="Roboto" pitchFamily="34" charset="0"/>
                <a:ea typeface="Roboto" pitchFamily="34" charset="-122"/>
                <a:cs typeface="Roboto" pitchFamily="34" charset="-120"/>
              </a:rPr>
              <a:t>Aranza Sofía Gamboa Altamirano</a:t>
            </a:r>
            <a:endParaRPr lang="es-ES_tradnl" sz="1100"/>
          </a:p>
        </p:txBody>
      </p:sp>
      <p:sp>
        <p:nvSpPr>
          <p:cNvPr id="15" name="Text 9"/>
          <p:cNvSpPr/>
          <p:nvPr/>
        </p:nvSpPr>
        <p:spPr>
          <a:xfrm>
            <a:off x="975933" y="2419791"/>
            <a:ext cx="2091432" cy="274320"/>
          </a:xfrm>
          <a:prstGeom prst="rect">
            <a:avLst/>
          </a:prstGeom>
          <a:noFill/>
          <a:ln/>
        </p:spPr>
        <p:txBody>
          <a:bodyPr wrap="square" lIns="0" tIns="0" rIns="0" bIns="0" rtlCol="0" anchor="ctr"/>
          <a:lstStyle/>
          <a:p>
            <a:pPr marL="0" indent="0">
              <a:buNone/>
            </a:pPr>
            <a:r>
              <a:rPr lang="es-ES_tradnl" sz="1200">
                <a:solidFill>
                  <a:srgbClr val="00679E"/>
                </a:solidFill>
                <a:latin typeface="Roboto" pitchFamily="34" charset="0"/>
                <a:ea typeface="Roboto" pitchFamily="34" charset="-122"/>
                <a:cs typeface="Roboto" pitchFamily="34" charset="-120"/>
              </a:rPr>
              <a:t>agamboa@scjn.gob.mx</a:t>
            </a:r>
            <a:endParaRPr lang="es-ES_tradnl" sz="1200"/>
          </a:p>
        </p:txBody>
      </p:sp>
      <p:sp>
        <p:nvSpPr>
          <p:cNvPr id="17" name="Shape 11"/>
          <p:cNvSpPr/>
          <p:nvPr/>
        </p:nvSpPr>
        <p:spPr>
          <a:xfrm>
            <a:off x="391886" y="3462346"/>
            <a:ext cx="8229600" cy="1368162"/>
          </a:xfrm>
          <a:prstGeom prst="rect">
            <a:avLst/>
          </a:prstGeom>
          <a:solidFill>
            <a:srgbClr val="00679E"/>
          </a:solidFill>
          <a:ln/>
        </p:spPr>
        <p:txBody>
          <a:bodyPr/>
          <a:lstStyle/>
          <a:p>
            <a:endParaRPr lang="es-MX"/>
          </a:p>
        </p:txBody>
      </p:sp>
      <p:pic>
        <p:nvPicPr>
          <p:cNvPr id="18" name="Image 4" descr="preencoded.png"/>
          <p:cNvPicPr>
            <a:picLocks noChangeAspect="1"/>
          </p:cNvPicPr>
          <p:nvPr/>
        </p:nvPicPr>
        <p:blipFill>
          <a:blip r:embed="rId5"/>
          <a:stretch>
            <a:fillRect/>
          </a:stretch>
        </p:blipFill>
        <p:spPr>
          <a:xfrm>
            <a:off x="564453" y="3514940"/>
            <a:ext cx="411480" cy="411480"/>
          </a:xfrm>
          <a:prstGeom prst="rect">
            <a:avLst/>
          </a:prstGeom>
        </p:spPr>
      </p:pic>
      <p:pic>
        <p:nvPicPr>
          <p:cNvPr id="19" name="Image 5" descr="preencoded.png"/>
          <p:cNvPicPr>
            <a:picLocks noChangeAspect="1"/>
          </p:cNvPicPr>
          <p:nvPr/>
        </p:nvPicPr>
        <p:blipFill>
          <a:blip r:embed="rId6"/>
          <a:stretch>
            <a:fillRect/>
          </a:stretch>
        </p:blipFill>
        <p:spPr>
          <a:xfrm>
            <a:off x="564453" y="3514940"/>
            <a:ext cx="411480" cy="411480"/>
          </a:xfrm>
          <a:prstGeom prst="rect">
            <a:avLst/>
          </a:prstGeom>
        </p:spPr>
      </p:pic>
      <p:sp>
        <p:nvSpPr>
          <p:cNvPr id="20" name="Text 12"/>
          <p:cNvSpPr/>
          <p:nvPr/>
        </p:nvSpPr>
        <p:spPr>
          <a:xfrm>
            <a:off x="1109999" y="3570973"/>
            <a:ext cx="2348221" cy="365760"/>
          </a:xfrm>
          <a:prstGeom prst="rect">
            <a:avLst/>
          </a:prstGeom>
          <a:noFill/>
          <a:ln/>
        </p:spPr>
        <p:txBody>
          <a:bodyPr wrap="square" lIns="0" tIns="0" rIns="0" bIns="0" rtlCol="0" anchor="ctr"/>
          <a:lstStyle/>
          <a:p>
            <a:pPr marL="0" indent="0">
              <a:buNone/>
            </a:pPr>
            <a:r>
              <a:rPr lang="es-ES_tradnl" sz="1800" b="1">
                <a:solidFill>
                  <a:srgbClr val="FFFFFF"/>
                </a:solidFill>
                <a:latin typeface="Roboto" pitchFamily="34" charset="0"/>
                <a:ea typeface="Roboto" pitchFamily="34" charset="-122"/>
                <a:cs typeface="Roboto" pitchFamily="34" charset="-120"/>
              </a:rPr>
              <a:t>Consultas</a:t>
            </a:r>
            <a:endParaRPr lang="es-ES_tradnl" sz="1800"/>
          </a:p>
        </p:txBody>
      </p:sp>
      <p:sp>
        <p:nvSpPr>
          <p:cNvPr id="21" name="Text 13"/>
          <p:cNvSpPr/>
          <p:nvPr/>
        </p:nvSpPr>
        <p:spPr>
          <a:xfrm>
            <a:off x="1174447" y="3951823"/>
            <a:ext cx="7717186" cy="651013"/>
          </a:xfrm>
          <a:prstGeom prst="rect">
            <a:avLst/>
          </a:prstGeom>
          <a:noFill/>
          <a:ln/>
        </p:spPr>
        <p:txBody>
          <a:bodyPr wrap="square" lIns="0" tIns="0" rIns="0" bIns="0" rtlCol="0" anchor="ctr"/>
          <a:lstStyle/>
          <a:p>
            <a:pPr marL="0" indent="0">
              <a:buNone/>
            </a:pPr>
            <a:r>
              <a:rPr lang="es-ES_tradnl" sz="1150">
                <a:solidFill>
                  <a:srgbClr val="FFFFFF"/>
                </a:solidFill>
                <a:latin typeface="Roboto" pitchFamily="34" charset="0"/>
                <a:ea typeface="Roboto" pitchFamily="34" charset="-122"/>
                <a:cs typeface="Roboto" pitchFamily="34" charset="-120"/>
              </a:rPr>
              <a:t>Las personas enlaces del Portal DESCA estarán disponibles para resolver dudas técnicas o de procedimiento.</a:t>
            </a:r>
            <a:endParaRPr lang="es-ES_tradnl" sz="1150"/>
          </a:p>
        </p:txBody>
      </p:sp>
      <p:sp>
        <p:nvSpPr>
          <p:cNvPr id="24" name="Text 16"/>
          <p:cNvSpPr/>
          <p:nvPr/>
        </p:nvSpPr>
        <p:spPr>
          <a:xfrm>
            <a:off x="8138160" y="4892040"/>
            <a:ext cx="640080" cy="228600"/>
          </a:xfrm>
          <a:prstGeom prst="rect">
            <a:avLst/>
          </a:prstGeom>
          <a:noFill/>
          <a:ln/>
        </p:spPr>
        <p:txBody>
          <a:bodyPr wrap="square" lIns="0" tIns="0" rIns="0" bIns="0" rtlCol="0" anchor="ctr"/>
          <a:lstStyle/>
          <a:p>
            <a:pPr marL="0" indent="0" algn="r">
              <a:buNone/>
            </a:pPr>
            <a:r>
              <a:rPr lang="en-US" sz="900" dirty="0">
                <a:solidFill>
                  <a:srgbClr val="6B7280"/>
                </a:solidFill>
                <a:latin typeface="Roboto" pitchFamily="34" charset="0"/>
                <a:ea typeface="Roboto" pitchFamily="34" charset="-122"/>
                <a:cs typeface="Roboto" pitchFamily="34" charset="-120"/>
              </a:rPr>
              <a:t>9</a:t>
            </a:r>
            <a:endParaRPr lang="en-US" sz="900" dirty="0"/>
          </a:p>
        </p:txBody>
      </p:sp>
      <p:sp>
        <p:nvSpPr>
          <p:cNvPr id="3" name="Text 1">
            <a:extLst>
              <a:ext uri="{FF2B5EF4-FFF2-40B4-BE49-F238E27FC236}">
                <a16:creationId xmlns:a16="http://schemas.microsoft.com/office/drawing/2014/main" id="{A04CCE96-C630-290C-6B73-F85B0D7C259D}"/>
              </a:ext>
            </a:extLst>
          </p:cNvPr>
          <p:cNvSpPr/>
          <p:nvPr/>
        </p:nvSpPr>
        <p:spPr>
          <a:xfrm>
            <a:off x="391886" y="1483750"/>
            <a:ext cx="3210712" cy="215565"/>
          </a:xfrm>
          <a:prstGeom prst="rect">
            <a:avLst/>
          </a:prstGeom>
          <a:noFill/>
          <a:ln/>
        </p:spPr>
        <p:txBody>
          <a:bodyPr wrap="square" lIns="0" tIns="0" rIns="0" bIns="0" rtlCol="0" anchor="t"/>
          <a:lstStyle/>
          <a:p>
            <a:pPr marL="0" indent="0">
              <a:buNone/>
            </a:pPr>
            <a:r>
              <a:rPr lang="es-ES_tradnl" sz="1400" b="1">
                <a:solidFill>
                  <a:srgbClr val="004A73"/>
                </a:solidFill>
                <a:latin typeface="Roboto" pitchFamily="34" charset="0"/>
                <a:ea typeface="Roboto" pitchFamily="34" charset="-122"/>
                <a:cs typeface="Roboto" pitchFamily="34" charset="-120"/>
              </a:rPr>
              <a:t>Canal de comunicación</a:t>
            </a:r>
            <a:endParaRPr lang="es-ES_tradnl" sz="14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1">
            <a:extLst>
              <a:ext uri="{FF2B5EF4-FFF2-40B4-BE49-F238E27FC236}">
                <a16:creationId xmlns:a16="http://schemas.microsoft.com/office/drawing/2014/main" id="{541AC8B4-0AF8-AB51-5892-424D98395AB2}"/>
              </a:ext>
            </a:extLst>
          </p:cNvPr>
          <p:cNvSpPr/>
          <p:nvPr/>
        </p:nvSpPr>
        <p:spPr>
          <a:xfrm>
            <a:off x="365760" y="960120"/>
            <a:ext cx="8412480" cy="502920"/>
          </a:xfrm>
          <a:prstGeom prst="rect">
            <a:avLst/>
          </a:prstGeom>
          <a:noFill/>
          <a:ln/>
        </p:spPr>
        <p:txBody>
          <a:bodyPr wrap="square" lIns="0" tIns="0" rIns="0" bIns="0" rtlCol="0" anchor="t"/>
          <a:lstStyle/>
          <a:p>
            <a:pPr marL="0" indent="0">
              <a:buNone/>
            </a:pPr>
            <a:r>
              <a:rPr lang="es-ES_tradnl" sz="2600" b="1">
                <a:solidFill>
                  <a:srgbClr val="004A73"/>
                </a:solidFill>
                <a:latin typeface="Roboto" pitchFamily="34" charset="0"/>
                <a:ea typeface="Roboto" pitchFamily="34" charset="-122"/>
                <a:cs typeface="Roboto" pitchFamily="34" charset="-120"/>
              </a:rPr>
              <a:t>Propuesta de trabajo para la Edición XXII</a:t>
            </a:r>
            <a:endParaRPr lang="es-ES_tradnl" sz="2600"/>
          </a:p>
        </p:txBody>
      </p:sp>
      <p:sp>
        <p:nvSpPr>
          <p:cNvPr id="13" name="Text 19">
            <a:extLst>
              <a:ext uri="{FF2B5EF4-FFF2-40B4-BE49-F238E27FC236}">
                <a16:creationId xmlns:a16="http://schemas.microsoft.com/office/drawing/2014/main" id="{EF6FDB52-C3FE-9274-6BBE-A7E8A0591E44}"/>
              </a:ext>
            </a:extLst>
          </p:cNvPr>
          <p:cNvSpPr/>
          <p:nvPr/>
        </p:nvSpPr>
        <p:spPr>
          <a:xfrm>
            <a:off x="8138160" y="4892040"/>
            <a:ext cx="640080" cy="228600"/>
          </a:xfrm>
          <a:prstGeom prst="rect">
            <a:avLst/>
          </a:prstGeom>
          <a:noFill/>
          <a:ln/>
        </p:spPr>
        <p:txBody>
          <a:bodyPr wrap="square" lIns="0" tIns="0" rIns="0" bIns="0" rtlCol="0" anchor="ctr"/>
          <a:lstStyle/>
          <a:p>
            <a:pPr marL="0" indent="0" algn="r">
              <a:buNone/>
            </a:pPr>
            <a:r>
              <a:rPr lang="en-US" sz="900" dirty="0">
                <a:solidFill>
                  <a:srgbClr val="6B7280"/>
                </a:solidFill>
                <a:latin typeface="Roboto" pitchFamily="34" charset="0"/>
                <a:ea typeface="Roboto" pitchFamily="34" charset="-122"/>
                <a:cs typeface="Roboto" pitchFamily="34" charset="-120"/>
              </a:rPr>
              <a:t>10</a:t>
            </a:r>
            <a:endParaRPr lang="en-US" sz="900" dirty="0"/>
          </a:p>
        </p:txBody>
      </p:sp>
      <p:sp>
        <p:nvSpPr>
          <p:cNvPr id="16" name="Shape 5">
            <a:extLst>
              <a:ext uri="{FF2B5EF4-FFF2-40B4-BE49-F238E27FC236}">
                <a16:creationId xmlns:a16="http://schemas.microsoft.com/office/drawing/2014/main" id="{4F6643AD-74C5-6BE7-4420-D6F74A73CACC}"/>
              </a:ext>
            </a:extLst>
          </p:cNvPr>
          <p:cNvSpPr/>
          <p:nvPr/>
        </p:nvSpPr>
        <p:spPr>
          <a:xfrm>
            <a:off x="327902" y="2938306"/>
            <a:ext cx="8207878" cy="1427922"/>
          </a:xfrm>
          <a:prstGeom prst="rect">
            <a:avLst/>
          </a:prstGeom>
          <a:solidFill>
            <a:srgbClr val="E5F1F8"/>
          </a:solidFill>
          <a:ln w="12700">
            <a:solidFill>
              <a:srgbClr val="E5F1F8"/>
            </a:solidFill>
            <a:prstDash val="solid"/>
          </a:ln>
        </p:spPr>
        <p:txBody>
          <a:bodyPr/>
          <a:lstStyle/>
          <a:p>
            <a:endParaRPr lang="es-MX"/>
          </a:p>
        </p:txBody>
      </p:sp>
      <p:sp>
        <p:nvSpPr>
          <p:cNvPr id="17" name="Shape 5">
            <a:extLst>
              <a:ext uri="{FF2B5EF4-FFF2-40B4-BE49-F238E27FC236}">
                <a16:creationId xmlns:a16="http://schemas.microsoft.com/office/drawing/2014/main" id="{D4D84090-AC6F-45CE-2343-547F18F01831}"/>
              </a:ext>
            </a:extLst>
          </p:cNvPr>
          <p:cNvSpPr/>
          <p:nvPr/>
        </p:nvSpPr>
        <p:spPr>
          <a:xfrm>
            <a:off x="327902" y="1601526"/>
            <a:ext cx="8207879" cy="1232454"/>
          </a:xfrm>
          <a:prstGeom prst="rect">
            <a:avLst/>
          </a:prstGeom>
          <a:solidFill>
            <a:srgbClr val="00679E"/>
          </a:solidFill>
          <a:ln w="12700">
            <a:solidFill>
              <a:srgbClr val="0073AE"/>
            </a:solidFill>
            <a:prstDash val="solid"/>
          </a:ln>
        </p:spPr>
        <p:txBody>
          <a:bodyPr/>
          <a:lstStyle/>
          <a:p>
            <a:endParaRPr lang="es-MX"/>
          </a:p>
        </p:txBody>
      </p:sp>
      <p:sp>
        <p:nvSpPr>
          <p:cNvPr id="18" name="CuadroTexto 17">
            <a:extLst>
              <a:ext uri="{FF2B5EF4-FFF2-40B4-BE49-F238E27FC236}">
                <a16:creationId xmlns:a16="http://schemas.microsoft.com/office/drawing/2014/main" id="{60A23C75-D592-5BF7-5B78-0C08B6B71D97}"/>
              </a:ext>
            </a:extLst>
          </p:cNvPr>
          <p:cNvSpPr txBox="1"/>
          <p:nvPr/>
        </p:nvSpPr>
        <p:spPr>
          <a:xfrm>
            <a:off x="500268" y="1838162"/>
            <a:ext cx="7863146" cy="75918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lnSpc>
                <a:spcPts val="1339"/>
              </a:lnSpc>
            </a:pPr>
            <a:endParaRPr lang="es-MX" sz="1200" b="1">
              <a:solidFill>
                <a:schemeClr val="bg1"/>
              </a:solidFill>
              <a:latin typeface="Roboto"/>
              <a:ea typeface="Roboto"/>
              <a:cs typeface="Roboto"/>
            </a:endParaRPr>
          </a:p>
          <a:p>
            <a:pPr algn="ctr">
              <a:lnSpc>
                <a:spcPts val="1339"/>
              </a:lnSpc>
            </a:pPr>
            <a:r>
              <a:rPr lang="es-MX" sz="1200" b="1">
                <a:solidFill>
                  <a:schemeClr val="bg1"/>
                </a:solidFill>
                <a:latin typeface="Roboto"/>
                <a:ea typeface="Roboto"/>
                <a:cs typeface="Roboto"/>
              </a:rPr>
              <a:t>Promover</a:t>
            </a:r>
            <a:r>
              <a:rPr lang="es-MX" sz="1200" b="1" i="0">
                <a:solidFill>
                  <a:schemeClr val="bg1"/>
                </a:solidFill>
                <a:latin typeface="Roboto"/>
                <a:ea typeface="Roboto"/>
                <a:cs typeface="Roboto"/>
              </a:rPr>
              <a:t> acciones de divulgación institucional entre los Poderes Judiciales integrantes. En este sentido, la Suprema Corte de Justicia de la Nación</a:t>
            </a:r>
            <a:r>
              <a:rPr lang="es-MX" sz="1200" b="1">
                <a:solidFill>
                  <a:schemeClr val="bg1"/>
                </a:solidFill>
                <a:latin typeface="Roboto"/>
                <a:ea typeface="Roboto"/>
                <a:cs typeface="Roboto"/>
              </a:rPr>
              <a:t> </a:t>
            </a:r>
            <a:r>
              <a:rPr lang="es-MX" sz="1200" b="1" i="0">
                <a:solidFill>
                  <a:schemeClr val="bg1"/>
                </a:solidFill>
                <a:latin typeface="Roboto"/>
                <a:ea typeface="Roboto"/>
                <a:cs typeface="Roboto"/>
              </a:rPr>
              <a:t>realizó, a finales del año pasado, actividades de difusión del Portal DESCA a través de sus plataformas institucionales y canales digitales.</a:t>
            </a:r>
            <a:r>
              <a:rPr sz="1200" b="1" i="0">
                <a:solidFill>
                  <a:schemeClr val="bg1"/>
                </a:solidFill>
                <a:latin typeface="Roboto"/>
                <a:ea typeface="Roboto"/>
                <a:cs typeface="Roboto"/>
              </a:rPr>
              <a:t> </a:t>
            </a:r>
          </a:p>
        </p:txBody>
      </p:sp>
      <p:sp>
        <p:nvSpPr>
          <p:cNvPr id="19" name="CuadroTexto 18">
            <a:extLst>
              <a:ext uri="{FF2B5EF4-FFF2-40B4-BE49-F238E27FC236}">
                <a16:creationId xmlns:a16="http://schemas.microsoft.com/office/drawing/2014/main" id="{BC3EF029-7353-6FF5-8D76-47E2260BB94D}"/>
              </a:ext>
            </a:extLst>
          </p:cNvPr>
          <p:cNvSpPr txBox="1"/>
          <p:nvPr/>
        </p:nvSpPr>
        <p:spPr>
          <a:xfrm>
            <a:off x="500268" y="3085879"/>
            <a:ext cx="7728999" cy="99001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lnSpc>
                <a:spcPts val="1439"/>
              </a:lnSpc>
            </a:pPr>
            <a:endParaRPr lang="es-MX" sz="1200" b="0" i="0">
              <a:solidFill>
                <a:srgbClr val="404040"/>
              </a:solidFill>
              <a:latin typeface="Roboto"/>
              <a:ea typeface="Segoe UI"/>
              <a:cs typeface="Segoe UI"/>
            </a:endParaRPr>
          </a:p>
          <a:p>
            <a:pPr algn="ctr">
              <a:lnSpc>
                <a:spcPts val="1439"/>
              </a:lnSpc>
            </a:pPr>
            <a:r>
              <a:rPr lang="es-MX" sz="1200" b="0" i="0">
                <a:solidFill>
                  <a:srgbClr val="404040"/>
                </a:solidFill>
                <a:latin typeface="Roboto"/>
                <a:ea typeface="Segoe UI"/>
                <a:cs typeface="Segoe UI"/>
              </a:rPr>
              <a:t>A partir de esta experiencia, se invita</a:t>
            </a:r>
            <a:r>
              <a:rPr lang="es-MX" sz="1200">
                <a:solidFill>
                  <a:srgbClr val="404040"/>
                </a:solidFill>
                <a:latin typeface="Roboto"/>
                <a:ea typeface="Segoe UI"/>
                <a:cs typeface="Segoe UI"/>
              </a:rPr>
              <a:t> </a:t>
            </a:r>
            <a:r>
              <a:rPr lang="es-MX" sz="1200" b="0" i="0">
                <a:solidFill>
                  <a:srgbClr val="404040"/>
                </a:solidFill>
                <a:latin typeface="Roboto"/>
                <a:ea typeface="Segoe UI"/>
                <a:cs typeface="Segoe UI"/>
              </a:rPr>
              <a:t>a impulsar ejercicios similares de difusión en sus respectivos medios institucionales, con el propósito de ampliar el alcance del Portal, fortalecer el conocimiento de las herramientas y contenidos disponibles, y consolidar una mayor apropiación regional de este esfuerzo de cooperación judicial iberoamericana en </a:t>
            </a:r>
            <a:r>
              <a:rPr lang="es-MX" sz="1200">
                <a:solidFill>
                  <a:srgbClr val="404040"/>
                </a:solidFill>
                <a:latin typeface="Roboto"/>
                <a:ea typeface="Segoe UI"/>
                <a:cs typeface="Segoe UI"/>
              </a:rPr>
              <a:t>la materia</a:t>
            </a:r>
            <a:r>
              <a:rPr lang="es-MX" sz="1200" b="0" i="0">
                <a:solidFill>
                  <a:srgbClr val="404040"/>
                </a:solidFill>
                <a:latin typeface="Roboto"/>
                <a:ea typeface="Segoe UI"/>
                <a:cs typeface="Segoe UI"/>
              </a:rPr>
              <a:t>. </a:t>
            </a:r>
            <a:endParaRPr sz="1200" b="0" i="0">
              <a:solidFill>
                <a:srgbClr val="404040"/>
              </a:solidFill>
              <a:latin typeface="Roboto"/>
              <a:ea typeface="Roboto"/>
              <a:cs typeface="Roboto"/>
            </a:endParaRPr>
          </a:p>
        </p:txBody>
      </p:sp>
    </p:spTree>
    <p:extLst>
      <p:ext uri="{BB962C8B-B14F-4D97-AF65-F5344CB8AC3E}">
        <p14:creationId xmlns:p14="http://schemas.microsoft.com/office/powerpoint/2010/main" val="32270726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9DE7C8-5634-0BDD-E5B0-AAA7C3FAE664}"/>
            </a:ext>
          </a:extLst>
        </p:cNvPr>
        <p:cNvGrpSpPr/>
        <p:nvPr/>
      </p:nvGrpSpPr>
      <p:grpSpPr>
        <a:xfrm>
          <a:off x="0" y="0"/>
          <a:ext cx="0" cy="0"/>
          <a:chOff x="0" y="0"/>
          <a:chExt cx="0" cy="0"/>
        </a:xfrm>
      </p:grpSpPr>
      <p:pic>
        <p:nvPicPr>
          <p:cNvPr id="2" name="Image 0" descr="assets/Portal_Iberoamericano_de_Sentencias_de_Derechos_Econo_micos__Sociales__Culturales_y_Ambientales.jpg">
            <a:extLst>
              <a:ext uri="{FF2B5EF4-FFF2-40B4-BE49-F238E27FC236}">
                <a16:creationId xmlns:a16="http://schemas.microsoft.com/office/drawing/2014/main" id="{501AD27F-36F8-175D-5676-BD0944E19505}"/>
              </a:ext>
            </a:extLst>
          </p:cNvPr>
          <p:cNvPicPr>
            <a:picLocks noChangeAspect="1"/>
          </p:cNvPicPr>
          <p:nvPr/>
        </p:nvPicPr>
        <p:blipFill>
          <a:blip r:embed="rId3"/>
          <a:stretch>
            <a:fillRect/>
          </a:stretch>
        </p:blipFill>
        <p:spPr>
          <a:xfrm>
            <a:off x="365760" y="274320"/>
            <a:ext cx="2148387" cy="384048"/>
          </a:xfrm>
          <a:prstGeom prst="rect">
            <a:avLst/>
          </a:prstGeom>
        </p:spPr>
      </p:pic>
      <p:sp>
        <p:nvSpPr>
          <p:cNvPr id="5" name="Shape 0">
            <a:extLst>
              <a:ext uri="{FF2B5EF4-FFF2-40B4-BE49-F238E27FC236}">
                <a16:creationId xmlns:a16="http://schemas.microsoft.com/office/drawing/2014/main" id="{F5597BBD-8878-C777-08A6-5C1ED35E3113}"/>
              </a:ext>
            </a:extLst>
          </p:cNvPr>
          <p:cNvSpPr/>
          <p:nvPr/>
        </p:nvSpPr>
        <p:spPr>
          <a:xfrm>
            <a:off x="365760" y="804672"/>
            <a:ext cx="8412480" cy="10973"/>
          </a:xfrm>
          <a:prstGeom prst="rect">
            <a:avLst/>
          </a:prstGeom>
          <a:solidFill>
            <a:srgbClr val="E2E8EF"/>
          </a:solidFill>
          <a:ln/>
        </p:spPr>
        <p:txBody>
          <a:bodyPr/>
          <a:lstStyle/>
          <a:p>
            <a:endParaRPr lang="es-MX"/>
          </a:p>
        </p:txBody>
      </p:sp>
      <p:sp>
        <p:nvSpPr>
          <p:cNvPr id="6" name="Text 1">
            <a:extLst>
              <a:ext uri="{FF2B5EF4-FFF2-40B4-BE49-F238E27FC236}">
                <a16:creationId xmlns:a16="http://schemas.microsoft.com/office/drawing/2014/main" id="{F6562226-E6BC-EBA4-2AE4-B65F19CA3823}"/>
              </a:ext>
            </a:extLst>
          </p:cNvPr>
          <p:cNvSpPr/>
          <p:nvPr/>
        </p:nvSpPr>
        <p:spPr>
          <a:xfrm>
            <a:off x="365760" y="960120"/>
            <a:ext cx="8412480" cy="502920"/>
          </a:xfrm>
          <a:prstGeom prst="rect">
            <a:avLst/>
          </a:prstGeom>
          <a:noFill/>
          <a:ln/>
        </p:spPr>
        <p:txBody>
          <a:bodyPr wrap="square" lIns="0" tIns="0" rIns="0" bIns="0" rtlCol="0" anchor="t"/>
          <a:lstStyle/>
          <a:p>
            <a:pPr marL="0" indent="0">
              <a:buNone/>
            </a:pPr>
            <a:r>
              <a:rPr lang="es-ES_tradnl" sz="2600" b="1">
                <a:solidFill>
                  <a:srgbClr val="004A73"/>
                </a:solidFill>
                <a:latin typeface="Roboto" pitchFamily="34" charset="0"/>
                <a:ea typeface="Roboto" pitchFamily="34" charset="-122"/>
                <a:cs typeface="Roboto" pitchFamily="34" charset="-120"/>
              </a:rPr>
              <a:t>Propuesta de talleres interactivos</a:t>
            </a:r>
            <a:endParaRPr lang="es-ES_tradnl" sz="2600"/>
          </a:p>
        </p:txBody>
      </p:sp>
      <p:sp>
        <p:nvSpPr>
          <p:cNvPr id="20" name="Text 12">
            <a:extLst>
              <a:ext uri="{FF2B5EF4-FFF2-40B4-BE49-F238E27FC236}">
                <a16:creationId xmlns:a16="http://schemas.microsoft.com/office/drawing/2014/main" id="{5A5BA540-4499-96D1-758F-72CA13492D6B}"/>
              </a:ext>
            </a:extLst>
          </p:cNvPr>
          <p:cNvSpPr/>
          <p:nvPr/>
        </p:nvSpPr>
        <p:spPr>
          <a:xfrm>
            <a:off x="1109999" y="3570973"/>
            <a:ext cx="2348221" cy="365760"/>
          </a:xfrm>
          <a:prstGeom prst="rect">
            <a:avLst/>
          </a:prstGeom>
          <a:noFill/>
          <a:ln/>
        </p:spPr>
        <p:txBody>
          <a:bodyPr wrap="square" lIns="0" tIns="0" rIns="0" bIns="0" rtlCol="0" anchor="ctr"/>
          <a:lstStyle/>
          <a:p>
            <a:pPr marL="0" indent="0">
              <a:buNone/>
            </a:pPr>
            <a:r>
              <a:rPr lang="es-ES_tradnl" sz="1800" b="1">
                <a:solidFill>
                  <a:srgbClr val="FFFFFF"/>
                </a:solidFill>
                <a:latin typeface="Roboto" pitchFamily="34" charset="0"/>
                <a:ea typeface="Roboto" pitchFamily="34" charset="-122"/>
                <a:cs typeface="Roboto" pitchFamily="34" charset="-120"/>
              </a:rPr>
              <a:t>Consultas</a:t>
            </a:r>
            <a:endParaRPr lang="es-ES_tradnl" sz="1800"/>
          </a:p>
        </p:txBody>
      </p:sp>
      <p:sp>
        <p:nvSpPr>
          <p:cNvPr id="21" name="Text 13">
            <a:extLst>
              <a:ext uri="{FF2B5EF4-FFF2-40B4-BE49-F238E27FC236}">
                <a16:creationId xmlns:a16="http://schemas.microsoft.com/office/drawing/2014/main" id="{34C129D5-5146-7B73-4341-A6BA29E5D8BF}"/>
              </a:ext>
            </a:extLst>
          </p:cNvPr>
          <p:cNvSpPr/>
          <p:nvPr/>
        </p:nvSpPr>
        <p:spPr>
          <a:xfrm>
            <a:off x="564453" y="4065366"/>
            <a:ext cx="2560320" cy="651013"/>
          </a:xfrm>
          <a:prstGeom prst="rect">
            <a:avLst/>
          </a:prstGeom>
          <a:noFill/>
          <a:ln/>
        </p:spPr>
        <p:txBody>
          <a:bodyPr wrap="square" lIns="0" tIns="0" rIns="0" bIns="0" rtlCol="0" anchor="ctr"/>
          <a:lstStyle/>
          <a:p>
            <a:pPr marL="0" indent="0">
              <a:buNone/>
            </a:pPr>
            <a:r>
              <a:rPr lang="es-ES_tradnl" sz="1150">
                <a:solidFill>
                  <a:srgbClr val="FFFFFF"/>
                </a:solidFill>
                <a:latin typeface="Roboto" pitchFamily="34" charset="0"/>
                <a:ea typeface="Roboto" pitchFamily="34" charset="-122"/>
                <a:cs typeface="Roboto" pitchFamily="34" charset="-120"/>
              </a:rPr>
              <a:t>Las personas enlaces del Portal DESCA estarán disponibles para resolver dudas técnicas o de procedimiento.</a:t>
            </a:r>
            <a:endParaRPr lang="es-ES_tradnl" sz="1150"/>
          </a:p>
        </p:txBody>
      </p:sp>
      <p:sp>
        <p:nvSpPr>
          <p:cNvPr id="24" name="Text 16">
            <a:extLst>
              <a:ext uri="{FF2B5EF4-FFF2-40B4-BE49-F238E27FC236}">
                <a16:creationId xmlns:a16="http://schemas.microsoft.com/office/drawing/2014/main" id="{FEE1A9D8-7467-4F68-E89F-3AB8743017E2}"/>
              </a:ext>
            </a:extLst>
          </p:cNvPr>
          <p:cNvSpPr/>
          <p:nvPr/>
        </p:nvSpPr>
        <p:spPr>
          <a:xfrm>
            <a:off x="8138160" y="4892040"/>
            <a:ext cx="640080" cy="228600"/>
          </a:xfrm>
          <a:prstGeom prst="rect">
            <a:avLst/>
          </a:prstGeom>
          <a:noFill/>
          <a:ln/>
        </p:spPr>
        <p:txBody>
          <a:bodyPr wrap="square" lIns="0" tIns="0" rIns="0" bIns="0" rtlCol="0" anchor="ctr"/>
          <a:lstStyle/>
          <a:p>
            <a:pPr marL="0" indent="0" algn="r">
              <a:buNone/>
            </a:pPr>
            <a:r>
              <a:rPr lang="en-US" sz="900" dirty="0">
                <a:solidFill>
                  <a:srgbClr val="6B7280"/>
                </a:solidFill>
                <a:latin typeface="Roboto" pitchFamily="34" charset="0"/>
                <a:ea typeface="Roboto" pitchFamily="34" charset="-122"/>
                <a:cs typeface="Roboto" pitchFamily="34" charset="-120"/>
              </a:rPr>
              <a:t>11</a:t>
            </a:r>
            <a:endParaRPr lang="en-US" sz="900" dirty="0"/>
          </a:p>
        </p:txBody>
      </p:sp>
      <p:sp>
        <p:nvSpPr>
          <p:cNvPr id="30" name="Shape 5">
            <a:extLst>
              <a:ext uri="{FF2B5EF4-FFF2-40B4-BE49-F238E27FC236}">
                <a16:creationId xmlns:a16="http://schemas.microsoft.com/office/drawing/2014/main" id="{E02F79B2-1F14-CC49-180A-D238207C2876}"/>
              </a:ext>
            </a:extLst>
          </p:cNvPr>
          <p:cNvSpPr/>
          <p:nvPr/>
        </p:nvSpPr>
        <p:spPr>
          <a:xfrm>
            <a:off x="431181" y="3040956"/>
            <a:ext cx="8281640" cy="1427922"/>
          </a:xfrm>
          <a:prstGeom prst="rect">
            <a:avLst/>
          </a:prstGeom>
          <a:solidFill>
            <a:srgbClr val="E5F1F8"/>
          </a:solidFill>
          <a:ln w="12700">
            <a:solidFill>
              <a:srgbClr val="E5F1F8"/>
            </a:solidFill>
            <a:prstDash val="solid"/>
          </a:ln>
        </p:spPr>
        <p:txBody>
          <a:bodyPr/>
          <a:lstStyle/>
          <a:p>
            <a:endParaRPr lang="es-MX"/>
          </a:p>
        </p:txBody>
      </p:sp>
      <p:sp>
        <p:nvSpPr>
          <p:cNvPr id="31" name="Shape 5">
            <a:extLst>
              <a:ext uri="{FF2B5EF4-FFF2-40B4-BE49-F238E27FC236}">
                <a16:creationId xmlns:a16="http://schemas.microsoft.com/office/drawing/2014/main" id="{6415D8A5-B69B-3E51-3B67-901E6698C878}"/>
              </a:ext>
            </a:extLst>
          </p:cNvPr>
          <p:cNvSpPr/>
          <p:nvPr/>
        </p:nvSpPr>
        <p:spPr>
          <a:xfrm>
            <a:off x="431181" y="1398407"/>
            <a:ext cx="8281640" cy="1691755"/>
          </a:xfrm>
          <a:prstGeom prst="rect">
            <a:avLst/>
          </a:prstGeom>
          <a:solidFill>
            <a:srgbClr val="00679E"/>
          </a:solidFill>
          <a:ln w="12700">
            <a:solidFill>
              <a:srgbClr val="0073AE"/>
            </a:solidFill>
            <a:prstDash val="solid"/>
          </a:ln>
        </p:spPr>
        <p:txBody>
          <a:bodyPr/>
          <a:lstStyle/>
          <a:p>
            <a:endParaRPr lang="es-MX"/>
          </a:p>
        </p:txBody>
      </p:sp>
      <p:sp>
        <p:nvSpPr>
          <p:cNvPr id="32" name="CuadroTexto 31">
            <a:extLst>
              <a:ext uri="{FF2B5EF4-FFF2-40B4-BE49-F238E27FC236}">
                <a16:creationId xmlns:a16="http://schemas.microsoft.com/office/drawing/2014/main" id="{DB1E220C-869F-AD8F-2FFB-40DE708007A8}"/>
              </a:ext>
            </a:extLst>
          </p:cNvPr>
          <p:cNvSpPr txBox="1"/>
          <p:nvPr/>
        </p:nvSpPr>
        <p:spPr>
          <a:xfrm>
            <a:off x="634719" y="1846654"/>
            <a:ext cx="7773302" cy="93551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ctr">
              <a:lnSpc>
                <a:spcPts val="1339"/>
              </a:lnSpc>
              <a:defRPr sz="1000" b="1">
                <a:solidFill>
                  <a:schemeClr val="bg1"/>
                </a:solidFill>
                <a:latin typeface="Roboto"/>
                <a:ea typeface="Roboto"/>
                <a:cs typeface="Roboto"/>
              </a:defRPr>
            </a:lvl1pPr>
          </a:lstStyle>
          <a:p>
            <a:endParaRPr lang="es-MX" sz="1600"/>
          </a:p>
          <a:p>
            <a:r>
              <a:rPr lang="es-MX" sz="1600"/>
              <a:t>Realizar un ciclo de talleres temáticos sobre los derechos que integran el Portal DESCA, con el objetivo de visibilizar las buenas prácticas y avances jurisprudenciales de los países iberoamericanos en la materia.</a:t>
            </a:r>
            <a:r>
              <a:rPr sz="1600"/>
              <a:t> </a:t>
            </a:r>
            <a:endParaRPr lang="es-MX" sz="1600"/>
          </a:p>
          <a:p>
            <a:endParaRPr sz="1600"/>
          </a:p>
        </p:txBody>
      </p:sp>
      <p:sp>
        <p:nvSpPr>
          <p:cNvPr id="33" name="CuadroTexto 32">
            <a:extLst>
              <a:ext uri="{FF2B5EF4-FFF2-40B4-BE49-F238E27FC236}">
                <a16:creationId xmlns:a16="http://schemas.microsoft.com/office/drawing/2014/main" id="{F223251D-4E6F-69FA-C734-93B213C10E70}"/>
              </a:ext>
            </a:extLst>
          </p:cNvPr>
          <p:cNvSpPr txBox="1"/>
          <p:nvPr/>
        </p:nvSpPr>
        <p:spPr>
          <a:xfrm>
            <a:off x="631903" y="3356940"/>
            <a:ext cx="7776117" cy="99001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ctr">
              <a:lnSpc>
                <a:spcPts val="1439"/>
              </a:lnSpc>
              <a:defRPr sz="950" b="0" i="0">
                <a:solidFill>
                  <a:srgbClr val="404040"/>
                </a:solidFill>
                <a:latin typeface="Roboto"/>
                <a:ea typeface="Segoe UI"/>
                <a:cs typeface="Segoe UI"/>
              </a:defRPr>
            </a:lvl1pPr>
          </a:lstStyle>
          <a:p>
            <a:r>
              <a:rPr lang="es-MX" sz="1400"/>
              <a:t>La iniciativa contemplaría cuatro sesiones virtuales, una por cada eje temático seleccionado, en las que las jurisdicciones participantes puedan compartir las sentencias que se encuentren en el Portal. Los talleres se desarrollarían mediante sesiones vía Zoom y estarían orientados a generar un espacio de diálogo e intercambio entre personas juzgadoras y especialistas de la región.</a:t>
            </a:r>
            <a:r>
              <a:rPr sz="1400"/>
              <a:t> </a:t>
            </a:r>
          </a:p>
        </p:txBody>
      </p:sp>
    </p:spTree>
    <p:extLst>
      <p:ext uri="{BB962C8B-B14F-4D97-AF65-F5344CB8AC3E}">
        <p14:creationId xmlns:p14="http://schemas.microsoft.com/office/powerpoint/2010/main" val="24775778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name="Slide 14">
    <p:bg>
      <p:bgPr>
        <a:solidFill>
          <a:srgbClr val="004A73"/>
        </a:solidFill>
        <a:effectLst/>
      </p:bgPr>
    </p:bg>
    <p:spTree>
      <p:nvGrpSpPr>
        <p:cNvPr id="1" name=""/>
        <p:cNvGrpSpPr/>
        <p:nvPr/>
      </p:nvGrpSpPr>
      <p:grpSpPr>
        <a:xfrm>
          <a:off x="0" y="0"/>
          <a:ext cx="0" cy="0"/>
          <a:chOff x="0" y="0"/>
          <a:chExt cx="0" cy="0"/>
        </a:xfrm>
      </p:grpSpPr>
      <p:sp>
        <p:nvSpPr>
          <p:cNvPr id="2" name="Shape 0"/>
          <p:cNvSpPr/>
          <p:nvPr/>
        </p:nvSpPr>
        <p:spPr>
          <a:xfrm>
            <a:off x="0" y="0"/>
            <a:ext cx="320040" cy="5143500"/>
          </a:xfrm>
          <a:prstGeom prst="rect">
            <a:avLst/>
          </a:prstGeom>
          <a:solidFill>
            <a:srgbClr val="00679E"/>
          </a:solidFill>
          <a:ln/>
        </p:spPr>
        <p:txBody>
          <a:bodyPr/>
          <a:lstStyle/>
          <a:p>
            <a:endParaRPr lang="es-MX"/>
          </a:p>
        </p:txBody>
      </p:sp>
      <p:sp>
        <p:nvSpPr>
          <p:cNvPr id="3" name="Text 1"/>
          <p:cNvSpPr/>
          <p:nvPr/>
        </p:nvSpPr>
        <p:spPr>
          <a:xfrm>
            <a:off x="765039" y="1760893"/>
            <a:ext cx="8046720" cy="914400"/>
          </a:xfrm>
          <a:prstGeom prst="rect">
            <a:avLst/>
          </a:prstGeom>
          <a:noFill/>
          <a:ln/>
        </p:spPr>
        <p:txBody>
          <a:bodyPr wrap="square" lIns="0" tIns="0" rIns="0" bIns="0" rtlCol="0" anchor="ctr"/>
          <a:lstStyle/>
          <a:p>
            <a:pPr marL="0" indent="0" algn="ctr">
              <a:buNone/>
            </a:pPr>
            <a:r>
              <a:rPr lang="es-ES_tradnl" sz="6000" b="1">
                <a:solidFill>
                  <a:srgbClr val="FFFFFF"/>
                </a:solidFill>
                <a:latin typeface="Roboto" pitchFamily="34" charset="0"/>
                <a:ea typeface="Roboto" pitchFamily="34" charset="-122"/>
                <a:cs typeface="Roboto" pitchFamily="34" charset="-120"/>
              </a:rPr>
              <a:t>Gracias</a:t>
            </a:r>
            <a:endParaRPr lang="es-ES_tradnl" sz="6000"/>
          </a:p>
        </p:txBody>
      </p:sp>
      <p:sp>
        <p:nvSpPr>
          <p:cNvPr id="4" name="Shape 2"/>
          <p:cNvSpPr/>
          <p:nvPr/>
        </p:nvSpPr>
        <p:spPr>
          <a:xfrm>
            <a:off x="4005955" y="2781021"/>
            <a:ext cx="1371600" cy="36576"/>
          </a:xfrm>
          <a:prstGeom prst="rect">
            <a:avLst/>
          </a:prstGeom>
          <a:solidFill>
            <a:srgbClr val="FFFFFF"/>
          </a:solidFill>
          <a:ln/>
        </p:spPr>
        <p:txBody>
          <a:bodyPr/>
          <a:lstStyle/>
          <a:p>
            <a:endParaRPr lang="es-MX"/>
          </a:p>
        </p:txBody>
      </p:sp>
      <p:sp>
        <p:nvSpPr>
          <p:cNvPr id="6" name="Text 4"/>
          <p:cNvSpPr/>
          <p:nvPr/>
        </p:nvSpPr>
        <p:spPr>
          <a:xfrm>
            <a:off x="548640" y="4101050"/>
            <a:ext cx="8046720" cy="365760"/>
          </a:xfrm>
          <a:prstGeom prst="rect">
            <a:avLst/>
          </a:prstGeom>
          <a:noFill/>
          <a:ln/>
        </p:spPr>
        <p:txBody>
          <a:bodyPr wrap="square" lIns="0" tIns="0" rIns="0" bIns="0" rtlCol="0" anchor="ctr"/>
          <a:lstStyle/>
          <a:p>
            <a:pPr marL="0" indent="0" algn="ctr">
              <a:buNone/>
            </a:pPr>
            <a:r>
              <a:rPr lang="es-ES_tradnl" sz="1200" i="1">
                <a:solidFill>
                  <a:srgbClr val="D6E8F2"/>
                </a:solidFill>
                <a:latin typeface="Roboto" pitchFamily="34" charset="0"/>
                <a:ea typeface="Roboto" pitchFamily="34" charset="-122"/>
                <a:cs typeface="Roboto" pitchFamily="34" charset="-120"/>
              </a:rPr>
              <a:t>Primera Reunión Preparatoria  ·  10 al 12 de junio de 2026  ·  Lima, Perú</a:t>
            </a:r>
            <a:endParaRPr lang="es-ES_tradnl" sz="1200"/>
          </a:p>
        </p:txBody>
      </p:sp>
      <p:sp>
        <p:nvSpPr>
          <p:cNvPr id="7" name="Text 5"/>
          <p:cNvSpPr/>
          <p:nvPr/>
        </p:nvSpPr>
        <p:spPr>
          <a:xfrm>
            <a:off x="548640" y="4480560"/>
            <a:ext cx="8046720" cy="320040"/>
          </a:xfrm>
          <a:prstGeom prst="rect">
            <a:avLst/>
          </a:prstGeom>
          <a:noFill/>
          <a:ln/>
        </p:spPr>
        <p:txBody>
          <a:bodyPr wrap="square" lIns="0" tIns="0" rIns="0" bIns="0" rtlCol="0" anchor="ctr"/>
          <a:lstStyle/>
          <a:p>
            <a:pPr marL="0" indent="0" algn="ctr">
              <a:buNone/>
            </a:pPr>
            <a:r>
              <a:rPr lang="es-ES_tradnl" sz="1000" b="1" kern="0" spc="150">
                <a:solidFill>
                  <a:srgbClr val="FFFFFF"/>
                </a:solidFill>
                <a:latin typeface="Roboto" pitchFamily="34" charset="0"/>
                <a:ea typeface="Roboto" pitchFamily="34" charset="-122"/>
                <a:cs typeface="Roboto" pitchFamily="34" charset="-120"/>
              </a:rPr>
              <a:t>Suprema Corte de Justicia de la Nación  ·  Cumbre Judicial Iberoamericana</a:t>
            </a:r>
            <a:endParaRPr lang="es-ES_tradnl" sz="1000"/>
          </a:p>
        </p:txBody>
      </p:sp>
      <p:pic>
        <p:nvPicPr>
          <p:cNvPr id="9" name="Imagen 8">
            <a:extLst>
              <a:ext uri="{FF2B5EF4-FFF2-40B4-BE49-F238E27FC236}">
                <a16:creationId xmlns:a16="http://schemas.microsoft.com/office/drawing/2014/main" id="{92E9B8F7-07F6-0224-5147-9EBCBC76D244}"/>
              </a:ext>
            </a:extLst>
          </p:cNvPr>
          <p:cNvPicPr>
            <a:picLocks noChangeAspect="1"/>
          </p:cNvPicPr>
          <p:nvPr/>
        </p:nvPicPr>
        <p:blipFill>
          <a:blip r:embed="rId3"/>
          <a:stretch>
            <a:fillRect/>
          </a:stretch>
        </p:blipFill>
        <p:spPr>
          <a:xfrm>
            <a:off x="1977610" y="676690"/>
            <a:ext cx="4595281" cy="1106556"/>
          </a:xfrm>
          <a:prstGeom prst="rect">
            <a:avLst/>
          </a:prstGeom>
        </p:spPr>
      </p:pic>
      <p:sp>
        <p:nvSpPr>
          <p:cNvPr id="5" name="CuadroTexto 4">
            <a:extLst>
              <a:ext uri="{FF2B5EF4-FFF2-40B4-BE49-F238E27FC236}">
                <a16:creationId xmlns:a16="http://schemas.microsoft.com/office/drawing/2014/main" id="{634391CA-4308-A475-2AD6-14601709F77B}"/>
              </a:ext>
            </a:extLst>
          </p:cNvPr>
          <p:cNvSpPr txBox="1"/>
          <p:nvPr/>
        </p:nvSpPr>
        <p:spPr>
          <a:xfrm>
            <a:off x="2190165" y="2965458"/>
            <a:ext cx="5003180" cy="923330"/>
          </a:xfrm>
          <a:prstGeom prst="rect">
            <a:avLst/>
          </a:prstGeom>
          <a:noFill/>
        </p:spPr>
        <p:txBody>
          <a:bodyPr wrap="square" rtlCol="0">
            <a:spAutoFit/>
          </a:bodyPr>
          <a:lstStyle/>
          <a:p>
            <a:pPr algn="ctr"/>
            <a:r>
              <a:rPr lang="es-MX">
                <a:solidFill>
                  <a:schemeClr val="bg1"/>
                </a:solidFill>
                <a:latin typeface="Roboto" panose="02000000000000000000" pitchFamily="2" charset="0"/>
                <a:ea typeface="Roboto" panose="02000000000000000000" pitchFamily="2" charset="0"/>
                <a:cs typeface="Roboto" panose="02000000000000000000" pitchFamily="2" charset="0"/>
              </a:rPr>
              <a:t>Dr. Daniel Octavio Fajardo Ortiz</a:t>
            </a:r>
          </a:p>
          <a:p>
            <a:pPr algn="ctr"/>
            <a:r>
              <a:rPr lang="es-MX">
                <a:solidFill>
                  <a:schemeClr val="bg1"/>
                </a:solidFill>
                <a:latin typeface="Roboto" panose="02000000000000000000" pitchFamily="2" charset="0"/>
                <a:ea typeface="Roboto" panose="02000000000000000000" pitchFamily="2" charset="0"/>
                <a:cs typeface="Roboto" panose="02000000000000000000" pitchFamily="2" charset="0"/>
              </a:rPr>
              <a:t>DFajardo@mail.scjn.gob.mx</a:t>
            </a:r>
          </a:p>
          <a:p>
            <a:pPr algn="ctr"/>
            <a:endParaRPr lang="es-MX">
              <a:latin typeface="Roboto" panose="02000000000000000000" pitchFamily="2" charset="0"/>
              <a:ea typeface="Roboto" panose="02000000000000000000" pitchFamily="2" charset="0"/>
              <a:cs typeface="Roboto" panose="02000000000000000000" pitchFamily="2" charset="0"/>
            </a:endParaRPr>
          </a:p>
        </p:txBody>
      </p:sp>
      <p:sp>
        <p:nvSpPr>
          <p:cNvPr id="8" name="Shape 2">
            <a:extLst>
              <a:ext uri="{FF2B5EF4-FFF2-40B4-BE49-F238E27FC236}">
                <a16:creationId xmlns:a16="http://schemas.microsoft.com/office/drawing/2014/main" id="{7DE0B36E-1B97-7D3C-EA21-E88D6D45739C}"/>
              </a:ext>
            </a:extLst>
          </p:cNvPr>
          <p:cNvSpPr/>
          <p:nvPr/>
        </p:nvSpPr>
        <p:spPr>
          <a:xfrm>
            <a:off x="4005955" y="3952633"/>
            <a:ext cx="1371600" cy="36576"/>
          </a:xfrm>
          <a:prstGeom prst="rect">
            <a:avLst/>
          </a:prstGeom>
          <a:solidFill>
            <a:srgbClr val="FFFFFF"/>
          </a:solidFill>
          <a:ln/>
        </p:spPr>
        <p:txBody>
          <a:bodyPr/>
          <a:lstStyle/>
          <a:p>
            <a:endParaRPr lang="es-MX"/>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4">
    <p:bg>
      <p:bgPr>
        <a:solidFill>
          <a:srgbClr val="FFFFFF"/>
        </a:solidFill>
        <a:effectLst/>
      </p:bgPr>
    </p:bg>
    <p:spTree>
      <p:nvGrpSpPr>
        <p:cNvPr id="1" name=""/>
        <p:cNvGrpSpPr/>
        <p:nvPr/>
      </p:nvGrpSpPr>
      <p:grpSpPr>
        <a:xfrm>
          <a:off x="0" y="0"/>
          <a:ext cx="0" cy="0"/>
          <a:chOff x="0" y="0"/>
          <a:chExt cx="0" cy="0"/>
        </a:xfrm>
      </p:grpSpPr>
      <p:pic>
        <p:nvPicPr>
          <p:cNvPr id="2" name="Image 0" descr="assets/Portal_Iberoamericano_de_Sentencias_de_Derechos_Econo_micos__Sociales__Culturales_y_Ambientales.jpg"/>
          <p:cNvPicPr>
            <a:picLocks noChangeAspect="1"/>
          </p:cNvPicPr>
          <p:nvPr/>
        </p:nvPicPr>
        <p:blipFill>
          <a:blip r:embed="rId3"/>
          <a:stretch>
            <a:fillRect/>
          </a:stretch>
        </p:blipFill>
        <p:spPr>
          <a:xfrm>
            <a:off x="365760" y="274320"/>
            <a:ext cx="2148387" cy="384048"/>
          </a:xfrm>
          <a:prstGeom prst="rect">
            <a:avLst/>
          </a:prstGeom>
        </p:spPr>
      </p:pic>
      <p:sp>
        <p:nvSpPr>
          <p:cNvPr id="5" name="Shape 0"/>
          <p:cNvSpPr/>
          <p:nvPr/>
        </p:nvSpPr>
        <p:spPr>
          <a:xfrm>
            <a:off x="365760" y="804672"/>
            <a:ext cx="8412480" cy="10973"/>
          </a:xfrm>
          <a:prstGeom prst="rect">
            <a:avLst/>
          </a:prstGeom>
          <a:solidFill>
            <a:srgbClr val="E2E8EF"/>
          </a:solidFill>
          <a:ln/>
        </p:spPr>
        <p:txBody>
          <a:bodyPr/>
          <a:lstStyle/>
          <a:p>
            <a:endParaRPr lang="es-MX"/>
          </a:p>
        </p:txBody>
      </p:sp>
      <p:sp>
        <p:nvSpPr>
          <p:cNvPr id="6" name="Text 1"/>
          <p:cNvSpPr/>
          <p:nvPr/>
        </p:nvSpPr>
        <p:spPr>
          <a:xfrm>
            <a:off x="365760" y="960120"/>
            <a:ext cx="8412480" cy="502920"/>
          </a:xfrm>
          <a:prstGeom prst="rect">
            <a:avLst/>
          </a:prstGeom>
          <a:noFill/>
          <a:ln/>
        </p:spPr>
        <p:txBody>
          <a:bodyPr wrap="square" lIns="0" tIns="0" rIns="0" bIns="0" rtlCol="0" anchor="t"/>
          <a:lstStyle/>
          <a:p>
            <a:pPr marL="0" indent="0">
              <a:buNone/>
            </a:pPr>
            <a:r>
              <a:rPr lang="en-US" sz="2600" b="1">
                <a:solidFill>
                  <a:srgbClr val="004A73"/>
                </a:solidFill>
                <a:latin typeface="Roboto" pitchFamily="34" charset="0"/>
                <a:ea typeface="Roboto" pitchFamily="34" charset="-122"/>
                <a:cs typeface="Roboto" pitchFamily="34" charset="-120"/>
              </a:rPr>
              <a:t>Objetivos del Portal DESCA</a:t>
            </a:r>
            <a:endParaRPr lang="en-US" sz="2600"/>
          </a:p>
        </p:txBody>
      </p:sp>
      <p:sp>
        <p:nvSpPr>
          <p:cNvPr id="7" name="Text 2"/>
          <p:cNvSpPr/>
          <p:nvPr/>
        </p:nvSpPr>
        <p:spPr>
          <a:xfrm>
            <a:off x="365760" y="1463040"/>
            <a:ext cx="8412480" cy="274320"/>
          </a:xfrm>
          <a:prstGeom prst="rect">
            <a:avLst/>
          </a:prstGeom>
          <a:noFill/>
          <a:ln/>
        </p:spPr>
        <p:txBody>
          <a:bodyPr wrap="square" lIns="0" tIns="0" rIns="0" bIns="0" rtlCol="0" anchor="ctr"/>
          <a:lstStyle/>
          <a:p>
            <a:pPr marL="0" indent="0">
              <a:buNone/>
            </a:pPr>
            <a:r>
              <a:rPr lang="en-US" sz="1200" i="1">
                <a:solidFill>
                  <a:srgbClr val="6B7280"/>
                </a:solidFill>
                <a:latin typeface="Roboto" pitchFamily="34" charset="0"/>
                <a:ea typeface="Roboto" pitchFamily="34" charset="-122"/>
                <a:cs typeface="Roboto" pitchFamily="34" charset="-120"/>
              </a:rPr>
              <a:t>Tres propósitos centrales</a:t>
            </a:r>
            <a:endParaRPr lang="en-US" sz="1200"/>
          </a:p>
        </p:txBody>
      </p:sp>
      <p:sp>
        <p:nvSpPr>
          <p:cNvPr id="8" name="Shape 3"/>
          <p:cNvSpPr/>
          <p:nvPr/>
        </p:nvSpPr>
        <p:spPr>
          <a:xfrm>
            <a:off x="365760" y="1920240"/>
            <a:ext cx="2651760" cy="2651760"/>
          </a:xfrm>
          <a:prstGeom prst="rect">
            <a:avLst/>
          </a:prstGeom>
          <a:solidFill>
            <a:srgbClr val="FFFFFF"/>
          </a:solidFill>
          <a:ln w="12700">
            <a:solidFill>
              <a:srgbClr val="E2E8EF"/>
            </a:solidFill>
            <a:prstDash val="solid"/>
          </a:ln>
        </p:spPr>
        <p:txBody>
          <a:bodyPr/>
          <a:lstStyle/>
          <a:p>
            <a:endParaRPr lang="es-MX"/>
          </a:p>
        </p:txBody>
      </p:sp>
      <p:sp>
        <p:nvSpPr>
          <p:cNvPr id="9" name="Shape 4"/>
          <p:cNvSpPr/>
          <p:nvPr/>
        </p:nvSpPr>
        <p:spPr>
          <a:xfrm>
            <a:off x="365760" y="1920240"/>
            <a:ext cx="2651760" cy="73152"/>
          </a:xfrm>
          <a:prstGeom prst="rect">
            <a:avLst/>
          </a:prstGeom>
          <a:solidFill>
            <a:srgbClr val="00679E"/>
          </a:solidFill>
          <a:ln/>
        </p:spPr>
        <p:txBody>
          <a:bodyPr/>
          <a:lstStyle/>
          <a:p>
            <a:endParaRPr lang="es-MX"/>
          </a:p>
        </p:txBody>
      </p:sp>
      <p:sp>
        <p:nvSpPr>
          <p:cNvPr id="10" name="Shape 5"/>
          <p:cNvSpPr/>
          <p:nvPr/>
        </p:nvSpPr>
        <p:spPr>
          <a:xfrm>
            <a:off x="1325880" y="2194560"/>
            <a:ext cx="731520" cy="731520"/>
          </a:xfrm>
          <a:prstGeom prst="ellipse">
            <a:avLst/>
          </a:prstGeom>
          <a:solidFill>
            <a:srgbClr val="D6E8F2"/>
          </a:solidFill>
          <a:ln/>
        </p:spPr>
        <p:txBody>
          <a:bodyPr/>
          <a:lstStyle/>
          <a:p>
            <a:endParaRPr lang="es-MX"/>
          </a:p>
        </p:txBody>
      </p:sp>
      <p:pic>
        <p:nvPicPr>
          <p:cNvPr id="11" name="Image 3" descr="preencoded.png"/>
          <p:cNvPicPr>
            <a:picLocks noChangeAspect="1"/>
          </p:cNvPicPr>
          <p:nvPr/>
        </p:nvPicPr>
        <p:blipFill>
          <a:blip r:embed="rId4"/>
          <a:stretch>
            <a:fillRect/>
          </a:stretch>
        </p:blipFill>
        <p:spPr>
          <a:xfrm>
            <a:off x="1490472" y="2359152"/>
            <a:ext cx="402336" cy="402336"/>
          </a:xfrm>
          <a:prstGeom prst="rect">
            <a:avLst/>
          </a:prstGeom>
        </p:spPr>
      </p:pic>
      <p:sp>
        <p:nvSpPr>
          <p:cNvPr id="12" name="Text 6"/>
          <p:cNvSpPr/>
          <p:nvPr/>
        </p:nvSpPr>
        <p:spPr>
          <a:xfrm>
            <a:off x="502920" y="3017520"/>
            <a:ext cx="2377440" cy="365760"/>
          </a:xfrm>
          <a:prstGeom prst="rect">
            <a:avLst/>
          </a:prstGeom>
          <a:noFill/>
          <a:ln/>
        </p:spPr>
        <p:txBody>
          <a:bodyPr wrap="square" lIns="0" tIns="0" rIns="0" bIns="0" rtlCol="0" anchor="ctr"/>
          <a:lstStyle/>
          <a:p>
            <a:pPr marL="0" indent="0" algn="ctr">
              <a:buNone/>
            </a:pPr>
            <a:r>
              <a:rPr lang="en-US" sz="1500" b="1">
                <a:solidFill>
                  <a:srgbClr val="004A73"/>
                </a:solidFill>
                <a:latin typeface="Roboto" pitchFamily="34" charset="0"/>
                <a:ea typeface="Roboto" pitchFamily="34" charset="-122"/>
                <a:cs typeface="Roboto" pitchFamily="34" charset="-120"/>
              </a:rPr>
              <a:t>Diálogo judicial</a:t>
            </a:r>
            <a:endParaRPr lang="en-US" sz="1500"/>
          </a:p>
        </p:txBody>
      </p:sp>
      <p:sp>
        <p:nvSpPr>
          <p:cNvPr id="13" name="Text 7"/>
          <p:cNvSpPr/>
          <p:nvPr/>
        </p:nvSpPr>
        <p:spPr>
          <a:xfrm>
            <a:off x="548640" y="3429000"/>
            <a:ext cx="2286000" cy="1051560"/>
          </a:xfrm>
          <a:prstGeom prst="rect">
            <a:avLst/>
          </a:prstGeom>
          <a:noFill/>
          <a:ln/>
        </p:spPr>
        <p:txBody>
          <a:bodyPr wrap="square" lIns="0" tIns="0" rIns="0" bIns="0" rtlCol="0" anchor="ctr"/>
          <a:lstStyle/>
          <a:p>
            <a:pPr marL="0" indent="0" algn="ctr">
              <a:buNone/>
            </a:pPr>
            <a:r>
              <a:rPr lang="es-US" sz="1050">
                <a:solidFill>
                  <a:srgbClr val="2C2C2C"/>
                </a:solidFill>
                <a:latin typeface="Roboto" pitchFamily="34" charset="0"/>
                <a:ea typeface="Roboto" pitchFamily="34" charset="-122"/>
              </a:rPr>
              <a:t>Promover el diálogo entre Altas Cortes y Tribunales nacionales de la región, facilitando a las personas juzgadoras y operadoras jurídicas el acceso y la consulta de jurisprudencia emblemática sobre la justiciabilidad de los DESCA</a:t>
            </a:r>
            <a:r>
              <a:rPr lang="es-ES_tradnl" sz="1050">
                <a:solidFill>
                  <a:srgbClr val="2C2C2C"/>
                </a:solidFill>
                <a:latin typeface="Roboto" pitchFamily="34" charset="0"/>
                <a:ea typeface="Roboto" pitchFamily="34" charset="-122"/>
              </a:rPr>
              <a:t>.</a:t>
            </a:r>
          </a:p>
        </p:txBody>
      </p:sp>
      <p:sp>
        <p:nvSpPr>
          <p:cNvPr id="14" name="Shape 8"/>
          <p:cNvSpPr/>
          <p:nvPr/>
        </p:nvSpPr>
        <p:spPr>
          <a:xfrm>
            <a:off x="3246120" y="1920240"/>
            <a:ext cx="2651760" cy="2651760"/>
          </a:xfrm>
          <a:prstGeom prst="rect">
            <a:avLst/>
          </a:prstGeom>
          <a:solidFill>
            <a:srgbClr val="FFFFFF"/>
          </a:solidFill>
          <a:ln w="12700">
            <a:solidFill>
              <a:srgbClr val="E2E8EF"/>
            </a:solidFill>
            <a:prstDash val="solid"/>
          </a:ln>
        </p:spPr>
        <p:txBody>
          <a:bodyPr/>
          <a:lstStyle/>
          <a:p>
            <a:endParaRPr lang="es-MX"/>
          </a:p>
        </p:txBody>
      </p:sp>
      <p:sp>
        <p:nvSpPr>
          <p:cNvPr id="15" name="Shape 9"/>
          <p:cNvSpPr/>
          <p:nvPr/>
        </p:nvSpPr>
        <p:spPr>
          <a:xfrm>
            <a:off x="3246120" y="1920240"/>
            <a:ext cx="2651760" cy="73152"/>
          </a:xfrm>
          <a:prstGeom prst="rect">
            <a:avLst/>
          </a:prstGeom>
          <a:solidFill>
            <a:srgbClr val="00679E"/>
          </a:solidFill>
          <a:ln/>
        </p:spPr>
        <p:txBody>
          <a:bodyPr/>
          <a:lstStyle/>
          <a:p>
            <a:endParaRPr lang="es-MX"/>
          </a:p>
        </p:txBody>
      </p:sp>
      <p:sp>
        <p:nvSpPr>
          <p:cNvPr id="16" name="Shape 10"/>
          <p:cNvSpPr/>
          <p:nvPr/>
        </p:nvSpPr>
        <p:spPr>
          <a:xfrm>
            <a:off x="4206240" y="2194560"/>
            <a:ext cx="731520" cy="731520"/>
          </a:xfrm>
          <a:prstGeom prst="ellipse">
            <a:avLst/>
          </a:prstGeom>
          <a:solidFill>
            <a:srgbClr val="D6E8F2"/>
          </a:solidFill>
          <a:ln/>
        </p:spPr>
        <p:txBody>
          <a:bodyPr/>
          <a:lstStyle/>
          <a:p>
            <a:endParaRPr lang="es-MX"/>
          </a:p>
        </p:txBody>
      </p:sp>
      <p:pic>
        <p:nvPicPr>
          <p:cNvPr id="17" name="Image 4" descr="preencoded.png"/>
          <p:cNvPicPr>
            <a:picLocks noChangeAspect="1"/>
          </p:cNvPicPr>
          <p:nvPr/>
        </p:nvPicPr>
        <p:blipFill>
          <a:blip r:embed="rId5"/>
          <a:stretch>
            <a:fillRect/>
          </a:stretch>
        </p:blipFill>
        <p:spPr>
          <a:xfrm>
            <a:off x="4370832" y="2359152"/>
            <a:ext cx="402336" cy="402336"/>
          </a:xfrm>
          <a:prstGeom prst="rect">
            <a:avLst/>
          </a:prstGeom>
        </p:spPr>
      </p:pic>
      <p:sp>
        <p:nvSpPr>
          <p:cNvPr id="18" name="Text 11"/>
          <p:cNvSpPr/>
          <p:nvPr/>
        </p:nvSpPr>
        <p:spPr>
          <a:xfrm>
            <a:off x="3383280" y="3017520"/>
            <a:ext cx="2377440" cy="365760"/>
          </a:xfrm>
          <a:prstGeom prst="rect">
            <a:avLst/>
          </a:prstGeom>
          <a:noFill/>
          <a:ln/>
        </p:spPr>
        <p:txBody>
          <a:bodyPr wrap="square" lIns="0" tIns="0" rIns="0" bIns="0" rtlCol="0" anchor="ctr"/>
          <a:lstStyle/>
          <a:p>
            <a:pPr marL="0" indent="0" algn="ctr">
              <a:buNone/>
            </a:pPr>
            <a:r>
              <a:rPr lang="en-US" sz="1500" b="1">
                <a:solidFill>
                  <a:srgbClr val="004A73"/>
                </a:solidFill>
                <a:latin typeface="Roboto" pitchFamily="34" charset="0"/>
                <a:ea typeface="Roboto" pitchFamily="34" charset="-122"/>
                <a:cs typeface="Roboto" pitchFamily="34" charset="-120"/>
              </a:rPr>
              <a:t>Apoyo a informes</a:t>
            </a:r>
            <a:endParaRPr lang="en-US" sz="1500"/>
          </a:p>
        </p:txBody>
      </p:sp>
      <p:sp>
        <p:nvSpPr>
          <p:cNvPr id="19" name="Text 12"/>
          <p:cNvSpPr/>
          <p:nvPr/>
        </p:nvSpPr>
        <p:spPr>
          <a:xfrm>
            <a:off x="3429000" y="3429000"/>
            <a:ext cx="2286000" cy="1051560"/>
          </a:xfrm>
          <a:prstGeom prst="rect">
            <a:avLst/>
          </a:prstGeom>
          <a:noFill/>
          <a:ln/>
        </p:spPr>
        <p:txBody>
          <a:bodyPr wrap="square" lIns="0" tIns="0" rIns="0" bIns="0" rtlCol="0" anchor="ctr"/>
          <a:lstStyle/>
          <a:p>
            <a:pPr marL="0" indent="0" algn="ctr">
              <a:buNone/>
            </a:pPr>
            <a:r>
              <a:rPr lang="en-US" sz="1050">
                <a:solidFill>
                  <a:srgbClr val="2C2C2C"/>
                </a:solidFill>
                <a:latin typeface="Roboto" pitchFamily="34" charset="0"/>
                <a:ea typeface="Roboto" pitchFamily="34" charset="-122"/>
                <a:cs typeface="Roboto" pitchFamily="34" charset="-120"/>
              </a:rPr>
              <a:t>Auxiliar en la rendición de informes ante los organismos regionales e internacionales que velan por el cumplimiento de los tratados en materia de protección de los DESCA.</a:t>
            </a:r>
            <a:endParaRPr lang="en-US" sz="1050"/>
          </a:p>
        </p:txBody>
      </p:sp>
      <p:sp>
        <p:nvSpPr>
          <p:cNvPr id="20" name="Shape 13"/>
          <p:cNvSpPr/>
          <p:nvPr/>
        </p:nvSpPr>
        <p:spPr>
          <a:xfrm>
            <a:off x="6126480" y="1920240"/>
            <a:ext cx="2651760" cy="2651760"/>
          </a:xfrm>
          <a:prstGeom prst="rect">
            <a:avLst/>
          </a:prstGeom>
          <a:solidFill>
            <a:srgbClr val="FFFFFF"/>
          </a:solidFill>
          <a:ln w="12700">
            <a:solidFill>
              <a:srgbClr val="E2E8EF"/>
            </a:solidFill>
            <a:prstDash val="solid"/>
          </a:ln>
        </p:spPr>
        <p:txBody>
          <a:bodyPr/>
          <a:lstStyle/>
          <a:p>
            <a:endParaRPr lang="es-MX"/>
          </a:p>
        </p:txBody>
      </p:sp>
      <p:sp>
        <p:nvSpPr>
          <p:cNvPr id="21" name="Shape 14"/>
          <p:cNvSpPr/>
          <p:nvPr/>
        </p:nvSpPr>
        <p:spPr>
          <a:xfrm>
            <a:off x="6126480" y="1920240"/>
            <a:ext cx="2651760" cy="73152"/>
          </a:xfrm>
          <a:prstGeom prst="rect">
            <a:avLst/>
          </a:prstGeom>
          <a:solidFill>
            <a:srgbClr val="00679E"/>
          </a:solidFill>
          <a:ln/>
        </p:spPr>
        <p:txBody>
          <a:bodyPr/>
          <a:lstStyle/>
          <a:p>
            <a:endParaRPr lang="es-MX"/>
          </a:p>
        </p:txBody>
      </p:sp>
      <p:sp>
        <p:nvSpPr>
          <p:cNvPr id="22" name="Shape 15"/>
          <p:cNvSpPr/>
          <p:nvPr/>
        </p:nvSpPr>
        <p:spPr>
          <a:xfrm>
            <a:off x="7086600" y="2194560"/>
            <a:ext cx="731520" cy="731520"/>
          </a:xfrm>
          <a:prstGeom prst="ellipse">
            <a:avLst/>
          </a:prstGeom>
          <a:solidFill>
            <a:srgbClr val="D6E8F2"/>
          </a:solidFill>
          <a:ln/>
        </p:spPr>
        <p:txBody>
          <a:bodyPr/>
          <a:lstStyle/>
          <a:p>
            <a:endParaRPr lang="es-MX"/>
          </a:p>
        </p:txBody>
      </p:sp>
      <p:pic>
        <p:nvPicPr>
          <p:cNvPr id="23" name="Image 5" descr="preencoded.png"/>
          <p:cNvPicPr>
            <a:picLocks noChangeAspect="1"/>
          </p:cNvPicPr>
          <p:nvPr/>
        </p:nvPicPr>
        <p:blipFill>
          <a:blip r:embed="rId6"/>
          <a:stretch>
            <a:fillRect/>
          </a:stretch>
        </p:blipFill>
        <p:spPr>
          <a:xfrm>
            <a:off x="7251192" y="2359152"/>
            <a:ext cx="402336" cy="402336"/>
          </a:xfrm>
          <a:prstGeom prst="rect">
            <a:avLst/>
          </a:prstGeom>
        </p:spPr>
      </p:pic>
      <p:sp>
        <p:nvSpPr>
          <p:cNvPr id="24" name="Text 16"/>
          <p:cNvSpPr/>
          <p:nvPr/>
        </p:nvSpPr>
        <p:spPr>
          <a:xfrm>
            <a:off x="6263640" y="3017520"/>
            <a:ext cx="2377440" cy="365760"/>
          </a:xfrm>
          <a:prstGeom prst="rect">
            <a:avLst/>
          </a:prstGeom>
          <a:noFill/>
          <a:ln/>
        </p:spPr>
        <p:txBody>
          <a:bodyPr wrap="square" lIns="0" tIns="0" rIns="0" bIns="0" rtlCol="0" anchor="ctr"/>
          <a:lstStyle/>
          <a:p>
            <a:pPr marL="0" indent="0" algn="ctr">
              <a:buNone/>
            </a:pPr>
            <a:r>
              <a:rPr lang="en-US" sz="1500" b="1">
                <a:solidFill>
                  <a:srgbClr val="004A73"/>
                </a:solidFill>
                <a:latin typeface="Roboto" pitchFamily="34" charset="0"/>
                <a:ea typeface="Roboto" pitchFamily="34" charset="-122"/>
                <a:cs typeface="Roboto" pitchFamily="34" charset="-120"/>
              </a:rPr>
              <a:t>Acceso público</a:t>
            </a:r>
            <a:endParaRPr lang="en-US" sz="1500"/>
          </a:p>
        </p:txBody>
      </p:sp>
      <p:sp>
        <p:nvSpPr>
          <p:cNvPr id="25" name="Text 17"/>
          <p:cNvSpPr/>
          <p:nvPr/>
        </p:nvSpPr>
        <p:spPr>
          <a:xfrm>
            <a:off x="6309360" y="3429000"/>
            <a:ext cx="2286000" cy="1051560"/>
          </a:xfrm>
          <a:prstGeom prst="rect">
            <a:avLst/>
          </a:prstGeom>
          <a:noFill/>
          <a:ln/>
        </p:spPr>
        <p:txBody>
          <a:bodyPr wrap="square" lIns="0" tIns="0" rIns="0" bIns="0" rtlCol="0" anchor="ctr"/>
          <a:lstStyle/>
          <a:p>
            <a:pPr marL="0" indent="0" algn="ctr">
              <a:buNone/>
            </a:pPr>
            <a:r>
              <a:rPr lang="en-US" sz="1050">
                <a:solidFill>
                  <a:srgbClr val="2C2C2C"/>
                </a:solidFill>
                <a:latin typeface="Roboto" pitchFamily="34" charset="0"/>
                <a:ea typeface="Roboto" pitchFamily="34" charset="-122"/>
                <a:cs typeface="Roboto" pitchFamily="34" charset="-120"/>
              </a:rPr>
              <a:t>Poner a disposición de la sociedad el texto íntegro de las resoluciones, su síntesis y los criterios que de ellas se deriven.</a:t>
            </a:r>
            <a:endParaRPr lang="en-US" sz="1050"/>
          </a:p>
        </p:txBody>
      </p:sp>
      <p:sp>
        <p:nvSpPr>
          <p:cNvPr id="28" name="Text 20"/>
          <p:cNvSpPr/>
          <p:nvPr/>
        </p:nvSpPr>
        <p:spPr>
          <a:xfrm>
            <a:off x="8138160" y="4892040"/>
            <a:ext cx="640080" cy="228600"/>
          </a:xfrm>
          <a:prstGeom prst="rect">
            <a:avLst/>
          </a:prstGeom>
          <a:noFill/>
          <a:ln/>
        </p:spPr>
        <p:txBody>
          <a:bodyPr wrap="square" lIns="0" tIns="0" rIns="0" bIns="0" rtlCol="0" anchor="ctr"/>
          <a:lstStyle/>
          <a:p>
            <a:pPr marL="0" indent="0" algn="r">
              <a:buNone/>
            </a:pPr>
            <a:r>
              <a:rPr lang="en-US" sz="900">
                <a:solidFill>
                  <a:srgbClr val="6B7280"/>
                </a:solidFill>
                <a:latin typeface="Roboto" pitchFamily="34" charset="0"/>
                <a:ea typeface="Roboto" pitchFamily="34" charset="-122"/>
                <a:cs typeface="Roboto" pitchFamily="34" charset="-120"/>
              </a:rPr>
              <a:t>1</a:t>
            </a:r>
            <a:endParaRPr lang="en-US" sz="9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Shape 3">
            <a:extLst>
              <a:ext uri="{FF2B5EF4-FFF2-40B4-BE49-F238E27FC236}">
                <a16:creationId xmlns:a16="http://schemas.microsoft.com/office/drawing/2014/main" id="{8759B6FB-379A-22BB-AF9E-82A1A0ACB72A}"/>
              </a:ext>
            </a:extLst>
          </p:cNvPr>
          <p:cNvSpPr/>
          <p:nvPr/>
        </p:nvSpPr>
        <p:spPr>
          <a:xfrm>
            <a:off x="1166191" y="4012925"/>
            <a:ext cx="7596442" cy="691598"/>
          </a:xfrm>
          <a:prstGeom prst="rect">
            <a:avLst/>
          </a:prstGeom>
          <a:solidFill>
            <a:srgbClr val="F4F6F8"/>
          </a:solidFill>
          <a:ln/>
        </p:spPr>
        <p:txBody>
          <a:bodyPr/>
          <a:lstStyle/>
          <a:p>
            <a:endParaRPr lang="es-MX"/>
          </a:p>
        </p:txBody>
      </p:sp>
      <p:sp>
        <p:nvSpPr>
          <p:cNvPr id="45" name="Shape 3">
            <a:extLst>
              <a:ext uri="{FF2B5EF4-FFF2-40B4-BE49-F238E27FC236}">
                <a16:creationId xmlns:a16="http://schemas.microsoft.com/office/drawing/2014/main" id="{E33CAB10-2DFE-AEF9-77C3-F91554CF788B}"/>
              </a:ext>
            </a:extLst>
          </p:cNvPr>
          <p:cNvSpPr/>
          <p:nvPr/>
        </p:nvSpPr>
        <p:spPr>
          <a:xfrm>
            <a:off x="1166191" y="2379593"/>
            <a:ext cx="7596442" cy="694911"/>
          </a:xfrm>
          <a:prstGeom prst="rect">
            <a:avLst/>
          </a:prstGeom>
          <a:solidFill>
            <a:srgbClr val="F4F6F8"/>
          </a:solidFill>
          <a:ln/>
        </p:spPr>
        <p:txBody>
          <a:bodyPr/>
          <a:lstStyle/>
          <a:p>
            <a:endParaRPr lang="es-MX"/>
          </a:p>
        </p:txBody>
      </p:sp>
      <p:sp>
        <p:nvSpPr>
          <p:cNvPr id="44" name="Shape 3">
            <a:extLst>
              <a:ext uri="{FF2B5EF4-FFF2-40B4-BE49-F238E27FC236}">
                <a16:creationId xmlns:a16="http://schemas.microsoft.com/office/drawing/2014/main" id="{1BD569D0-EF96-316A-504B-A83C433C0594}"/>
              </a:ext>
            </a:extLst>
          </p:cNvPr>
          <p:cNvSpPr/>
          <p:nvPr/>
        </p:nvSpPr>
        <p:spPr>
          <a:xfrm>
            <a:off x="1166191" y="1550504"/>
            <a:ext cx="7596442" cy="694944"/>
          </a:xfrm>
          <a:prstGeom prst="rect">
            <a:avLst/>
          </a:prstGeom>
          <a:solidFill>
            <a:srgbClr val="F4F6F8"/>
          </a:solidFill>
          <a:ln/>
        </p:spPr>
        <p:txBody>
          <a:bodyPr/>
          <a:lstStyle/>
          <a:p>
            <a:endParaRPr lang="es-MX"/>
          </a:p>
        </p:txBody>
      </p:sp>
      <p:sp>
        <p:nvSpPr>
          <p:cNvPr id="3" name="Text 1">
            <a:extLst>
              <a:ext uri="{FF2B5EF4-FFF2-40B4-BE49-F238E27FC236}">
                <a16:creationId xmlns:a16="http://schemas.microsoft.com/office/drawing/2014/main" id="{C253279B-9003-B42A-D30E-1647E8ADD635}"/>
              </a:ext>
            </a:extLst>
          </p:cNvPr>
          <p:cNvSpPr/>
          <p:nvPr/>
        </p:nvSpPr>
        <p:spPr>
          <a:xfrm>
            <a:off x="365760" y="960120"/>
            <a:ext cx="8412480" cy="502920"/>
          </a:xfrm>
          <a:prstGeom prst="rect">
            <a:avLst/>
          </a:prstGeom>
          <a:noFill/>
          <a:ln/>
        </p:spPr>
        <p:txBody>
          <a:bodyPr wrap="square" lIns="0" tIns="0" rIns="0" bIns="0" rtlCol="0" anchor="t"/>
          <a:lstStyle/>
          <a:p>
            <a:pPr marL="0" indent="0">
              <a:buNone/>
            </a:pPr>
            <a:r>
              <a:rPr lang="es-ES_tradnl" sz="2600" b="1">
                <a:solidFill>
                  <a:srgbClr val="004A73"/>
                </a:solidFill>
                <a:latin typeface="Roboto" pitchFamily="34" charset="0"/>
                <a:ea typeface="Roboto" pitchFamily="34" charset="-122"/>
                <a:cs typeface="Roboto" pitchFamily="34" charset="-120"/>
              </a:rPr>
              <a:t>Resultados del 2026</a:t>
            </a:r>
            <a:endParaRPr lang="es-ES_tradnl" sz="2600"/>
          </a:p>
        </p:txBody>
      </p:sp>
      <p:grpSp>
        <p:nvGrpSpPr>
          <p:cNvPr id="26" name="Grupo 25">
            <a:extLst>
              <a:ext uri="{FF2B5EF4-FFF2-40B4-BE49-F238E27FC236}">
                <a16:creationId xmlns:a16="http://schemas.microsoft.com/office/drawing/2014/main" id="{634A5251-DC63-BFA0-41F3-7DAC22E48576}"/>
              </a:ext>
            </a:extLst>
          </p:cNvPr>
          <p:cNvGrpSpPr/>
          <p:nvPr/>
        </p:nvGrpSpPr>
        <p:grpSpPr>
          <a:xfrm>
            <a:off x="326578" y="2374429"/>
            <a:ext cx="741493" cy="701000"/>
            <a:chOff x="381000" y="2343150"/>
            <a:chExt cx="686144" cy="648673"/>
          </a:xfrm>
        </p:grpSpPr>
        <p:sp>
          <p:nvSpPr>
            <p:cNvPr id="27" name="Shape 4">
              <a:extLst>
                <a:ext uri="{FF2B5EF4-FFF2-40B4-BE49-F238E27FC236}">
                  <a16:creationId xmlns:a16="http://schemas.microsoft.com/office/drawing/2014/main" id="{FF347F76-27A2-44AF-5314-B5B8DBA24561}"/>
                </a:ext>
              </a:extLst>
            </p:cNvPr>
            <p:cNvSpPr/>
            <p:nvPr/>
          </p:nvSpPr>
          <p:spPr>
            <a:xfrm>
              <a:off x="381000" y="2343150"/>
              <a:ext cx="686144" cy="648673"/>
            </a:xfrm>
            <a:prstGeom prst="rect">
              <a:avLst/>
            </a:prstGeom>
            <a:solidFill>
              <a:srgbClr val="00679E"/>
            </a:solidFill>
            <a:ln/>
          </p:spPr>
          <p:txBody>
            <a:bodyPr/>
            <a:lstStyle/>
            <a:p>
              <a:endParaRPr lang="es-MX"/>
            </a:p>
          </p:txBody>
        </p:sp>
        <p:sp>
          <p:nvSpPr>
            <p:cNvPr id="28" name="Elipse 27">
              <a:extLst>
                <a:ext uri="{FF2B5EF4-FFF2-40B4-BE49-F238E27FC236}">
                  <a16:creationId xmlns:a16="http://schemas.microsoft.com/office/drawing/2014/main" id="{02C25D8E-5E08-1905-1B8C-959C14AF703C}"/>
                </a:ext>
              </a:extLst>
            </p:cNvPr>
            <p:cNvSpPr/>
            <p:nvPr/>
          </p:nvSpPr>
          <p:spPr>
            <a:xfrm>
              <a:off x="469690" y="2413104"/>
              <a:ext cx="508764" cy="508764"/>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pic>
          <p:nvPicPr>
            <p:cNvPr id="29" name="Imagen 28">
              <a:extLst>
                <a:ext uri="{FF2B5EF4-FFF2-40B4-BE49-F238E27FC236}">
                  <a16:creationId xmlns:a16="http://schemas.microsoft.com/office/drawing/2014/main" id="{1A8E69A8-FFE6-D828-3370-CB518F932D9E}"/>
                </a:ext>
              </a:extLst>
            </p:cNvPr>
            <p:cNvPicPr>
              <a:picLocks noChangeAspect="1"/>
            </p:cNvPicPr>
            <p:nvPr/>
          </p:nvPicPr>
          <p:blipFill>
            <a:blip r:embed="rId2"/>
            <a:stretch>
              <a:fillRect/>
            </a:stretch>
          </p:blipFill>
          <p:spPr>
            <a:xfrm>
              <a:off x="528848" y="2500762"/>
              <a:ext cx="390448" cy="333449"/>
            </a:xfrm>
            <a:prstGeom prst="rect">
              <a:avLst/>
            </a:prstGeom>
          </p:spPr>
        </p:pic>
      </p:grpSp>
      <p:grpSp>
        <p:nvGrpSpPr>
          <p:cNvPr id="36" name="Grupo 35">
            <a:extLst>
              <a:ext uri="{FF2B5EF4-FFF2-40B4-BE49-F238E27FC236}">
                <a16:creationId xmlns:a16="http://schemas.microsoft.com/office/drawing/2014/main" id="{29F745E3-8C81-49B0-6A74-AEF97F81363B}"/>
              </a:ext>
            </a:extLst>
          </p:cNvPr>
          <p:cNvGrpSpPr/>
          <p:nvPr/>
        </p:nvGrpSpPr>
        <p:grpSpPr>
          <a:xfrm>
            <a:off x="326578" y="3188975"/>
            <a:ext cx="741493" cy="701000"/>
            <a:chOff x="319669" y="3023375"/>
            <a:chExt cx="686144" cy="648673"/>
          </a:xfrm>
        </p:grpSpPr>
        <p:sp>
          <p:nvSpPr>
            <p:cNvPr id="15" name="Shape 4">
              <a:extLst>
                <a:ext uri="{FF2B5EF4-FFF2-40B4-BE49-F238E27FC236}">
                  <a16:creationId xmlns:a16="http://schemas.microsoft.com/office/drawing/2014/main" id="{6408D131-F70C-2215-8E83-8F35A133563A}"/>
                </a:ext>
              </a:extLst>
            </p:cNvPr>
            <p:cNvSpPr/>
            <p:nvPr/>
          </p:nvSpPr>
          <p:spPr>
            <a:xfrm>
              <a:off x="319669" y="3023375"/>
              <a:ext cx="686144" cy="648673"/>
            </a:xfrm>
            <a:prstGeom prst="rect">
              <a:avLst/>
            </a:prstGeom>
            <a:solidFill>
              <a:srgbClr val="00679E"/>
            </a:solidFill>
            <a:ln/>
          </p:spPr>
          <p:txBody>
            <a:bodyPr/>
            <a:lstStyle/>
            <a:p>
              <a:endParaRPr lang="es-MX"/>
            </a:p>
          </p:txBody>
        </p:sp>
        <p:sp>
          <p:nvSpPr>
            <p:cNvPr id="16" name="Elipse 15">
              <a:extLst>
                <a:ext uri="{FF2B5EF4-FFF2-40B4-BE49-F238E27FC236}">
                  <a16:creationId xmlns:a16="http://schemas.microsoft.com/office/drawing/2014/main" id="{FCE87E99-4B0E-83A2-BE58-9962C41F9E11}"/>
                </a:ext>
              </a:extLst>
            </p:cNvPr>
            <p:cNvSpPr/>
            <p:nvPr/>
          </p:nvSpPr>
          <p:spPr>
            <a:xfrm>
              <a:off x="408359" y="3093329"/>
              <a:ext cx="508764" cy="508764"/>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pic>
          <p:nvPicPr>
            <p:cNvPr id="30" name="Image 3">
              <a:extLst>
                <a:ext uri="{FF2B5EF4-FFF2-40B4-BE49-F238E27FC236}">
                  <a16:creationId xmlns:a16="http://schemas.microsoft.com/office/drawing/2014/main" id="{6D05146B-EFFA-D731-DDAB-A39F8A37B71A}"/>
                </a:ext>
              </a:extLst>
            </p:cNvPr>
            <p:cNvPicPr>
              <a:picLocks noChangeAspect="1"/>
            </p:cNvPicPr>
            <p:nvPr/>
          </p:nvPicPr>
          <p:blipFill>
            <a:blip r:embed="rId3"/>
            <a:stretch>
              <a:fillRect/>
            </a:stretch>
          </p:blipFill>
          <p:spPr>
            <a:xfrm>
              <a:off x="467781" y="3152751"/>
              <a:ext cx="389921" cy="389921"/>
            </a:xfrm>
            <a:prstGeom prst="rect">
              <a:avLst/>
            </a:prstGeom>
          </p:spPr>
        </p:pic>
      </p:grpSp>
      <p:grpSp>
        <p:nvGrpSpPr>
          <p:cNvPr id="43" name="Grupo 42">
            <a:extLst>
              <a:ext uri="{FF2B5EF4-FFF2-40B4-BE49-F238E27FC236}">
                <a16:creationId xmlns:a16="http://schemas.microsoft.com/office/drawing/2014/main" id="{2AEC9372-3E38-041A-730E-DA433B459783}"/>
              </a:ext>
            </a:extLst>
          </p:cNvPr>
          <p:cNvGrpSpPr/>
          <p:nvPr/>
        </p:nvGrpSpPr>
        <p:grpSpPr>
          <a:xfrm>
            <a:off x="326578" y="1559883"/>
            <a:ext cx="741493" cy="701000"/>
            <a:chOff x="340113" y="1666644"/>
            <a:chExt cx="526883" cy="498110"/>
          </a:xfrm>
        </p:grpSpPr>
        <p:sp>
          <p:nvSpPr>
            <p:cNvPr id="38" name="Shape 4">
              <a:extLst>
                <a:ext uri="{FF2B5EF4-FFF2-40B4-BE49-F238E27FC236}">
                  <a16:creationId xmlns:a16="http://schemas.microsoft.com/office/drawing/2014/main" id="{441969EE-B57D-F3B6-6F51-1F946D483A38}"/>
                </a:ext>
              </a:extLst>
            </p:cNvPr>
            <p:cNvSpPr/>
            <p:nvPr/>
          </p:nvSpPr>
          <p:spPr>
            <a:xfrm>
              <a:off x="340113" y="1666644"/>
              <a:ext cx="526883" cy="498110"/>
            </a:xfrm>
            <a:prstGeom prst="rect">
              <a:avLst/>
            </a:prstGeom>
            <a:solidFill>
              <a:srgbClr val="00679E"/>
            </a:solidFill>
            <a:ln/>
          </p:spPr>
          <p:txBody>
            <a:bodyPr/>
            <a:lstStyle/>
            <a:p>
              <a:endParaRPr lang="es-MX"/>
            </a:p>
          </p:txBody>
        </p:sp>
        <p:sp>
          <p:nvSpPr>
            <p:cNvPr id="39" name="Elipse 38">
              <a:extLst>
                <a:ext uri="{FF2B5EF4-FFF2-40B4-BE49-F238E27FC236}">
                  <a16:creationId xmlns:a16="http://schemas.microsoft.com/office/drawing/2014/main" id="{189F3B66-87BE-3FAA-B5A3-2FC97A646F59}"/>
                </a:ext>
              </a:extLst>
            </p:cNvPr>
            <p:cNvSpPr/>
            <p:nvPr/>
          </p:nvSpPr>
          <p:spPr>
            <a:xfrm>
              <a:off x="408217" y="1720362"/>
              <a:ext cx="390675" cy="390675"/>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pic>
          <p:nvPicPr>
            <p:cNvPr id="42" name="Imagen 41">
              <a:extLst>
                <a:ext uri="{FF2B5EF4-FFF2-40B4-BE49-F238E27FC236}">
                  <a16:creationId xmlns:a16="http://schemas.microsoft.com/office/drawing/2014/main" id="{4E894683-CF46-CCCE-47CC-0A9BC5AACC02}"/>
                </a:ext>
              </a:extLst>
            </p:cNvPr>
            <p:cNvPicPr>
              <a:picLocks noChangeAspect="1"/>
            </p:cNvPicPr>
            <p:nvPr/>
          </p:nvPicPr>
          <p:blipFill>
            <a:blip r:embed="rId4"/>
            <a:stretch>
              <a:fillRect/>
            </a:stretch>
          </p:blipFill>
          <p:spPr>
            <a:xfrm>
              <a:off x="421340" y="1737475"/>
              <a:ext cx="364428" cy="356448"/>
            </a:xfrm>
            <a:prstGeom prst="rect">
              <a:avLst/>
            </a:prstGeom>
          </p:spPr>
        </p:pic>
      </p:grpSp>
      <p:sp>
        <p:nvSpPr>
          <p:cNvPr id="47" name="CuadroTexto 46">
            <a:extLst>
              <a:ext uri="{FF2B5EF4-FFF2-40B4-BE49-F238E27FC236}">
                <a16:creationId xmlns:a16="http://schemas.microsoft.com/office/drawing/2014/main" id="{4F73D75F-D956-039D-6976-7BABE5C91BA5}"/>
              </a:ext>
            </a:extLst>
          </p:cNvPr>
          <p:cNvSpPr txBox="1"/>
          <p:nvPr/>
        </p:nvSpPr>
        <p:spPr>
          <a:xfrm>
            <a:off x="1166191" y="1668671"/>
            <a:ext cx="7498415" cy="49160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lvl="0" algn="just" rtl="0">
              <a:lnSpc>
                <a:spcPts val="1639"/>
              </a:lnSpc>
            </a:pPr>
            <a:r>
              <a:rPr lang="es-MX" sz="1150" b="0" i="0">
                <a:solidFill>
                  <a:srgbClr val="404040"/>
                </a:solidFill>
                <a:latin typeface="Roboto"/>
                <a:ea typeface="Roboto"/>
                <a:cs typeface="Roboto"/>
              </a:rPr>
              <a:t>Entre enero y mayo de 2026 el portal </a:t>
            </a:r>
            <a:r>
              <a:rPr lang="es-MX" sz="1150">
                <a:solidFill>
                  <a:srgbClr val="00679E"/>
                </a:solidFill>
                <a:latin typeface="Roboto"/>
                <a:ea typeface="Roboto"/>
              </a:rPr>
              <a:t>registró 22,048 vistas, 17,421 sesiones y más de 14 mil usuarios únicos</a:t>
            </a:r>
            <a:r>
              <a:rPr lang="es-MX" sz="1150" b="0" i="0">
                <a:solidFill>
                  <a:srgbClr val="404040"/>
                </a:solidFill>
                <a:latin typeface="Roboto"/>
                <a:ea typeface="Roboto"/>
                <a:cs typeface="Roboto"/>
              </a:rPr>
              <a:t>, lo que refleja un nivel importante de consulta especializada en relativamente poco tiempo. </a:t>
            </a:r>
            <a:r>
              <a:rPr sz="1150" b="0" i="0">
                <a:solidFill>
                  <a:srgbClr val="404040"/>
                </a:solidFill>
                <a:latin typeface="Roboto"/>
                <a:ea typeface="Roboto"/>
                <a:cs typeface="Roboto"/>
              </a:rPr>
              <a:t> </a:t>
            </a:r>
            <a:endParaRPr lang="es-ES" sz="1150"/>
          </a:p>
        </p:txBody>
      </p:sp>
      <p:sp>
        <p:nvSpPr>
          <p:cNvPr id="48" name="CuadroTexto 47">
            <a:extLst>
              <a:ext uri="{FF2B5EF4-FFF2-40B4-BE49-F238E27FC236}">
                <a16:creationId xmlns:a16="http://schemas.microsoft.com/office/drawing/2014/main" id="{428F01E9-7278-E461-340C-373776B044DD}"/>
              </a:ext>
            </a:extLst>
          </p:cNvPr>
          <p:cNvSpPr txBox="1"/>
          <p:nvPr/>
        </p:nvSpPr>
        <p:spPr>
          <a:xfrm>
            <a:off x="1166191" y="2372967"/>
            <a:ext cx="7498415" cy="69679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lvl="0" algn="just" rtl="0">
              <a:lnSpc>
                <a:spcPts val="1639"/>
              </a:lnSpc>
            </a:pPr>
            <a:r>
              <a:rPr lang="es-MX" sz="1150" b="0" i="0">
                <a:solidFill>
                  <a:srgbClr val="404040"/>
                </a:solidFill>
                <a:latin typeface="Roboto"/>
                <a:ea typeface="Roboto"/>
                <a:cs typeface="Roboto"/>
              </a:rPr>
              <a:t>El crecimiento mensual es particularmente significativo: </a:t>
            </a:r>
            <a:r>
              <a:rPr lang="es-MX" sz="1150">
                <a:solidFill>
                  <a:srgbClr val="00679E"/>
                </a:solidFill>
                <a:latin typeface="Roboto"/>
                <a:ea typeface="Roboto"/>
              </a:rPr>
              <a:t>las visitas pasaron de 2,220 en enero a 6,222 en marzo y 5,745 en abril</a:t>
            </a:r>
            <a:r>
              <a:rPr lang="es-MX" sz="1150" b="0" i="0">
                <a:solidFill>
                  <a:srgbClr val="404040"/>
                </a:solidFill>
                <a:latin typeface="Roboto"/>
                <a:ea typeface="Roboto"/>
                <a:cs typeface="Roboto"/>
              </a:rPr>
              <a:t>, que evidencia una tendencia sostenida de crecimiento e interés creciente en los contenidos DESCA. </a:t>
            </a:r>
            <a:r>
              <a:rPr sz="1150" b="0" i="0">
                <a:solidFill>
                  <a:srgbClr val="404040"/>
                </a:solidFill>
                <a:latin typeface="Roboto"/>
                <a:ea typeface="Roboto"/>
                <a:cs typeface="Roboto"/>
              </a:rPr>
              <a:t> </a:t>
            </a:r>
            <a:endParaRPr lang="es-ES" sz="1150"/>
          </a:p>
        </p:txBody>
      </p:sp>
      <p:sp>
        <p:nvSpPr>
          <p:cNvPr id="50" name="Shape 3">
            <a:extLst>
              <a:ext uri="{FF2B5EF4-FFF2-40B4-BE49-F238E27FC236}">
                <a16:creationId xmlns:a16="http://schemas.microsoft.com/office/drawing/2014/main" id="{B20810E1-8FA0-9310-51A9-4D15E67F72FC}"/>
              </a:ext>
            </a:extLst>
          </p:cNvPr>
          <p:cNvSpPr/>
          <p:nvPr/>
        </p:nvSpPr>
        <p:spPr>
          <a:xfrm>
            <a:off x="1166191" y="3197915"/>
            <a:ext cx="7596442" cy="691598"/>
          </a:xfrm>
          <a:prstGeom prst="rect">
            <a:avLst/>
          </a:prstGeom>
          <a:solidFill>
            <a:srgbClr val="F4F6F8"/>
          </a:solidFill>
          <a:ln/>
        </p:spPr>
        <p:txBody>
          <a:bodyPr/>
          <a:lstStyle/>
          <a:p>
            <a:endParaRPr lang="es-MX"/>
          </a:p>
        </p:txBody>
      </p:sp>
      <p:sp>
        <p:nvSpPr>
          <p:cNvPr id="2" name="CuadroTexto 1">
            <a:extLst>
              <a:ext uri="{FF2B5EF4-FFF2-40B4-BE49-F238E27FC236}">
                <a16:creationId xmlns:a16="http://schemas.microsoft.com/office/drawing/2014/main" id="{E40D85B2-F495-DE3A-FB12-AC9DC6A4CAE6}"/>
              </a:ext>
            </a:extLst>
          </p:cNvPr>
          <p:cNvSpPr txBox="1"/>
          <p:nvPr/>
        </p:nvSpPr>
        <p:spPr>
          <a:xfrm>
            <a:off x="1166191" y="3179420"/>
            <a:ext cx="7498415" cy="69679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lvl="0" algn="just" rtl="0">
              <a:lnSpc>
                <a:spcPts val="1639"/>
              </a:lnSpc>
            </a:pPr>
            <a:r>
              <a:rPr lang="es-MX" sz="1150" i="0">
                <a:solidFill>
                  <a:srgbClr val="00679E"/>
                </a:solidFill>
                <a:latin typeface="Roboto"/>
                <a:ea typeface="Roboto"/>
                <a:cs typeface="Roboto"/>
              </a:rPr>
              <a:t>México concentra la mayor cantidad de consultas con más de 17 mil vistas</a:t>
            </a:r>
            <a:r>
              <a:rPr lang="es-MX" sz="1150" b="0" i="0">
                <a:solidFill>
                  <a:srgbClr val="404040"/>
                </a:solidFill>
                <a:latin typeface="Roboto"/>
                <a:ea typeface="Roboto"/>
                <a:cs typeface="Roboto"/>
              </a:rPr>
              <a:t>, pero también destaca el interés de Estados Unidos, Colombia, Perú, Argentina, Canadá, Nicaragua, Ecuador, España y El Salvador, lo cual confirma el </a:t>
            </a:r>
            <a:r>
              <a:rPr lang="es-MX" sz="1150" i="0">
                <a:solidFill>
                  <a:srgbClr val="00679E"/>
                </a:solidFill>
                <a:latin typeface="Roboto"/>
                <a:ea typeface="Roboto"/>
                <a:cs typeface="Roboto"/>
              </a:rPr>
              <a:t>potencial regional del Portal como herramienta de cooperación judicial iberoamericana</a:t>
            </a:r>
            <a:r>
              <a:rPr lang="es-MX" sz="1150" b="0" i="0">
                <a:solidFill>
                  <a:srgbClr val="404040"/>
                </a:solidFill>
                <a:latin typeface="Roboto"/>
                <a:ea typeface="Roboto"/>
                <a:cs typeface="Roboto"/>
              </a:rPr>
              <a:t>. </a:t>
            </a:r>
            <a:r>
              <a:rPr sz="1150" b="0" i="0">
                <a:solidFill>
                  <a:srgbClr val="404040"/>
                </a:solidFill>
                <a:latin typeface="Roboto"/>
                <a:ea typeface="Roboto"/>
                <a:cs typeface="Roboto"/>
              </a:rPr>
              <a:t> </a:t>
            </a:r>
            <a:endParaRPr lang="es-ES" sz="1150"/>
          </a:p>
        </p:txBody>
      </p:sp>
      <p:sp>
        <p:nvSpPr>
          <p:cNvPr id="51" name="CuadroTexto 50">
            <a:extLst>
              <a:ext uri="{FF2B5EF4-FFF2-40B4-BE49-F238E27FC236}">
                <a16:creationId xmlns:a16="http://schemas.microsoft.com/office/drawing/2014/main" id="{DC331C5D-6DA0-150A-921D-6A2A5BF0ACE8}"/>
              </a:ext>
            </a:extLst>
          </p:cNvPr>
          <p:cNvSpPr txBox="1"/>
          <p:nvPr/>
        </p:nvSpPr>
        <p:spPr>
          <a:xfrm>
            <a:off x="1166191" y="3996359"/>
            <a:ext cx="7498415" cy="69506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lvl="0" algn="just" rtl="0">
              <a:lnSpc>
                <a:spcPts val="1639"/>
              </a:lnSpc>
            </a:pPr>
            <a:r>
              <a:rPr lang="es-MX" sz="1150" b="0" i="0">
                <a:solidFill>
                  <a:srgbClr val="404040"/>
                </a:solidFill>
                <a:latin typeface="Roboto"/>
                <a:ea typeface="Roboto"/>
                <a:cs typeface="Roboto"/>
              </a:rPr>
              <a:t>Las páginas más consultadas muestran que el mayor interés está en: </a:t>
            </a:r>
            <a:r>
              <a:rPr lang="es-MX" sz="1150" i="0">
                <a:solidFill>
                  <a:srgbClr val="00679E"/>
                </a:solidFill>
                <a:latin typeface="Roboto"/>
                <a:ea typeface="Roboto"/>
                <a:cs typeface="Roboto"/>
              </a:rPr>
              <a:t>el buscador de casos; sentencias concretas; metodología y derechos específicos como vivienda adecuada. </a:t>
            </a:r>
            <a:r>
              <a:rPr lang="es-MX" sz="1150" b="0" i="0">
                <a:solidFill>
                  <a:srgbClr val="404040"/>
                </a:solidFill>
                <a:latin typeface="Roboto"/>
                <a:ea typeface="Roboto"/>
                <a:cs typeface="Roboto"/>
              </a:rPr>
              <a:t>Esto indica que las personas usuarias buscan herramientas prácticas y jurisprudencia directamente aplicable.</a:t>
            </a:r>
            <a:r>
              <a:rPr sz="1150" b="0" i="0">
                <a:solidFill>
                  <a:srgbClr val="404040"/>
                </a:solidFill>
                <a:latin typeface="Roboto"/>
                <a:ea typeface="Roboto"/>
                <a:cs typeface="Roboto"/>
              </a:rPr>
              <a:t> </a:t>
            </a:r>
          </a:p>
        </p:txBody>
      </p:sp>
      <p:grpSp>
        <p:nvGrpSpPr>
          <p:cNvPr id="59" name="Grupo 58">
            <a:extLst>
              <a:ext uri="{FF2B5EF4-FFF2-40B4-BE49-F238E27FC236}">
                <a16:creationId xmlns:a16="http://schemas.microsoft.com/office/drawing/2014/main" id="{F1BD3509-11D3-01F3-AEE2-1F5F2E768586}"/>
              </a:ext>
            </a:extLst>
          </p:cNvPr>
          <p:cNvGrpSpPr/>
          <p:nvPr/>
        </p:nvGrpSpPr>
        <p:grpSpPr>
          <a:xfrm>
            <a:off x="326578" y="4003521"/>
            <a:ext cx="741493" cy="701000"/>
            <a:chOff x="326578" y="4003521"/>
            <a:chExt cx="741493" cy="701000"/>
          </a:xfrm>
        </p:grpSpPr>
        <p:sp>
          <p:nvSpPr>
            <p:cNvPr id="8" name="Shape 4">
              <a:extLst>
                <a:ext uri="{FF2B5EF4-FFF2-40B4-BE49-F238E27FC236}">
                  <a16:creationId xmlns:a16="http://schemas.microsoft.com/office/drawing/2014/main" id="{750F43E9-19F7-DD83-7D0D-2BAE335B2D84}"/>
                </a:ext>
              </a:extLst>
            </p:cNvPr>
            <p:cNvSpPr/>
            <p:nvPr/>
          </p:nvSpPr>
          <p:spPr>
            <a:xfrm>
              <a:off x="326578" y="4003521"/>
              <a:ext cx="741493" cy="701000"/>
            </a:xfrm>
            <a:prstGeom prst="rect">
              <a:avLst/>
            </a:prstGeom>
            <a:solidFill>
              <a:srgbClr val="00679E"/>
            </a:solidFill>
            <a:ln/>
          </p:spPr>
          <p:txBody>
            <a:bodyPr/>
            <a:lstStyle/>
            <a:p>
              <a:endParaRPr lang="es-MX"/>
            </a:p>
          </p:txBody>
        </p:sp>
        <p:sp>
          <p:nvSpPr>
            <p:cNvPr id="9" name="Elipse 8">
              <a:extLst>
                <a:ext uri="{FF2B5EF4-FFF2-40B4-BE49-F238E27FC236}">
                  <a16:creationId xmlns:a16="http://schemas.microsoft.com/office/drawing/2014/main" id="{92E87B6B-507A-5E71-0B4B-6C11675458AD}"/>
                </a:ext>
              </a:extLst>
            </p:cNvPr>
            <p:cNvSpPr/>
            <p:nvPr/>
          </p:nvSpPr>
          <p:spPr>
            <a:xfrm>
              <a:off x="422422" y="4079119"/>
              <a:ext cx="549804" cy="549805"/>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pic>
          <p:nvPicPr>
            <p:cNvPr id="58" name="Imagen 57">
              <a:extLst>
                <a:ext uri="{FF2B5EF4-FFF2-40B4-BE49-F238E27FC236}">
                  <a16:creationId xmlns:a16="http://schemas.microsoft.com/office/drawing/2014/main" id="{6A8A084D-9BA5-1C74-B249-EF3C39E5DF59}"/>
                </a:ext>
              </a:extLst>
            </p:cNvPr>
            <p:cNvPicPr>
              <a:picLocks noChangeAspect="1"/>
            </p:cNvPicPr>
            <p:nvPr/>
          </p:nvPicPr>
          <p:blipFill>
            <a:blip r:embed="rId5"/>
            <a:stretch>
              <a:fillRect/>
            </a:stretch>
          </p:blipFill>
          <p:spPr>
            <a:xfrm>
              <a:off x="494262" y="4155406"/>
              <a:ext cx="406124" cy="397231"/>
            </a:xfrm>
            <a:prstGeom prst="rect">
              <a:avLst/>
            </a:prstGeom>
          </p:spPr>
        </p:pic>
      </p:grpSp>
      <p:sp>
        <p:nvSpPr>
          <p:cNvPr id="4" name="Text 19">
            <a:extLst>
              <a:ext uri="{FF2B5EF4-FFF2-40B4-BE49-F238E27FC236}">
                <a16:creationId xmlns:a16="http://schemas.microsoft.com/office/drawing/2014/main" id="{C3F7D7F9-56B6-844C-4047-F3761A377646}"/>
              </a:ext>
            </a:extLst>
          </p:cNvPr>
          <p:cNvSpPr/>
          <p:nvPr/>
        </p:nvSpPr>
        <p:spPr>
          <a:xfrm>
            <a:off x="8138160" y="4892040"/>
            <a:ext cx="640080" cy="228600"/>
          </a:xfrm>
          <a:prstGeom prst="rect">
            <a:avLst/>
          </a:prstGeom>
          <a:noFill/>
          <a:ln/>
        </p:spPr>
        <p:txBody>
          <a:bodyPr wrap="square" lIns="0" tIns="0" rIns="0" bIns="0" rtlCol="0" anchor="ctr"/>
          <a:lstStyle/>
          <a:p>
            <a:pPr marL="0" indent="0" algn="r">
              <a:buNone/>
            </a:pPr>
            <a:r>
              <a:rPr lang="en-US" sz="900">
                <a:solidFill>
                  <a:srgbClr val="6B7280"/>
                </a:solidFill>
                <a:latin typeface="Roboto" pitchFamily="34" charset="0"/>
                <a:ea typeface="Roboto" pitchFamily="34" charset="-122"/>
                <a:cs typeface="Roboto" pitchFamily="34" charset="-120"/>
              </a:rPr>
              <a:t>2</a:t>
            </a:r>
            <a:endParaRPr lang="en-US" sz="900"/>
          </a:p>
        </p:txBody>
      </p:sp>
    </p:spTree>
    <p:extLst>
      <p:ext uri="{BB962C8B-B14F-4D97-AF65-F5344CB8AC3E}">
        <p14:creationId xmlns:p14="http://schemas.microsoft.com/office/powerpoint/2010/main" val="12658130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5">
    <p:bg>
      <p:bgPr>
        <a:solidFill>
          <a:srgbClr val="FFFFFF"/>
        </a:solidFill>
        <a:effectLst/>
      </p:bgPr>
    </p:bg>
    <p:spTree>
      <p:nvGrpSpPr>
        <p:cNvPr id="1" name=""/>
        <p:cNvGrpSpPr/>
        <p:nvPr/>
      </p:nvGrpSpPr>
      <p:grpSpPr>
        <a:xfrm>
          <a:off x="0" y="0"/>
          <a:ext cx="0" cy="0"/>
          <a:chOff x="0" y="0"/>
          <a:chExt cx="0" cy="0"/>
        </a:xfrm>
      </p:grpSpPr>
      <p:pic>
        <p:nvPicPr>
          <p:cNvPr id="2" name="Image 0" descr="assets/Portal_Iberoamericano_de_Sentencias_de_Derechos_Econo_micos__Sociales__Culturales_y_Ambientales.jpg"/>
          <p:cNvPicPr>
            <a:picLocks noChangeAspect="1"/>
          </p:cNvPicPr>
          <p:nvPr/>
        </p:nvPicPr>
        <p:blipFill>
          <a:blip r:embed="rId3"/>
          <a:stretch>
            <a:fillRect/>
          </a:stretch>
        </p:blipFill>
        <p:spPr>
          <a:xfrm>
            <a:off x="365760" y="274320"/>
            <a:ext cx="2148387" cy="384048"/>
          </a:xfrm>
          <a:prstGeom prst="rect">
            <a:avLst/>
          </a:prstGeom>
        </p:spPr>
      </p:pic>
      <p:sp>
        <p:nvSpPr>
          <p:cNvPr id="5" name="Shape 0"/>
          <p:cNvSpPr/>
          <p:nvPr/>
        </p:nvSpPr>
        <p:spPr>
          <a:xfrm>
            <a:off x="365760" y="804672"/>
            <a:ext cx="8412480" cy="10973"/>
          </a:xfrm>
          <a:prstGeom prst="rect">
            <a:avLst/>
          </a:prstGeom>
          <a:solidFill>
            <a:srgbClr val="E2E8EF"/>
          </a:solidFill>
          <a:ln/>
        </p:spPr>
        <p:txBody>
          <a:bodyPr/>
          <a:lstStyle/>
          <a:p>
            <a:endParaRPr lang="es-MX"/>
          </a:p>
        </p:txBody>
      </p:sp>
      <p:sp>
        <p:nvSpPr>
          <p:cNvPr id="6" name="Text 1"/>
          <p:cNvSpPr/>
          <p:nvPr/>
        </p:nvSpPr>
        <p:spPr>
          <a:xfrm>
            <a:off x="365760" y="960120"/>
            <a:ext cx="8412480" cy="502920"/>
          </a:xfrm>
          <a:prstGeom prst="rect">
            <a:avLst/>
          </a:prstGeom>
          <a:noFill/>
          <a:ln/>
        </p:spPr>
        <p:txBody>
          <a:bodyPr wrap="square" lIns="0" tIns="0" rIns="0" bIns="0" rtlCol="0" anchor="t"/>
          <a:lstStyle/>
          <a:p>
            <a:pPr marL="0" indent="0">
              <a:buNone/>
            </a:pPr>
            <a:r>
              <a:rPr lang="es-ES_tradnl" sz="2600" b="1">
                <a:solidFill>
                  <a:srgbClr val="004A73"/>
                </a:solidFill>
                <a:latin typeface="Roboto" pitchFamily="34" charset="0"/>
                <a:ea typeface="Roboto" pitchFamily="34" charset="-122"/>
                <a:cs typeface="Roboto" pitchFamily="34" charset="-120"/>
              </a:rPr>
              <a:t>Prioridades para la XXIII Edición</a:t>
            </a:r>
            <a:endParaRPr lang="es-ES_tradnl" sz="2600"/>
          </a:p>
        </p:txBody>
      </p:sp>
      <p:sp>
        <p:nvSpPr>
          <p:cNvPr id="8" name="Text 3"/>
          <p:cNvSpPr/>
          <p:nvPr/>
        </p:nvSpPr>
        <p:spPr>
          <a:xfrm>
            <a:off x="365760" y="1619978"/>
            <a:ext cx="8412480" cy="320040"/>
          </a:xfrm>
          <a:prstGeom prst="rect">
            <a:avLst/>
          </a:prstGeom>
          <a:noFill/>
          <a:ln/>
        </p:spPr>
        <p:txBody>
          <a:bodyPr wrap="square" lIns="0" tIns="0" rIns="0" bIns="0" rtlCol="0" anchor="ctr"/>
          <a:lstStyle/>
          <a:p>
            <a:pPr marL="0" indent="0">
              <a:buNone/>
            </a:pPr>
            <a:r>
              <a:rPr lang="es-ES_tradnl" sz="1200" i="1">
                <a:solidFill>
                  <a:srgbClr val="6B7280"/>
                </a:solidFill>
                <a:latin typeface="Roboto" pitchFamily="34" charset="0"/>
                <a:ea typeface="Roboto" pitchFamily="34" charset="-122"/>
                <a:cs typeface="Roboto" pitchFamily="34" charset="-120"/>
              </a:rPr>
              <a:t>Se sugiere dar prioridad a sentencias sobre tres ejes temáticos:</a:t>
            </a:r>
            <a:endParaRPr lang="es-ES_tradnl" sz="1200"/>
          </a:p>
        </p:txBody>
      </p:sp>
      <p:sp>
        <p:nvSpPr>
          <p:cNvPr id="9" name="Shape 4"/>
          <p:cNvSpPr/>
          <p:nvPr/>
        </p:nvSpPr>
        <p:spPr>
          <a:xfrm>
            <a:off x="365760" y="2331720"/>
            <a:ext cx="2651760" cy="2194560"/>
          </a:xfrm>
          <a:prstGeom prst="rect">
            <a:avLst/>
          </a:prstGeom>
          <a:solidFill>
            <a:srgbClr val="00679E"/>
          </a:solidFill>
          <a:ln/>
        </p:spPr>
        <p:txBody>
          <a:bodyPr/>
          <a:lstStyle/>
          <a:p>
            <a:endParaRPr lang="es-MX"/>
          </a:p>
        </p:txBody>
      </p:sp>
      <p:pic>
        <p:nvPicPr>
          <p:cNvPr id="11" name="Image 3" descr="preencoded.png"/>
          <p:cNvPicPr>
            <a:picLocks noChangeAspect="1"/>
          </p:cNvPicPr>
          <p:nvPr/>
        </p:nvPicPr>
        <p:blipFill>
          <a:blip r:embed="rId4"/>
          <a:stretch>
            <a:fillRect/>
          </a:stretch>
        </p:blipFill>
        <p:spPr>
          <a:xfrm>
            <a:off x="1463040" y="2743200"/>
            <a:ext cx="457200" cy="457200"/>
          </a:xfrm>
          <a:prstGeom prst="rect">
            <a:avLst/>
          </a:prstGeom>
        </p:spPr>
      </p:pic>
      <p:sp>
        <p:nvSpPr>
          <p:cNvPr id="12" name="Text 6"/>
          <p:cNvSpPr/>
          <p:nvPr/>
        </p:nvSpPr>
        <p:spPr>
          <a:xfrm>
            <a:off x="548640" y="3474720"/>
            <a:ext cx="2286000" cy="594360"/>
          </a:xfrm>
          <a:prstGeom prst="rect">
            <a:avLst/>
          </a:prstGeom>
          <a:noFill/>
          <a:ln/>
        </p:spPr>
        <p:txBody>
          <a:bodyPr wrap="square" lIns="0" tIns="0" rIns="0" bIns="0" rtlCol="0" anchor="ctr"/>
          <a:lstStyle/>
          <a:p>
            <a:pPr marL="0" indent="0" algn="ctr">
              <a:buNone/>
            </a:pPr>
            <a:r>
              <a:rPr lang="es-ES_tradnl" sz="1500" b="1">
                <a:solidFill>
                  <a:srgbClr val="FFFFFF"/>
                </a:solidFill>
                <a:latin typeface="Roboto" pitchFamily="34" charset="0"/>
                <a:ea typeface="Roboto" pitchFamily="34" charset="-122"/>
                <a:cs typeface="Roboto" pitchFamily="34" charset="-120"/>
              </a:rPr>
              <a:t>Justicia plural</a:t>
            </a:r>
            <a:endParaRPr lang="es-ES_tradnl" sz="1500"/>
          </a:p>
          <a:p>
            <a:pPr marL="0" indent="0" algn="ctr">
              <a:buNone/>
            </a:pPr>
            <a:r>
              <a:rPr lang="es-ES_tradnl" sz="1500" b="1">
                <a:solidFill>
                  <a:srgbClr val="FFFFFF"/>
                </a:solidFill>
                <a:latin typeface="Roboto" pitchFamily="34" charset="0"/>
                <a:ea typeface="Roboto" pitchFamily="34" charset="-122"/>
                <a:cs typeface="Roboto" pitchFamily="34" charset="-120"/>
              </a:rPr>
              <a:t>e intercultural</a:t>
            </a:r>
            <a:endParaRPr lang="es-ES_tradnl" sz="1500"/>
          </a:p>
        </p:txBody>
      </p:sp>
      <p:sp>
        <p:nvSpPr>
          <p:cNvPr id="13" name="Text 7"/>
          <p:cNvSpPr/>
          <p:nvPr/>
        </p:nvSpPr>
        <p:spPr>
          <a:xfrm>
            <a:off x="548640" y="4069080"/>
            <a:ext cx="2286000" cy="411480"/>
          </a:xfrm>
          <a:prstGeom prst="rect">
            <a:avLst/>
          </a:prstGeom>
          <a:noFill/>
          <a:ln/>
        </p:spPr>
        <p:txBody>
          <a:bodyPr wrap="square" lIns="0" tIns="0" rIns="0" bIns="0" rtlCol="0" anchor="ctr"/>
          <a:lstStyle/>
          <a:p>
            <a:pPr marL="0" indent="0" algn="ctr">
              <a:buNone/>
            </a:pPr>
            <a:r>
              <a:rPr lang="es-ES_tradnl" sz="1050">
                <a:solidFill>
                  <a:srgbClr val="D6E8F2"/>
                </a:solidFill>
                <a:latin typeface="Roboto" pitchFamily="34" charset="0"/>
                <a:ea typeface="Roboto" pitchFamily="34" charset="-122"/>
                <a:cs typeface="Roboto" pitchFamily="34" charset="-120"/>
              </a:rPr>
              <a:t>Comunidades indígenas y</a:t>
            </a:r>
            <a:endParaRPr lang="es-ES_tradnl" sz="1050"/>
          </a:p>
          <a:p>
            <a:pPr marL="0" indent="0" algn="ctr">
              <a:buNone/>
            </a:pPr>
            <a:r>
              <a:rPr lang="es-ES_tradnl" sz="1050">
                <a:solidFill>
                  <a:srgbClr val="D6E8F2"/>
                </a:solidFill>
                <a:latin typeface="Roboto" pitchFamily="34" charset="0"/>
                <a:ea typeface="Roboto" pitchFamily="34" charset="-122"/>
                <a:cs typeface="Roboto" pitchFamily="34" charset="-120"/>
              </a:rPr>
              <a:t>afrodescendientes</a:t>
            </a:r>
            <a:endParaRPr lang="es-ES_tradnl" sz="1050"/>
          </a:p>
        </p:txBody>
      </p:sp>
      <p:sp>
        <p:nvSpPr>
          <p:cNvPr id="14" name="Shape 8"/>
          <p:cNvSpPr/>
          <p:nvPr/>
        </p:nvSpPr>
        <p:spPr>
          <a:xfrm>
            <a:off x="3246120" y="2331720"/>
            <a:ext cx="2651760" cy="2194560"/>
          </a:xfrm>
          <a:prstGeom prst="rect">
            <a:avLst/>
          </a:prstGeom>
          <a:solidFill>
            <a:srgbClr val="00679E"/>
          </a:solidFill>
          <a:ln/>
        </p:spPr>
        <p:txBody>
          <a:bodyPr/>
          <a:lstStyle/>
          <a:p>
            <a:endParaRPr lang="es-MX"/>
          </a:p>
        </p:txBody>
      </p:sp>
      <p:sp>
        <p:nvSpPr>
          <p:cNvPr id="15" name="Shape 9"/>
          <p:cNvSpPr/>
          <p:nvPr/>
        </p:nvSpPr>
        <p:spPr>
          <a:xfrm>
            <a:off x="4160520" y="2560320"/>
            <a:ext cx="822960" cy="822960"/>
          </a:xfrm>
          <a:prstGeom prst="ellipse">
            <a:avLst/>
          </a:prstGeom>
          <a:solidFill>
            <a:srgbClr val="FFFFFF"/>
          </a:solidFill>
          <a:ln/>
        </p:spPr>
        <p:txBody>
          <a:bodyPr/>
          <a:lstStyle/>
          <a:p>
            <a:endParaRPr lang="es-MX"/>
          </a:p>
        </p:txBody>
      </p:sp>
      <p:pic>
        <p:nvPicPr>
          <p:cNvPr id="16" name="Image 4" descr="preencoded.png"/>
          <p:cNvPicPr>
            <a:picLocks noChangeAspect="1"/>
          </p:cNvPicPr>
          <p:nvPr/>
        </p:nvPicPr>
        <p:blipFill>
          <a:blip r:embed="rId5"/>
          <a:stretch>
            <a:fillRect/>
          </a:stretch>
        </p:blipFill>
        <p:spPr>
          <a:xfrm>
            <a:off x="4343400" y="2743200"/>
            <a:ext cx="457200" cy="457200"/>
          </a:xfrm>
          <a:prstGeom prst="rect">
            <a:avLst/>
          </a:prstGeom>
        </p:spPr>
      </p:pic>
      <p:sp>
        <p:nvSpPr>
          <p:cNvPr id="17" name="Text 10"/>
          <p:cNvSpPr/>
          <p:nvPr/>
        </p:nvSpPr>
        <p:spPr>
          <a:xfrm>
            <a:off x="3429000" y="3474720"/>
            <a:ext cx="2286000" cy="594360"/>
          </a:xfrm>
          <a:prstGeom prst="rect">
            <a:avLst/>
          </a:prstGeom>
          <a:noFill/>
          <a:ln/>
        </p:spPr>
        <p:txBody>
          <a:bodyPr wrap="square" lIns="0" tIns="0" rIns="0" bIns="0" rtlCol="0" anchor="ctr"/>
          <a:lstStyle/>
          <a:p>
            <a:pPr marL="0" indent="0" algn="ctr">
              <a:buNone/>
            </a:pPr>
            <a:r>
              <a:rPr lang="es-ES_tradnl" sz="1500" b="1">
                <a:solidFill>
                  <a:srgbClr val="FFFFFF"/>
                </a:solidFill>
                <a:latin typeface="Roboto" pitchFamily="34" charset="0"/>
                <a:ea typeface="Roboto" pitchFamily="34" charset="-122"/>
                <a:cs typeface="Roboto" pitchFamily="34" charset="-120"/>
              </a:rPr>
              <a:t>Justicia</a:t>
            </a:r>
            <a:endParaRPr lang="es-ES_tradnl" sz="1500"/>
          </a:p>
          <a:p>
            <a:pPr marL="0" indent="0" algn="ctr">
              <a:buNone/>
            </a:pPr>
            <a:r>
              <a:rPr lang="es-ES_tradnl" sz="1500" b="1">
                <a:solidFill>
                  <a:srgbClr val="FFFFFF"/>
                </a:solidFill>
                <a:latin typeface="Roboto" pitchFamily="34" charset="0"/>
                <a:ea typeface="Roboto" pitchFamily="34" charset="-122"/>
                <a:cs typeface="Roboto" pitchFamily="34" charset="-120"/>
              </a:rPr>
              <a:t>ambiental</a:t>
            </a:r>
            <a:endParaRPr lang="es-ES_tradnl" sz="1500"/>
          </a:p>
        </p:txBody>
      </p:sp>
      <p:sp>
        <p:nvSpPr>
          <p:cNvPr id="18" name="Text 11"/>
          <p:cNvSpPr/>
          <p:nvPr/>
        </p:nvSpPr>
        <p:spPr>
          <a:xfrm>
            <a:off x="3429000" y="4069080"/>
            <a:ext cx="2286000" cy="411480"/>
          </a:xfrm>
          <a:prstGeom prst="rect">
            <a:avLst/>
          </a:prstGeom>
          <a:noFill/>
          <a:ln/>
        </p:spPr>
        <p:txBody>
          <a:bodyPr wrap="square" lIns="0" tIns="0" rIns="0" bIns="0" rtlCol="0" anchor="ctr"/>
          <a:lstStyle/>
          <a:p>
            <a:pPr marL="0" indent="0" algn="ctr">
              <a:buNone/>
            </a:pPr>
            <a:r>
              <a:rPr lang="es-ES_tradnl" sz="1050">
                <a:solidFill>
                  <a:srgbClr val="D6E8F2"/>
                </a:solidFill>
                <a:latin typeface="Roboto" pitchFamily="34" charset="0"/>
                <a:ea typeface="Roboto" pitchFamily="34" charset="-122"/>
                <a:cs typeface="Roboto" pitchFamily="34" charset="-120"/>
              </a:rPr>
              <a:t>Protección de la naturaleza, medio</a:t>
            </a:r>
            <a:endParaRPr lang="es-ES_tradnl" sz="1050"/>
          </a:p>
          <a:p>
            <a:pPr marL="0" indent="0" algn="ctr">
              <a:buNone/>
            </a:pPr>
            <a:r>
              <a:rPr lang="es-ES_tradnl" sz="1050">
                <a:solidFill>
                  <a:srgbClr val="D6E8F2"/>
                </a:solidFill>
                <a:latin typeface="Roboto" pitchFamily="34" charset="0"/>
                <a:ea typeface="Roboto" pitchFamily="34" charset="-122"/>
                <a:cs typeface="Roboto" pitchFamily="34" charset="-120"/>
              </a:rPr>
              <a:t>ambiente y clima sano</a:t>
            </a:r>
            <a:endParaRPr lang="es-ES_tradnl" sz="1050"/>
          </a:p>
        </p:txBody>
      </p:sp>
      <p:sp>
        <p:nvSpPr>
          <p:cNvPr id="19" name="Shape 12"/>
          <p:cNvSpPr/>
          <p:nvPr/>
        </p:nvSpPr>
        <p:spPr>
          <a:xfrm>
            <a:off x="6126480" y="2331720"/>
            <a:ext cx="2651760" cy="2194560"/>
          </a:xfrm>
          <a:prstGeom prst="rect">
            <a:avLst/>
          </a:prstGeom>
          <a:solidFill>
            <a:srgbClr val="00679E"/>
          </a:solidFill>
          <a:ln/>
        </p:spPr>
        <p:txBody>
          <a:bodyPr/>
          <a:lstStyle/>
          <a:p>
            <a:endParaRPr lang="es-MX"/>
          </a:p>
        </p:txBody>
      </p:sp>
      <p:sp>
        <p:nvSpPr>
          <p:cNvPr id="20" name="Shape 13"/>
          <p:cNvSpPr/>
          <p:nvPr/>
        </p:nvSpPr>
        <p:spPr>
          <a:xfrm>
            <a:off x="7040880" y="2560320"/>
            <a:ext cx="822960" cy="822960"/>
          </a:xfrm>
          <a:prstGeom prst="ellipse">
            <a:avLst/>
          </a:prstGeom>
          <a:solidFill>
            <a:srgbClr val="FFFFFF"/>
          </a:solidFill>
          <a:ln/>
        </p:spPr>
        <p:txBody>
          <a:bodyPr/>
          <a:lstStyle/>
          <a:p>
            <a:endParaRPr lang="es-MX"/>
          </a:p>
        </p:txBody>
      </p:sp>
      <p:pic>
        <p:nvPicPr>
          <p:cNvPr id="21" name="Image 5" descr="preencoded.png"/>
          <p:cNvPicPr>
            <a:picLocks noChangeAspect="1"/>
          </p:cNvPicPr>
          <p:nvPr/>
        </p:nvPicPr>
        <p:blipFill>
          <a:blip r:embed="rId6"/>
          <a:stretch>
            <a:fillRect/>
          </a:stretch>
        </p:blipFill>
        <p:spPr>
          <a:xfrm>
            <a:off x="7223760" y="2743200"/>
            <a:ext cx="457200" cy="457200"/>
          </a:xfrm>
          <a:prstGeom prst="rect">
            <a:avLst/>
          </a:prstGeom>
        </p:spPr>
      </p:pic>
      <p:sp>
        <p:nvSpPr>
          <p:cNvPr id="22" name="Text 14"/>
          <p:cNvSpPr/>
          <p:nvPr/>
        </p:nvSpPr>
        <p:spPr>
          <a:xfrm>
            <a:off x="6309360" y="3474720"/>
            <a:ext cx="2286000" cy="594360"/>
          </a:xfrm>
          <a:prstGeom prst="rect">
            <a:avLst/>
          </a:prstGeom>
          <a:noFill/>
          <a:ln/>
        </p:spPr>
        <p:txBody>
          <a:bodyPr wrap="square" lIns="0" tIns="0" rIns="0" bIns="0" rtlCol="0" anchor="ctr"/>
          <a:lstStyle/>
          <a:p>
            <a:pPr marL="0" indent="0" algn="ctr">
              <a:buNone/>
            </a:pPr>
            <a:r>
              <a:rPr lang="es-ES_tradnl" sz="1500" b="1">
                <a:solidFill>
                  <a:srgbClr val="FFFFFF"/>
                </a:solidFill>
                <a:latin typeface="Roboto" pitchFamily="34" charset="0"/>
                <a:ea typeface="Roboto" pitchFamily="34" charset="-122"/>
                <a:cs typeface="Roboto" pitchFamily="34" charset="-120"/>
              </a:rPr>
              <a:t>Justicia igualitaria</a:t>
            </a:r>
            <a:endParaRPr lang="es-ES_tradnl" sz="1500"/>
          </a:p>
          <a:p>
            <a:pPr marL="0" indent="0" algn="ctr">
              <a:buNone/>
            </a:pPr>
            <a:r>
              <a:rPr lang="es-ES_tradnl" sz="1500" b="1">
                <a:solidFill>
                  <a:srgbClr val="FFFFFF"/>
                </a:solidFill>
                <a:latin typeface="Roboto" pitchFamily="34" charset="0"/>
                <a:ea typeface="Roboto" pitchFamily="34" charset="-122"/>
                <a:cs typeface="Roboto" pitchFamily="34" charset="-120"/>
              </a:rPr>
              <a:t>e inclusiva</a:t>
            </a:r>
            <a:endParaRPr lang="es-ES_tradnl" sz="1500"/>
          </a:p>
        </p:txBody>
      </p:sp>
      <p:sp>
        <p:nvSpPr>
          <p:cNvPr id="23" name="Text 15"/>
          <p:cNvSpPr/>
          <p:nvPr/>
        </p:nvSpPr>
        <p:spPr>
          <a:xfrm>
            <a:off x="6309360" y="4021669"/>
            <a:ext cx="2286000" cy="411480"/>
          </a:xfrm>
          <a:prstGeom prst="rect">
            <a:avLst/>
          </a:prstGeom>
          <a:noFill/>
          <a:ln/>
        </p:spPr>
        <p:txBody>
          <a:bodyPr wrap="square" lIns="0" tIns="0" rIns="0" bIns="0" rtlCol="0" anchor="ctr"/>
          <a:lstStyle/>
          <a:p>
            <a:pPr marL="0" indent="0" algn="ctr">
              <a:buNone/>
            </a:pPr>
            <a:r>
              <a:rPr lang="es-ES_tradnl" sz="1050">
                <a:solidFill>
                  <a:srgbClr val="D6E8F2"/>
                </a:solidFill>
                <a:latin typeface="Roboto" pitchFamily="34" charset="0"/>
                <a:ea typeface="Roboto" pitchFamily="34" charset="-122"/>
                <a:cs typeface="Roboto" pitchFamily="34" charset="-120"/>
              </a:rPr>
              <a:t>Respecto a los DESCA</a:t>
            </a:r>
            <a:endParaRPr lang="es-ES_tradnl" sz="1050"/>
          </a:p>
        </p:txBody>
      </p:sp>
      <p:sp>
        <p:nvSpPr>
          <p:cNvPr id="26" name="Text 18"/>
          <p:cNvSpPr/>
          <p:nvPr/>
        </p:nvSpPr>
        <p:spPr>
          <a:xfrm>
            <a:off x="8138160" y="4892040"/>
            <a:ext cx="640080" cy="228600"/>
          </a:xfrm>
          <a:prstGeom prst="rect">
            <a:avLst/>
          </a:prstGeom>
          <a:noFill/>
          <a:ln/>
        </p:spPr>
        <p:txBody>
          <a:bodyPr wrap="square" lIns="0" tIns="0" rIns="0" bIns="0" rtlCol="0" anchor="ctr"/>
          <a:lstStyle/>
          <a:p>
            <a:pPr marL="0" indent="0" algn="r">
              <a:buNone/>
            </a:pPr>
            <a:r>
              <a:rPr lang="en-US" sz="900"/>
              <a:t>3</a:t>
            </a:r>
          </a:p>
        </p:txBody>
      </p:sp>
      <p:pic>
        <p:nvPicPr>
          <p:cNvPr id="28" name="Imagen 27">
            <a:extLst>
              <a:ext uri="{FF2B5EF4-FFF2-40B4-BE49-F238E27FC236}">
                <a16:creationId xmlns:a16="http://schemas.microsoft.com/office/drawing/2014/main" id="{85B0B43F-FF8F-DA9E-5FE2-829C0FB529E4}"/>
              </a:ext>
            </a:extLst>
          </p:cNvPr>
          <p:cNvPicPr>
            <a:picLocks noChangeAspect="1"/>
          </p:cNvPicPr>
          <p:nvPr/>
        </p:nvPicPr>
        <p:blipFill>
          <a:blip r:embed="rId7"/>
          <a:stretch>
            <a:fillRect/>
          </a:stretch>
        </p:blipFill>
        <p:spPr>
          <a:xfrm>
            <a:off x="1234386" y="2555184"/>
            <a:ext cx="864948" cy="82296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7">
    <p:bg>
      <p:bgPr>
        <a:solidFill>
          <a:srgbClr val="FFFFFF"/>
        </a:solidFill>
        <a:effectLst/>
      </p:bgPr>
    </p:bg>
    <p:spTree>
      <p:nvGrpSpPr>
        <p:cNvPr id="1" name=""/>
        <p:cNvGrpSpPr/>
        <p:nvPr/>
      </p:nvGrpSpPr>
      <p:grpSpPr>
        <a:xfrm>
          <a:off x="0" y="0"/>
          <a:ext cx="0" cy="0"/>
          <a:chOff x="0" y="0"/>
          <a:chExt cx="0" cy="0"/>
        </a:xfrm>
      </p:grpSpPr>
      <p:pic>
        <p:nvPicPr>
          <p:cNvPr id="2" name="Image 0" descr="assets/Portal_Iberoamericano_de_Sentencias_de_Derechos_Econo_micos__Sociales__Culturales_y_Ambientales.jpg"/>
          <p:cNvPicPr>
            <a:picLocks noChangeAspect="1"/>
          </p:cNvPicPr>
          <p:nvPr/>
        </p:nvPicPr>
        <p:blipFill>
          <a:blip r:embed="rId3"/>
          <a:stretch>
            <a:fillRect/>
          </a:stretch>
        </p:blipFill>
        <p:spPr>
          <a:xfrm>
            <a:off x="365760" y="274320"/>
            <a:ext cx="2148387" cy="384048"/>
          </a:xfrm>
          <a:prstGeom prst="rect">
            <a:avLst/>
          </a:prstGeom>
        </p:spPr>
      </p:pic>
      <p:sp>
        <p:nvSpPr>
          <p:cNvPr id="5" name="Shape 0"/>
          <p:cNvSpPr/>
          <p:nvPr/>
        </p:nvSpPr>
        <p:spPr>
          <a:xfrm>
            <a:off x="365760" y="804672"/>
            <a:ext cx="8412480" cy="10973"/>
          </a:xfrm>
          <a:prstGeom prst="rect">
            <a:avLst/>
          </a:prstGeom>
          <a:solidFill>
            <a:srgbClr val="E2E8EF"/>
          </a:solidFill>
          <a:ln/>
        </p:spPr>
        <p:txBody>
          <a:bodyPr/>
          <a:lstStyle/>
          <a:p>
            <a:endParaRPr lang="es-MX"/>
          </a:p>
        </p:txBody>
      </p:sp>
      <p:sp>
        <p:nvSpPr>
          <p:cNvPr id="6" name="Text 1"/>
          <p:cNvSpPr/>
          <p:nvPr/>
        </p:nvSpPr>
        <p:spPr>
          <a:xfrm>
            <a:off x="365760" y="960120"/>
            <a:ext cx="8412480" cy="502920"/>
          </a:xfrm>
          <a:prstGeom prst="rect">
            <a:avLst/>
          </a:prstGeom>
          <a:noFill/>
          <a:ln/>
        </p:spPr>
        <p:txBody>
          <a:bodyPr wrap="square" lIns="0" tIns="0" rIns="0" bIns="0" rtlCol="0" anchor="t"/>
          <a:lstStyle/>
          <a:p>
            <a:pPr marL="0" indent="0">
              <a:buNone/>
            </a:pPr>
            <a:r>
              <a:rPr lang="es-ES_tradnl" sz="2600" b="1">
                <a:solidFill>
                  <a:srgbClr val="004A73"/>
                </a:solidFill>
                <a:latin typeface="Roboto" pitchFamily="34" charset="0"/>
                <a:ea typeface="Roboto" pitchFamily="34" charset="-122"/>
                <a:cs typeface="Roboto" pitchFamily="34" charset="-120"/>
              </a:rPr>
              <a:t>Mejoras al Portal DESCA</a:t>
            </a:r>
            <a:endParaRPr lang="es-ES_tradnl" sz="2600"/>
          </a:p>
        </p:txBody>
      </p:sp>
      <p:sp>
        <p:nvSpPr>
          <p:cNvPr id="7" name="Text 2"/>
          <p:cNvSpPr/>
          <p:nvPr/>
        </p:nvSpPr>
        <p:spPr>
          <a:xfrm>
            <a:off x="365760" y="1463040"/>
            <a:ext cx="8412480" cy="274320"/>
          </a:xfrm>
          <a:prstGeom prst="rect">
            <a:avLst/>
          </a:prstGeom>
          <a:noFill/>
          <a:ln/>
        </p:spPr>
        <p:txBody>
          <a:bodyPr wrap="square" lIns="0" tIns="0" rIns="0" bIns="0" rtlCol="0" anchor="ctr"/>
          <a:lstStyle/>
          <a:p>
            <a:pPr marL="0" indent="0">
              <a:buNone/>
            </a:pPr>
            <a:r>
              <a:rPr lang="es-ES_tradnl" sz="1200" i="1">
                <a:solidFill>
                  <a:srgbClr val="6B7280"/>
                </a:solidFill>
                <a:latin typeface="Roboto" pitchFamily="34" charset="0"/>
                <a:ea typeface="Roboto" pitchFamily="34" charset="-122"/>
                <a:cs typeface="Roboto" pitchFamily="34" charset="-120"/>
              </a:rPr>
              <a:t>Revisión del catálogo para incorporar nuevos derechos</a:t>
            </a:r>
            <a:endParaRPr lang="es-ES_tradnl" sz="1200"/>
          </a:p>
        </p:txBody>
      </p:sp>
      <p:sp>
        <p:nvSpPr>
          <p:cNvPr id="11" name="Shape 5"/>
          <p:cNvSpPr/>
          <p:nvPr/>
        </p:nvSpPr>
        <p:spPr>
          <a:xfrm>
            <a:off x="397077" y="1965960"/>
            <a:ext cx="4114800" cy="2651760"/>
          </a:xfrm>
          <a:prstGeom prst="rect">
            <a:avLst/>
          </a:prstGeom>
          <a:solidFill>
            <a:srgbClr val="FFFFFF"/>
          </a:solidFill>
          <a:ln w="19050">
            <a:solidFill>
              <a:srgbClr val="00679E"/>
            </a:solidFill>
            <a:prstDash val="solid"/>
          </a:ln>
        </p:spPr>
        <p:txBody>
          <a:bodyPr/>
          <a:lstStyle/>
          <a:p>
            <a:endParaRPr lang="es-MX"/>
          </a:p>
        </p:txBody>
      </p:sp>
      <p:sp>
        <p:nvSpPr>
          <p:cNvPr id="12" name="Shape 6"/>
          <p:cNvSpPr/>
          <p:nvPr/>
        </p:nvSpPr>
        <p:spPr>
          <a:xfrm>
            <a:off x="475228" y="2192574"/>
            <a:ext cx="502920" cy="502920"/>
          </a:xfrm>
          <a:prstGeom prst="ellipse">
            <a:avLst/>
          </a:prstGeom>
          <a:solidFill>
            <a:srgbClr val="00679E"/>
          </a:solidFill>
          <a:ln/>
        </p:spPr>
        <p:txBody>
          <a:bodyPr/>
          <a:lstStyle/>
          <a:p>
            <a:endParaRPr lang="es-MX"/>
          </a:p>
        </p:txBody>
      </p:sp>
      <p:pic>
        <p:nvPicPr>
          <p:cNvPr id="13" name="Image 4" descr="preencoded.png"/>
          <p:cNvPicPr>
            <a:picLocks noChangeAspect="1"/>
          </p:cNvPicPr>
          <p:nvPr/>
        </p:nvPicPr>
        <p:blipFill>
          <a:blip r:embed="rId4"/>
          <a:stretch>
            <a:fillRect/>
          </a:stretch>
        </p:blipFill>
        <p:spPr>
          <a:xfrm>
            <a:off x="564299" y="2289908"/>
            <a:ext cx="320040" cy="320040"/>
          </a:xfrm>
          <a:prstGeom prst="rect">
            <a:avLst/>
          </a:prstGeom>
        </p:spPr>
      </p:pic>
      <p:sp>
        <p:nvSpPr>
          <p:cNvPr id="14" name="Text 7"/>
          <p:cNvSpPr/>
          <p:nvPr/>
        </p:nvSpPr>
        <p:spPr>
          <a:xfrm>
            <a:off x="1402917" y="2179015"/>
            <a:ext cx="3108960" cy="502920"/>
          </a:xfrm>
          <a:prstGeom prst="rect">
            <a:avLst/>
          </a:prstGeom>
          <a:noFill/>
          <a:ln/>
        </p:spPr>
        <p:txBody>
          <a:bodyPr wrap="square" lIns="0" tIns="0" rIns="0" bIns="0" rtlCol="0" anchor="ctr"/>
          <a:lstStyle/>
          <a:p>
            <a:pPr marL="0" indent="0">
              <a:buNone/>
            </a:pPr>
            <a:r>
              <a:rPr lang="es-ES_tradnl" sz="1600" b="1">
                <a:solidFill>
                  <a:srgbClr val="004A73"/>
                </a:solidFill>
                <a:latin typeface="Roboto" pitchFamily="34" charset="0"/>
                <a:ea typeface="Roboto" pitchFamily="34" charset="-122"/>
                <a:cs typeface="Roboto" pitchFamily="34" charset="-120"/>
              </a:rPr>
              <a:t>Derecho al cuidado</a:t>
            </a:r>
            <a:endParaRPr lang="es-ES_tradnl" sz="1600"/>
          </a:p>
        </p:txBody>
      </p:sp>
      <p:sp>
        <p:nvSpPr>
          <p:cNvPr id="15" name="Text 8"/>
          <p:cNvSpPr/>
          <p:nvPr/>
        </p:nvSpPr>
        <p:spPr>
          <a:xfrm>
            <a:off x="791644" y="2779269"/>
            <a:ext cx="3657600" cy="1098903"/>
          </a:xfrm>
          <a:prstGeom prst="rect">
            <a:avLst/>
          </a:prstGeom>
          <a:noFill/>
          <a:ln/>
        </p:spPr>
        <p:txBody>
          <a:bodyPr wrap="square" lIns="0" tIns="0" rIns="0" bIns="0" rtlCol="0" anchor="ctr"/>
          <a:lstStyle/>
          <a:p>
            <a:pPr marL="0" indent="0">
              <a:buNone/>
            </a:pPr>
            <a:r>
              <a:rPr lang="es-ES_tradnl" sz="1400">
                <a:solidFill>
                  <a:srgbClr val="2C2C2C"/>
                </a:solidFill>
                <a:latin typeface="Roboto" pitchFamily="34" charset="0"/>
                <a:ea typeface="Roboto" pitchFamily="34" charset="-122"/>
                <a:cs typeface="Roboto" pitchFamily="34" charset="-120"/>
              </a:rPr>
              <a:t>Reconocido por la Corte IDH como derecho humano autónomo en agosto de 2025.</a:t>
            </a:r>
          </a:p>
          <a:p>
            <a:r>
              <a:rPr lang="es-ES_tradnl" sz="1400" i="1">
                <a:solidFill>
                  <a:srgbClr val="00679E"/>
                </a:solidFill>
                <a:latin typeface="Roboto" pitchFamily="34" charset="0"/>
                <a:ea typeface="Roboto" pitchFamily="34" charset="-122"/>
                <a:cs typeface="Roboto" pitchFamily="34" charset="-120"/>
              </a:rPr>
              <a:t>Opinión Consultiva OC-31/25</a:t>
            </a:r>
            <a:endParaRPr lang="es-ES_tradnl" sz="1400">
              <a:solidFill>
                <a:srgbClr val="00679E"/>
              </a:solidFill>
            </a:endParaRPr>
          </a:p>
        </p:txBody>
      </p:sp>
      <p:sp>
        <p:nvSpPr>
          <p:cNvPr id="16" name="Shape 9"/>
          <p:cNvSpPr/>
          <p:nvPr/>
        </p:nvSpPr>
        <p:spPr>
          <a:xfrm>
            <a:off x="4663440" y="1965960"/>
            <a:ext cx="4114800" cy="2651760"/>
          </a:xfrm>
          <a:prstGeom prst="rect">
            <a:avLst/>
          </a:prstGeom>
          <a:solidFill>
            <a:srgbClr val="FFFFFF"/>
          </a:solidFill>
          <a:ln w="19050">
            <a:solidFill>
              <a:srgbClr val="00679E"/>
            </a:solidFill>
            <a:prstDash val="solid"/>
          </a:ln>
        </p:spPr>
        <p:txBody>
          <a:bodyPr/>
          <a:lstStyle/>
          <a:p>
            <a:endParaRPr lang="es-MX"/>
          </a:p>
        </p:txBody>
      </p:sp>
      <p:sp>
        <p:nvSpPr>
          <p:cNvPr id="17" name="Shape 10"/>
          <p:cNvSpPr/>
          <p:nvPr/>
        </p:nvSpPr>
        <p:spPr>
          <a:xfrm>
            <a:off x="4920847" y="2207628"/>
            <a:ext cx="502920" cy="502920"/>
          </a:xfrm>
          <a:prstGeom prst="ellipse">
            <a:avLst/>
          </a:prstGeom>
          <a:solidFill>
            <a:srgbClr val="00679E"/>
          </a:solidFill>
          <a:ln/>
        </p:spPr>
        <p:txBody>
          <a:bodyPr/>
          <a:lstStyle/>
          <a:p>
            <a:endParaRPr lang="es-MX"/>
          </a:p>
        </p:txBody>
      </p:sp>
      <p:pic>
        <p:nvPicPr>
          <p:cNvPr id="18" name="Image 5" descr="preencoded.png"/>
          <p:cNvPicPr>
            <a:picLocks noChangeAspect="1"/>
          </p:cNvPicPr>
          <p:nvPr/>
        </p:nvPicPr>
        <p:blipFill>
          <a:blip r:embed="rId4"/>
          <a:stretch>
            <a:fillRect/>
          </a:stretch>
        </p:blipFill>
        <p:spPr>
          <a:xfrm>
            <a:off x="5012287" y="2284014"/>
            <a:ext cx="320040" cy="320040"/>
          </a:xfrm>
          <a:prstGeom prst="rect">
            <a:avLst/>
          </a:prstGeom>
        </p:spPr>
      </p:pic>
      <p:sp>
        <p:nvSpPr>
          <p:cNvPr id="19" name="Text 11"/>
          <p:cNvSpPr/>
          <p:nvPr/>
        </p:nvSpPr>
        <p:spPr>
          <a:xfrm>
            <a:off x="5606647" y="2179015"/>
            <a:ext cx="3108960" cy="502920"/>
          </a:xfrm>
          <a:prstGeom prst="rect">
            <a:avLst/>
          </a:prstGeom>
          <a:noFill/>
          <a:ln/>
        </p:spPr>
        <p:txBody>
          <a:bodyPr wrap="square" lIns="0" tIns="0" rIns="0" bIns="0" rtlCol="0" anchor="ctr"/>
          <a:lstStyle/>
          <a:p>
            <a:pPr marL="0" indent="0">
              <a:buNone/>
            </a:pPr>
            <a:r>
              <a:rPr lang="es-ES_tradnl" sz="1600" b="1">
                <a:solidFill>
                  <a:srgbClr val="004A73"/>
                </a:solidFill>
                <a:latin typeface="Roboto" pitchFamily="34" charset="0"/>
                <a:ea typeface="Roboto" pitchFamily="34" charset="-122"/>
                <a:cs typeface="Roboto" pitchFamily="34" charset="-120"/>
              </a:rPr>
              <a:t>Derecho a un clima sano</a:t>
            </a:r>
            <a:endParaRPr lang="es-ES_tradnl" sz="1600"/>
          </a:p>
        </p:txBody>
      </p:sp>
      <p:sp>
        <p:nvSpPr>
          <p:cNvPr id="20" name="Text 12"/>
          <p:cNvSpPr/>
          <p:nvPr/>
        </p:nvSpPr>
        <p:spPr>
          <a:xfrm>
            <a:off x="5065256" y="2933394"/>
            <a:ext cx="3657600" cy="1043873"/>
          </a:xfrm>
          <a:prstGeom prst="rect">
            <a:avLst/>
          </a:prstGeom>
          <a:noFill/>
          <a:ln/>
        </p:spPr>
        <p:txBody>
          <a:bodyPr wrap="square" lIns="0" tIns="0" rIns="0" bIns="0" rtlCol="0" anchor="ctr"/>
          <a:lstStyle/>
          <a:p>
            <a:r>
              <a:rPr lang="es-ES_tradnl" sz="1400">
                <a:solidFill>
                  <a:srgbClr val="2C2C2C"/>
                </a:solidFill>
                <a:latin typeface="Roboto" pitchFamily="34" charset="0"/>
                <a:ea typeface="Roboto" pitchFamily="34" charset="-122"/>
                <a:cs typeface="Roboto" pitchFamily="34" charset="-120"/>
              </a:rPr>
              <a:t>Reconocido por la Corte IDH en julio de 2025.</a:t>
            </a:r>
          </a:p>
          <a:p>
            <a:r>
              <a:rPr lang="es-ES_tradnl" sz="1400" i="1">
                <a:solidFill>
                  <a:srgbClr val="00679E"/>
                </a:solidFill>
                <a:latin typeface="Roboto" pitchFamily="34" charset="0"/>
                <a:ea typeface="Roboto" pitchFamily="34" charset="-122"/>
              </a:rPr>
              <a:t>Opinión Consultiva OC-32/25</a:t>
            </a:r>
          </a:p>
          <a:p>
            <a:pPr marL="0" indent="0">
              <a:buNone/>
            </a:pPr>
            <a:endParaRPr lang="es-ES_tradnl" sz="1400">
              <a:solidFill>
                <a:srgbClr val="2C2C2C"/>
              </a:solidFill>
              <a:latin typeface="Roboto" pitchFamily="34" charset="0"/>
              <a:ea typeface="Roboto" pitchFamily="34" charset="-122"/>
              <a:cs typeface="Roboto" pitchFamily="34" charset="-120"/>
            </a:endParaRPr>
          </a:p>
          <a:p>
            <a:pPr marL="0" indent="0">
              <a:buNone/>
            </a:pPr>
            <a:r>
              <a:rPr lang="es-ES_tradnl" sz="1400">
                <a:solidFill>
                  <a:srgbClr val="2C2C2C"/>
                </a:solidFill>
                <a:latin typeface="Roboto" pitchFamily="34" charset="0"/>
                <a:ea typeface="Roboto" pitchFamily="34" charset="-122"/>
                <a:cs typeface="Roboto" pitchFamily="34" charset="-120"/>
              </a:rPr>
              <a:t>Con posibilidad de apoyo técnico de la Comisión Iberoamericana de Justicia Medioambiental.</a:t>
            </a:r>
            <a:endParaRPr lang="es-ES_tradnl" sz="1400"/>
          </a:p>
        </p:txBody>
      </p:sp>
      <p:sp>
        <p:nvSpPr>
          <p:cNvPr id="23" name="Text 15"/>
          <p:cNvSpPr/>
          <p:nvPr/>
        </p:nvSpPr>
        <p:spPr>
          <a:xfrm>
            <a:off x="8138160" y="4892040"/>
            <a:ext cx="640080" cy="228600"/>
          </a:xfrm>
          <a:prstGeom prst="rect">
            <a:avLst/>
          </a:prstGeom>
          <a:noFill/>
          <a:ln/>
        </p:spPr>
        <p:txBody>
          <a:bodyPr wrap="square" lIns="0" tIns="0" rIns="0" bIns="0" rtlCol="0" anchor="ctr"/>
          <a:lstStyle/>
          <a:p>
            <a:pPr marL="0" indent="0" algn="r">
              <a:buNone/>
            </a:pPr>
            <a:r>
              <a:rPr lang="en-US" sz="900">
                <a:solidFill>
                  <a:srgbClr val="6B7280"/>
                </a:solidFill>
                <a:latin typeface="Roboto" pitchFamily="34" charset="0"/>
                <a:ea typeface="Roboto" pitchFamily="34" charset="-122"/>
                <a:cs typeface="Roboto" pitchFamily="34" charset="-120"/>
              </a:rPr>
              <a:t>4</a:t>
            </a:r>
            <a:endParaRPr lang="en-US" sz="9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1">
            <a:extLst>
              <a:ext uri="{FF2B5EF4-FFF2-40B4-BE49-F238E27FC236}">
                <a16:creationId xmlns:a16="http://schemas.microsoft.com/office/drawing/2014/main" id="{50009AC9-6964-3F70-2EE8-5AA2201E0C10}"/>
              </a:ext>
            </a:extLst>
          </p:cNvPr>
          <p:cNvSpPr/>
          <p:nvPr/>
        </p:nvSpPr>
        <p:spPr>
          <a:xfrm>
            <a:off x="620143" y="987620"/>
            <a:ext cx="7856964" cy="806803"/>
          </a:xfrm>
          <a:prstGeom prst="rect">
            <a:avLst/>
          </a:prstGeom>
          <a:noFill/>
          <a:ln/>
        </p:spPr>
        <p:txBody>
          <a:bodyPr wrap="square" lIns="0" tIns="0" rIns="0" bIns="0" rtlCol="0" anchor="t"/>
          <a:lstStyle/>
          <a:p>
            <a:pPr marL="0" indent="0">
              <a:buNone/>
            </a:pPr>
            <a:r>
              <a:rPr lang="es-ES_tradnl" sz="2400" b="1">
                <a:solidFill>
                  <a:srgbClr val="004A73"/>
                </a:solidFill>
                <a:latin typeface="Roboto" pitchFamily="34" charset="0"/>
                <a:ea typeface="Roboto" pitchFamily="34" charset="-122"/>
                <a:cs typeface="Roboto" pitchFamily="34" charset="-120"/>
              </a:rPr>
              <a:t>La colaboración con la Comisión de Justicia Ambiental consiste en:  </a:t>
            </a:r>
          </a:p>
        </p:txBody>
      </p:sp>
      <p:grpSp>
        <p:nvGrpSpPr>
          <p:cNvPr id="8" name="Grupo 7">
            <a:extLst>
              <a:ext uri="{FF2B5EF4-FFF2-40B4-BE49-F238E27FC236}">
                <a16:creationId xmlns:a16="http://schemas.microsoft.com/office/drawing/2014/main" id="{FDB791A9-4F8B-A6C2-A0AB-A36C49D430C3}"/>
              </a:ext>
            </a:extLst>
          </p:cNvPr>
          <p:cNvGrpSpPr/>
          <p:nvPr/>
        </p:nvGrpSpPr>
        <p:grpSpPr>
          <a:xfrm>
            <a:off x="576469" y="2139565"/>
            <a:ext cx="3834027" cy="2286000"/>
            <a:chOff x="576470" y="2252207"/>
            <a:chExt cx="3154016" cy="2286000"/>
          </a:xfrm>
        </p:grpSpPr>
        <p:sp>
          <p:nvSpPr>
            <p:cNvPr id="4" name="Shape 6">
              <a:extLst>
                <a:ext uri="{FF2B5EF4-FFF2-40B4-BE49-F238E27FC236}">
                  <a16:creationId xmlns:a16="http://schemas.microsoft.com/office/drawing/2014/main" id="{68AA912E-3ECF-04A5-EB55-8EE1D44FF430}"/>
                </a:ext>
              </a:extLst>
            </p:cNvPr>
            <p:cNvSpPr/>
            <p:nvPr/>
          </p:nvSpPr>
          <p:spPr>
            <a:xfrm>
              <a:off x="650681" y="2252207"/>
              <a:ext cx="3079805" cy="2286000"/>
            </a:xfrm>
            <a:prstGeom prst="rect">
              <a:avLst/>
            </a:prstGeom>
            <a:solidFill>
              <a:srgbClr val="FFFFFF"/>
            </a:solidFill>
            <a:ln w="12700">
              <a:solidFill>
                <a:srgbClr val="E2E8EF"/>
              </a:solidFill>
              <a:prstDash val="solid"/>
            </a:ln>
          </p:spPr>
          <p:txBody>
            <a:bodyPr/>
            <a:lstStyle/>
            <a:p>
              <a:endParaRPr lang="es-MX"/>
            </a:p>
          </p:txBody>
        </p:sp>
        <p:sp>
          <p:nvSpPr>
            <p:cNvPr id="5" name="Shape 7">
              <a:extLst>
                <a:ext uri="{FF2B5EF4-FFF2-40B4-BE49-F238E27FC236}">
                  <a16:creationId xmlns:a16="http://schemas.microsoft.com/office/drawing/2014/main" id="{EBBEF2A4-6187-4A52-F49E-4FD80FD7C95D}"/>
                </a:ext>
              </a:extLst>
            </p:cNvPr>
            <p:cNvSpPr/>
            <p:nvPr/>
          </p:nvSpPr>
          <p:spPr>
            <a:xfrm>
              <a:off x="576470" y="2252207"/>
              <a:ext cx="147364" cy="2286000"/>
            </a:xfrm>
            <a:prstGeom prst="rect">
              <a:avLst/>
            </a:prstGeom>
            <a:solidFill>
              <a:srgbClr val="00679E"/>
            </a:solidFill>
            <a:ln/>
          </p:spPr>
          <p:txBody>
            <a:bodyPr/>
            <a:lstStyle/>
            <a:p>
              <a:endParaRPr lang="es-MX"/>
            </a:p>
          </p:txBody>
        </p:sp>
      </p:grpSp>
      <p:sp>
        <p:nvSpPr>
          <p:cNvPr id="6" name="CuadroTexto 5">
            <a:extLst>
              <a:ext uri="{FF2B5EF4-FFF2-40B4-BE49-F238E27FC236}">
                <a16:creationId xmlns:a16="http://schemas.microsoft.com/office/drawing/2014/main" id="{C1F61A94-4EB9-249C-DE24-BFBF50B29379}"/>
              </a:ext>
            </a:extLst>
          </p:cNvPr>
          <p:cNvSpPr txBox="1"/>
          <p:nvPr/>
        </p:nvSpPr>
        <p:spPr>
          <a:xfrm>
            <a:off x="825563" y="2728983"/>
            <a:ext cx="3491256" cy="131061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lvl="0">
              <a:lnSpc>
                <a:spcPts val="1639"/>
              </a:lnSpc>
            </a:pPr>
            <a:r>
              <a:rPr lang="es-MX" sz="1200">
                <a:latin typeface="Roboto" panose="02000000000000000000" pitchFamily="2" charset="0"/>
                <a:ea typeface="Roboto" panose="02000000000000000000" pitchFamily="2" charset="0"/>
                <a:cs typeface="Roboto" panose="02000000000000000000" pitchFamily="2" charset="0"/>
              </a:rPr>
              <a:t>Se propone identificar en cuales sentencias se aplica los </a:t>
            </a:r>
            <a:r>
              <a:rPr lang="es-MX" sz="1200" i="1">
                <a:solidFill>
                  <a:srgbClr val="00679E"/>
                </a:solidFill>
                <a:latin typeface="Roboto" panose="02000000000000000000" pitchFamily="2" charset="0"/>
                <a:ea typeface="Roboto" panose="02000000000000000000" pitchFamily="2" charset="0"/>
                <a:cs typeface="Roboto" panose="02000000000000000000" pitchFamily="2" charset="0"/>
              </a:rPr>
              <a:t>Principios Esenciales del Derecho </a:t>
            </a:r>
            <a:r>
              <a:rPr lang="es-MX" sz="1200" i="1">
                <a:solidFill>
                  <a:srgbClr val="00679E"/>
                </a:solidFill>
                <a:latin typeface="Roboto"/>
                <a:ea typeface="Roboto"/>
                <a:cs typeface="Roboto"/>
              </a:rPr>
              <a:t>Medioambiental</a:t>
            </a:r>
            <a:r>
              <a:rPr lang="es-MX" sz="1200" i="1">
                <a:latin typeface="Roboto" panose="02000000000000000000" pitchFamily="2" charset="0"/>
                <a:ea typeface="Roboto" panose="02000000000000000000" pitchFamily="2" charset="0"/>
                <a:cs typeface="Roboto" panose="02000000000000000000" pitchFamily="2" charset="0"/>
              </a:rPr>
              <a:t> </a:t>
            </a:r>
            <a:r>
              <a:rPr lang="es-MX" sz="1200" i="1">
                <a:solidFill>
                  <a:srgbClr val="00679E"/>
                </a:solidFill>
                <a:latin typeface="Roboto" panose="02000000000000000000" pitchFamily="2" charset="0"/>
                <a:ea typeface="Roboto" panose="02000000000000000000" pitchFamily="2" charset="0"/>
                <a:cs typeface="Roboto" panose="02000000000000000000" pitchFamily="2" charset="0"/>
              </a:rPr>
              <a:t>de la CIJM</a:t>
            </a:r>
            <a:r>
              <a:rPr lang="es-MX" sz="1200">
                <a:latin typeface="Roboto" panose="02000000000000000000" pitchFamily="2" charset="0"/>
                <a:ea typeface="Roboto" panose="02000000000000000000" pitchFamily="2" charset="0"/>
                <a:cs typeface="Roboto" panose="02000000000000000000" pitchFamily="2" charset="0"/>
              </a:rPr>
              <a:t>, y derivado de ello se puedan crear subcategorías, permitiendo así distinguir como los tribunales de cada país aplican dichos principios y facilitar su búsqueda.</a:t>
            </a:r>
            <a:endParaRPr sz="1200">
              <a:solidFill>
                <a:srgbClr val="00679E"/>
              </a:solidFill>
              <a:latin typeface="Roboto" panose="02000000000000000000" pitchFamily="2" charset="0"/>
              <a:ea typeface="Roboto" panose="02000000000000000000" pitchFamily="2" charset="0"/>
              <a:cs typeface="Roboto" panose="02000000000000000000" pitchFamily="2" charset="0"/>
            </a:endParaRPr>
          </a:p>
        </p:txBody>
      </p:sp>
      <p:pic>
        <p:nvPicPr>
          <p:cNvPr id="7" name="Image 5" descr="preencoded.png">
            <a:extLst>
              <a:ext uri="{FF2B5EF4-FFF2-40B4-BE49-F238E27FC236}">
                <a16:creationId xmlns:a16="http://schemas.microsoft.com/office/drawing/2014/main" id="{8EF841FD-2FD8-1D34-4DF3-B2E110F42DB4}"/>
              </a:ext>
            </a:extLst>
          </p:cNvPr>
          <p:cNvPicPr>
            <a:picLocks noChangeAspect="1"/>
          </p:cNvPicPr>
          <p:nvPr/>
        </p:nvPicPr>
        <p:blipFill>
          <a:blip r:embed="rId3"/>
          <a:stretch>
            <a:fillRect/>
          </a:stretch>
        </p:blipFill>
        <p:spPr>
          <a:xfrm>
            <a:off x="903676" y="2373238"/>
            <a:ext cx="219456" cy="219456"/>
          </a:xfrm>
          <a:prstGeom prst="rect">
            <a:avLst/>
          </a:prstGeom>
        </p:spPr>
      </p:pic>
      <p:grpSp>
        <p:nvGrpSpPr>
          <p:cNvPr id="9" name="Grupo 8">
            <a:extLst>
              <a:ext uri="{FF2B5EF4-FFF2-40B4-BE49-F238E27FC236}">
                <a16:creationId xmlns:a16="http://schemas.microsoft.com/office/drawing/2014/main" id="{BB5814D4-A015-BBEF-17AF-F498D936B039}"/>
              </a:ext>
            </a:extLst>
          </p:cNvPr>
          <p:cNvGrpSpPr/>
          <p:nvPr/>
        </p:nvGrpSpPr>
        <p:grpSpPr>
          <a:xfrm>
            <a:off x="4733504" y="2139565"/>
            <a:ext cx="3686662" cy="2286000"/>
            <a:chOff x="576470" y="2252207"/>
            <a:chExt cx="4204252" cy="2286000"/>
          </a:xfrm>
        </p:grpSpPr>
        <p:sp>
          <p:nvSpPr>
            <p:cNvPr id="10" name="Shape 6">
              <a:extLst>
                <a:ext uri="{FF2B5EF4-FFF2-40B4-BE49-F238E27FC236}">
                  <a16:creationId xmlns:a16="http://schemas.microsoft.com/office/drawing/2014/main" id="{E254ACEA-21C7-0379-71DB-5D1230CF545D}"/>
                </a:ext>
              </a:extLst>
            </p:cNvPr>
            <p:cNvSpPr/>
            <p:nvPr/>
          </p:nvSpPr>
          <p:spPr>
            <a:xfrm>
              <a:off x="650681" y="2252207"/>
              <a:ext cx="4130041" cy="2286000"/>
            </a:xfrm>
            <a:prstGeom prst="rect">
              <a:avLst/>
            </a:prstGeom>
            <a:solidFill>
              <a:srgbClr val="FFFFFF"/>
            </a:solidFill>
            <a:ln w="12700">
              <a:solidFill>
                <a:srgbClr val="E2E8EF"/>
              </a:solidFill>
              <a:prstDash val="solid"/>
            </a:ln>
          </p:spPr>
          <p:txBody>
            <a:bodyPr/>
            <a:lstStyle/>
            <a:p>
              <a:endParaRPr lang="es-MX"/>
            </a:p>
          </p:txBody>
        </p:sp>
        <p:sp>
          <p:nvSpPr>
            <p:cNvPr id="11" name="Shape 7">
              <a:extLst>
                <a:ext uri="{FF2B5EF4-FFF2-40B4-BE49-F238E27FC236}">
                  <a16:creationId xmlns:a16="http://schemas.microsoft.com/office/drawing/2014/main" id="{C290D29E-E411-47BD-4A16-335B4D0866F1}"/>
                </a:ext>
              </a:extLst>
            </p:cNvPr>
            <p:cNvSpPr/>
            <p:nvPr/>
          </p:nvSpPr>
          <p:spPr>
            <a:xfrm>
              <a:off x="576470" y="2252207"/>
              <a:ext cx="147364" cy="2286000"/>
            </a:xfrm>
            <a:prstGeom prst="rect">
              <a:avLst/>
            </a:prstGeom>
            <a:solidFill>
              <a:srgbClr val="00679E"/>
            </a:solidFill>
            <a:ln/>
          </p:spPr>
          <p:txBody>
            <a:bodyPr/>
            <a:lstStyle/>
            <a:p>
              <a:endParaRPr lang="es-MX"/>
            </a:p>
          </p:txBody>
        </p:sp>
      </p:grpSp>
      <p:pic>
        <p:nvPicPr>
          <p:cNvPr id="12" name="Image 5" descr="preencoded.png">
            <a:extLst>
              <a:ext uri="{FF2B5EF4-FFF2-40B4-BE49-F238E27FC236}">
                <a16:creationId xmlns:a16="http://schemas.microsoft.com/office/drawing/2014/main" id="{FD7F237C-B2CB-F4BA-3AA9-2A182879BC59}"/>
              </a:ext>
            </a:extLst>
          </p:cNvPr>
          <p:cNvPicPr>
            <a:picLocks noChangeAspect="1"/>
          </p:cNvPicPr>
          <p:nvPr/>
        </p:nvPicPr>
        <p:blipFill>
          <a:blip r:embed="rId3"/>
          <a:stretch>
            <a:fillRect/>
          </a:stretch>
        </p:blipFill>
        <p:spPr>
          <a:xfrm>
            <a:off x="4942080" y="2373238"/>
            <a:ext cx="219456" cy="219456"/>
          </a:xfrm>
          <a:prstGeom prst="rect">
            <a:avLst/>
          </a:prstGeom>
        </p:spPr>
      </p:pic>
      <p:sp>
        <p:nvSpPr>
          <p:cNvPr id="2" name="CuadroTexto 1">
            <a:extLst>
              <a:ext uri="{FF2B5EF4-FFF2-40B4-BE49-F238E27FC236}">
                <a16:creationId xmlns:a16="http://schemas.microsoft.com/office/drawing/2014/main" id="{B4058118-52CE-6399-AF8F-C2A3B57198B6}"/>
              </a:ext>
            </a:extLst>
          </p:cNvPr>
          <p:cNvSpPr txBox="1"/>
          <p:nvPr/>
        </p:nvSpPr>
        <p:spPr>
          <a:xfrm>
            <a:off x="4903272" y="2770262"/>
            <a:ext cx="3516894" cy="131061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lvl="0">
              <a:lnSpc>
                <a:spcPts val="1639"/>
              </a:lnSpc>
            </a:pPr>
            <a:r>
              <a:rPr lang="es-MX" sz="1200">
                <a:latin typeface="Roboto" panose="02000000000000000000" pitchFamily="2" charset="0"/>
                <a:ea typeface="Roboto" panose="02000000000000000000" pitchFamily="2" charset="0"/>
                <a:cs typeface="Roboto" panose="02000000000000000000" pitchFamily="2" charset="0"/>
              </a:rPr>
              <a:t>Se plantea fortalecer las variables de </a:t>
            </a:r>
            <a:r>
              <a:rPr lang="es-MX" sz="1200">
                <a:solidFill>
                  <a:srgbClr val="00679E"/>
                </a:solidFill>
                <a:latin typeface="Roboto" panose="02000000000000000000" pitchFamily="2" charset="0"/>
                <a:ea typeface="Roboto" panose="02000000000000000000" pitchFamily="2" charset="0"/>
                <a:cs typeface="Roboto" panose="02000000000000000000" pitchFamily="2" charset="0"/>
              </a:rPr>
              <a:t>reparación del daño</a:t>
            </a:r>
            <a:r>
              <a:rPr lang="es-MX" sz="1200">
                <a:latin typeface="Roboto" panose="02000000000000000000" pitchFamily="2" charset="0"/>
                <a:ea typeface="Roboto" panose="02000000000000000000" pitchFamily="2" charset="0"/>
                <a:cs typeface="Roboto" panose="02000000000000000000" pitchFamily="2" charset="0"/>
              </a:rPr>
              <a:t> de la Ficha, ampliando el catálogo para que incorporen </a:t>
            </a:r>
            <a:r>
              <a:rPr lang="es-MX" sz="1200">
                <a:solidFill>
                  <a:srgbClr val="00679E"/>
                </a:solidFill>
                <a:latin typeface="Roboto" panose="02000000000000000000" pitchFamily="2" charset="0"/>
                <a:ea typeface="Roboto" panose="02000000000000000000" pitchFamily="2" charset="0"/>
                <a:cs typeface="Roboto" panose="02000000000000000000" pitchFamily="2" charset="0"/>
              </a:rPr>
              <a:t>el tipo de afectación o daño ambiental </a:t>
            </a:r>
            <a:r>
              <a:rPr lang="es-MX" sz="1200">
                <a:latin typeface="Roboto" panose="02000000000000000000" pitchFamily="2" charset="0"/>
                <a:ea typeface="Roboto" panose="02000000000000000000" pitchFamily="2" charset="0"/>
                <a:cs typeface="Roboto" panose="02000000000000000000" pitchFamily="2" charset="0"/>
              </a:rPr>
              <a:t>específico, así como las </a:t>
            </a:r>
            <a:r>
              <a:rPr lang="es-MX" sz="1200">
                <a:solidFill>
                  <a:srgbClr val="00679E"/>
                </a:solidFill>
                <a:latin typeface="Roboto" panose="02000000000000000000" pitchFamily="2" charset="0"/>
                <a:ea typeface="Roboto" panose="02000000000000000000" pitchFamily="2" charset="0"/>
                <a:cs typeface="Roboto" panose="02000000000000000000" pitchFamily="2" charset="0"/>
              </a:rPr>
              <a:t>medidas de reparación ambientales </a:t>
            </a:r>
            <a:r>
              <a:rPr lang="es-MX" sz="1200">
                <a:latin typeface="Roboto" panose="02000000000000000000" pitchFamily="2" charset="0"/>
                <a:ea typeface="Roboto" panose="02000000000000000000" pitchFamily="2" charset="0"/>
                <a:cs typeface="Roboto" panose="02000000000000000000" pitchFamily="2" charset="0"/>
              </a:rPr>
              <a:t>ordenadas en las sentencias.</a:t>
            </a:r>
            <a:endParaRPr lang="es-MX" sz="1200">
              <a:solidFill>
                <a:srgbClr val="404040"/>
              </a:solidFill>
              <a:latin typeface="Roboto" panose="02000000000000000000" pitchFamily="2" charset="0"/>
              <a:ea typeface="Roboto" panose="02000000000000000000" pitchFamily="2" charset="0"/>
              <a:cs typeface="Roboto" panose="02000000000000000000" pitchFamily="2" charset="0"/>
            </a:endParaRPr>
          </a:p>
        </p:txBody>
      </p:sp>
      <p:sp>
        <p:nvSpPr>
          <p:cNvPr id="13" name="Text 19">
            <a:extLst>
              <a:ext uri="{FF2B5EF4-FFF2-40B4-BE49-F238E27FC236}">
                <a16:creationId xmlns:a16="http://schemas.microsoft.com/office/drawing/2014/main" id="{3746AB0E-ED35-7FCE-341B-2B834A0CC89E}"/>
              </a:ext>
            </a:extLst>
          </p:cNvPr>
          <p:cNvSpPr/>
          <p:nvPr/>
        </p:nvSpPr>
        <p:spPr>
          <a:xfrm>
            <a:off x="8138160" y="4892040"/>
            <a:ext cx="640080" cy="228600"/>
          </a:xfrm>
          <a:prstGeom prst="rect">
            <a:avLst/>
          </a:prstGeom>
          <a:noFill/>
          <a:ln/>
        </p:spPr>
        <p:txBody>
          <a:bodyPr wrap="square" lIns="0" tIns="0" rIns="0" bIns="0" rtlCol="0" anchor="ctr"/>
          <a:lstStyle/>
          <a:p>
            <a:pPr marL="0" indent="0" algn="r">
              <a:buNone/>
            </a:pPr>
            <a:r>
              <a:rPr lang="en-US" sz="900" dirty="0">
                <a:solidFill>
                  <a:srgbClr val="6B7280"/>
                </a:solidFill>
                <a:latin typeface="Roboto" pitchFamily="34" charset="0"/>
                <a:ea typeface="Roboto" pitchFamily="34" charset="-122"/>
                <a:cs typeface="Roboto" pitchFamily="34" charset="-120"/>
              </a:rPr>
              <a:t>5</a:t>
            </a:r>
            <a:endParaRPr lang="en-US" sz="900" dirty="0"/>
          </a:p>
        </p:txBody>
      </p:sp>
    </p:spTree>
    <p:extLst>
      <p:ext uri="{BB962C8B-B14F-4D97-AF65-F5344CB8AC3E}">
        <p14:creationId xmlns:p14="http://schemas.microsoft.com/office/powerpoint/2010/main" val="14707574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0" descr="assets/Portal_Iberoamericano_de_Sentencias_de_Derechos_Econo_micos__Sociales__Culturales_y_Ambientales.jpg"/>
          <p:cNvPicPr>
            <a:picLocks noChangeAspect="1"/>
          </p:cNvPicPr>
          <p:nvPr/>
        </p:nvPicPr>
        <p:blipFill>
          <a:blip r:embed="rId3"/>
          <a:stretch>
            <a:fillRect/>
          </a:stretch>
        </p:blipFill>
        <p:spPr>
          <a:xfrm>
            <a:off x="365760" y="274320"/>
            <a:ext cx="2148387" cy="384048"/>
          </a:xfrm>
          <a:prstGeom prst="rect">
            <a:avLst/>
          </a:prstGeom>
        </p:spPr>
      </p:pic>
      <p:sp>
        <p:nvSpPr>
          <p:cNvPr id="5" name="Shape 0"/>
          <p:cNvSpPr/>
          <p:nvPr/>
        </p:nvSpPr>
        <p:spPr>
          <a:xfrm>
            <a:off x="365760" y="804672"/>
            <a:ext cx="8412480" cy="10973"/>
          </a:xfrm>
          <a:prstGeom prst="rect">
            <a:avLst/>
          </a:prstGeom>
          <a:solidFill>
            <a:srgbClr val="E2E8EF"/>
          </a:solidFill>
          <a:ln/>
        </p:spPr>
        <p:txBody>
          <a:bodyPr/>
          <a:lstStyle/>
          <a:p>
            <a:endParaRPr lang="es-MX"/>
          </a:p>
        </p:txBody>
      </p:sp>
      <p:sp>
        <p:nvSpPr>
          <p:cNvPr id="6" name="Text 1"/>
          <p:cNvSpPr/>
          <p:nvPr/>
        </p:nvSpPr>
        <p:spPr>
          <a:xfrm>
            <a:off x="365760" y="960120"/>
            <a:ext cx="8412480" cy="345219"/>
          </a:xfrm>
          <a:prstGeom prst="rect">
            <a:avLst/>
          </a:prstGeom>
          <a:noFill/>
          <a:ln/>
        </p:spPr>
        <p:txBody>
          <a:bodyPr wrap="square" lIns="0" tIns="0" rIns="0" bIns="0" rtlCol="0" anchor="t"/>
          <a:lstStyle/>
          <a:p>
            <a:pPr marL="0" indent="0">
              <a:buNone/>
            </a:pPr>
            <a:r>
              <a:rPr lang="es-ES_tradnl" sz="2400" b="1">
                <a:solidFill>
                  <a:srgbClr val="004A73"/>
                </a:solidFill>
                <a:latin typeface="Roboto" pitchFamily="34" charset="0"/>
                <a:ea typeface="Roboto" pitchFamily="34" charset="-122"/>
                <a:cs typeface="Roboto" pitchFamily="34" charset="-120"/>
              </a:rPr>
              <a:t>Fase 1 · Selección de sentencias</a:t>
            </a:r>
            <a:endParaRPr lang="es-ES_tradnl" sz="2400"/>
          </a:p>
        </p:txBody>
      </p:sp>
      <p:pic>
        <p:nvPicPr>
          <p:cNvPr id="11" name="Image 3" descr="preencoded.png"/>
          <p:cNvPicPr>
            <a:picLocks noChangeAspect="1"/>
          </p:cNvPicPr>
          <p:nvPr/>
        </p:nvPicPr>
        <p:blipFill>
          <a:blip r:embed="rId4"/>
          <a:stretch>
            <a:fillRect/>
          </a:stretch>
        </p:blipFill>
        <p:spPr>
          <a:xfrm>
            <a:off x="662917" y="2377440"/>
            <a:ext cx="274320" cy="274320"/>
          </a:xfrm>
          <a:prstGeom prst="rect">
            <a:avLst/>
          </a:prstGeom>
        </p:spPr>
      </p:pic>
      <p:sp>
        <p:nvSpPr>
          <p:cNvPr id="12" name="Text 6"/>
          <p:cNvSpPr/>
          <p:nvPr/>
        </p:nvSpPr>
        <p:spPr>
          <a:xfrm>
            <a:off x="1074397" y="2331720"/>
            <a:ext cx="7786066" cy="411480"/>
          </a:xfrm>
          <a:prstGeom prst="rect">
            <a:avLst/>
          </a:prstGeom>
          <a:noFill/>
          <a:ln/>
        </p:spPr>
        <p:txBody>
          <a:bodyPr wrap="square" lIns="0" tIns="0" rIns="0" bIns="0" rtlCol="0" anchor="ctr"/>
          <a:lstStyle/>
          <a:p>
            <a:pPr marL="0" indent="0">
              <a:buNone/>
            </a:pPr>
            <a:r>
              <a:rPr lang="en-US" sz="1050">
                <a:solidFill>
                  <a:srgbClr val="2C2C2C"/>
                </a:solidFill>
                <a:latin typeface="Roboto" pitchFamily="34" charset="0"/>
                <a:ea typeface="Roboto" pitchFamily="34" charset="-122"/>
                <a:cs typeface="Roboto" pitchFamily="34" charset="-120"/>
              </a:rPr>
              <a:t>Emitidas por la más alta jurisdicción nacional (Tribunales de última instancia).</a:t>
            </a:r>
            <a:endParaRPr lang="en-US" sz="1050"/>
          </a:p>
        </p:txBody>
      </p:sp>
      <p:pic>
        <p:nvPicPr>
          <p:cNvPr id="13" name="Image 4" descr="preencoded.png"/>
          <p:cNvPicPr>
            <a:picLocks noChangeAspect="1"/>
          </p:cNvPicPr>
          <p:nvPr/>
        </p:nvPicPr>
        <p:blipFill>
          <a:blip r:embed="rId4"/>
          <a:stretch>
            <a:fillRect/>
          </a:stretch>
        </p:blipFill>
        <p:spPr>
          <a:xfrm>
            <a:off x="662917" y="2834640"/>
            <a:ext cx="274320" cy="274320"/>
          </a:xfrm>
          <a:prstGeom prst="rect">
            <a:avLst/>
          </a:prstGeom>
        </p:spPr>
      </p:pic>
      <p:sp>
        <p:nvSpPr>
          <p:cNvPr id="14" name="Text 7"/>
          <p:cNvSpPr/>
          <p:nvPr/>
        </p:nvSpPr>
        <p:spPr>
          <a:xfrm>
            <a:off x="1074397" y="2788920"/>
            <a:ext cx="7721874" cy="411480"/>
          </a:xfrm>
          <a:prstGeom prst="rect">
            <a:avLst/>
          </a:prstGeom>
          <a:noFill/>
          <a:ln/>
        </p:spPr>
        <p:txBody>
          <a:bodyPr wrap="square" lIns="0" tIns="0" rIns="0" bIns="0" rtlCol="0" anchor="ctr"/>
          <a:lstStyle/>
          <a:p>
            <a:pPr marL="0" indent="0">
              <a:buNone/>
            </a:pPr>
            <a:r>
              <a:rPr lang="es-MX" sz="1050" noProof="0">
                <a:solidFill>
                  <a:srgbClr val="2C2C2C"/>
                </a:solidFill>
                <a:latin typeface="Roboto" pitchFamily="34" charset="0"/>
                <a:ea typeface="Roboto" pitchFamily="34" charset="-122"/>
                <a:cs typeface="Roboto" pitchFamily="34" charset="-120"/>
              </a:rPr>
              <a:t>Proteger, ampliar, desarrollar y/o hacer </a:t>
            </a:r>
            <a:r>
              <a:rPr lang="en-US" sz="1050">
                <a:solidFill>
                  <a:srgbClr val="2C2C2C"/>
                </a:solidFill>
                <a:latin typeface="Roboto" pitchFamily="34" charset="0"/>
                <a:ea typeface="Roboto" pitchFamily="34" charset="-122"/>
                <a:cs typeface="Roboto" pitchFamily="34" charset="-120"/>
              </a:rPr>
              <a:t>justiciables los DESCA.</a:t>
            </a:r>
            <a:endParaRPr lang="en-US" sz="1050"/>
          </a:p>
        </p:txBody>
      </p:sp>
      <p:pic>
        <p:nvPicPr>
          <p:cNvPr id="15" name="Image 5" descr="preencoded.png"/>
          <p:cNvPicPr>
            <a:picLocks noChangeAspect="1"/>
          </p:cNvPicPr>
          <p:nvPr/>
        </p:nvPicPr>
        <p:blipFill>
          <a:blip r:embed="rId4"/>
          <a:stretch>
            <a:fillRect/>
          </a:stretch>
        </p:blipFill>
        <p:spPr>
          <a:xfrm>
            <a:off x="662917" y="3291840"/>
            <a:ext cx="274320" cy="274320"/>
          </a:xfrm>
          <a:prstGeom prst="rect">
            <a:avLst/>
          </a:prstGeom>
        </p:spPr>
      </p:pic>
      <p:sp>
        <p:nvSpPr>
          <p:cNvPr id="16" name="Text 8"/>
          <p:cNvSpPr/>
          <p:nvPr/>
        </p:nvSpPr>
        <p:spPr>
          <a:xfrm>
            <a:off x="1074397" y="3246120"/>
            <a:ext cx="7346589" cy="411480"/>
          </a:xfrm>
          <a:prstGeom prst="rect">
            <a:avLst/>
          </a:prstGeom>
          <a:noFill/>
          <a:ln/>
        </p:spPr>
        <p:txBody>
          <a:bodyPr wrap="square" lIns="0" tIns="0" rIns="0" bIns="0" rtlCol="0" anchor="ctr"/>
          <a:lstStyle/>
          <a:p>
            <a:pPr marL="0" indent="0">
              <a:buNone/>
            </a:pPr>
            <a:r>
              <a:rPr lang="es-MX" sz="1050" noProof="0">
                <a:solidFill>
                  <a:srgbClr val="2C2C2C"/>
                </a:solidFill>
                <a:latin typeface="Roboto" pitchFamily="34" charset="0"/>
                <a:ea typeface="Roboto" pitchFamily="34" charset="-122"/>
                <a:cs typeface="Roboto" pitchFamily="34" charset="-120"/>
              </a:rPr>
              <a:t>Su argumentación resalte la apropiación del derecho internacional respecto al desarrollo progresivo de los DESCA.</a:t>
            </a:r>
            <a:endParaRPr lang="es-MX" sz="1050" noProof="0"/>
          </a:p>
        </p:txBody>
      </p:sp>
      <p:pic>
        <p:nvPicPr>
          <p:cNvPr id="17" name="Image 6" descr="preencoded.png"/>
          <p:cNvPicPr>
            <a:picLocks noChangeAspect="1"/>
          </p:cNvPicPr>
          <p:nvPr/>
        </p:nvPicPr>
        <p:blipFill>
          <a:blip r:embed="rId4"/>
          <a:stretch>
            <a:fillRect/>
          </a:stretch>
        </p:blipFill>
        <p:spPr>
          <a:xfrm>
            <a:off x="662917" y="3749040"/>
            <a:ext cx="274320" cy="274320"/>
          </a:xfrm>
          <a:prstGeom prst="rect">
            <a:avLst/>
          </a:prstGeom>
        </p:spPr>
      </p:pic>
      <p:sp>
        <p:nvSpPr>
          <p:cNvPr id="18" name="Text 9"/>
          <p:cNvSpPr/>
          <p:nvPr/>
        </p:nvSpPr>
        <p:spPr>
          <a:xfrm>
            <a:off x="1074397" y="3703320"/>
            <a:ext cx="7467091" cy="411480"/>
          </a:xfrm>
          <a:prstGeom prst="rect">
            <a:avLst/>
          </a:prstGeom>
          <a:noFill/>
          <a:ln/>
        </p:spPr>
        <p:txBody>
          <a:bodyPr wrap="square" lIns="0" tIns="0" rIns="0" bIns="0" rtlCol="0" anchor="ctr"/>
          <a:lstStyle/>
          <a:p>
            <a:pPr marL="0" indent="0">
              <a:buNone/>
            </a:pPr>
            <a:r>
              <a:rPr lang="en-US" sz="1050">
                <a:solidFill>
                  <a:srgbClr val="2C2C2C"/>
                </a:solidFill>
                <a:latin typeface="Roboto" pitchFamily="34" charset="0"/>
                <a:ea typeface="Roboto" pitchFamily="34" charset="-122"/>
                <a:cs typeface="Roboto" pitchFamily="34" charset="-120"/>
              </a:rPr>
              <a:t>Emitidas preferentemente entre 2022 y 2025 (sin descartar casos anteriores de gran relevancia).</a:t>
            </a:r>
            <a:endParaRPr lang="en-US" sz="1050"/>
          </a:p>
        </p:txBody>
      </p:sp>
      <p:pic>
        <p:nvPicPr>
          <p:cNvPr id="19" name="Image 7" descr="preencoded.png"/>
          <p:cNvPicPr>
            <a:picLocks noChangeAspect="1"/>
          </p:cNvPicPr>
          <p:nvPr/>
        </p:nvPicPr>
        <p:blipFill>
          <a:blip r:embed="rId4"/>
          <a:stretch>
            <a:fillRect/>
          </a:stretch>
        </p:blipFill>
        <p:spPr>
          <a:xfrm>
            <a:off x="662917" y="4206240"/>
            <a:ext cx="274320" cy="274320"/>
          </a:xfrm>
          <a:prstGeom prst="rect">
            <a:avLst/>
          </a:prstGeom>
        </p:spPr>
      </p:pic>
      <p:sp>
        <p:nvSpPr>
          <p:cNvPr id="20" name="Text 10"/>
          <p:cNvSpPr/>
          <p:nvPr/>
        </p:nvSpPr>
        <p:spPr>
          <a:xfrm>
            <a:off x="1074397" y="4160520"/>
            <a:ext cx="7935840" cy="411480"/>
          </a:xfrm>
          <a:prstGeom prst="rect">
            <a:avLst/>
          </a:prstGeom>
          <a:noFill/>
          <a:ln/>
        </p:spPr>
        <p:txBody>
          <a:bodyPr wrap="square" lIns="0" tIns="0" rIns="0" bIns="0" rtlCol="0" anchor="ctr"/>
          <a:lstStyle/>
          <a:p>
            <a:pPr marL="0" indent="0">
              <a:buNone/>
            </a:pPr>
            <a:r>
              <a:rPr lang="en-US" sz="1050">
                <a:solidFill>
                  <a:srgbClr val="2C2C2C"/>
                </a:solidFill>
                <a:latin typeface="Roboto" pitchFamily="34" charset="0"/>
                <a:ea typeface="Roboto" pitchFamily="34" charset="-122"/>
                <a:cs typeface="Roboto" pitchFamily="34" charset="-120"/>
              </a:rPr>
              <a:t>Máximo diez (10) </a:t>
            </a:r>
            <a:r>
              <a:rPr lang="es-MX" sz="1050">
                <a:solidFill>
                  <a:srgbClr val="2C2C2C"/>
                </a:solidFill>
                <a:latin typeface="Roboto" pitchFamily="34" charset="0"/>
                <a:ea typeface="Roboto" pitchFamily="34" charset="-122"/>
                <a:cs typeface="Roboto" pitchFamily="34" charset="-120"/>
              </a:rPr>
              <a:t>resoluciones por </a:t>
            </a:r>
            <a:r>
              <a:rPr lang="es-MX" sz="1050" noProof="0">
                <a:solidFill>
                  <a:srgbClr val="2C2C2C"/>
                </a:solidFill>
                <a:latin typeface="Roboto" pitchFamily="34" charset="0"/>
                <a:ea typeface="Roboto" pitchFamily="34" charset="-122"/>
                <a:cs typeface="Roboto" pitchFamily="34" charset="-120"/>
              </a:rPr>
              <a:t>país</a:t>
            </a:r>
            <a:r>
              <a:rPr lang="es-MX" sz="1050">
                <a:solidFill>
                  <a:srgbClr val="2C2C2C"/>
                </a:solidFill>
                <a:latin typeface="Roboto" pitchFamily="34" charset="0"/>
                <a:ea typeface="Roboto" pitchFamily="34" charset="-122"/>
                <a:cs typeface="Roboto" pitchFamily="34" charset="-120"/>
              </a:rPr>
              <a:t> miembro, por edición de Cumbre.</a:t>
            </a:r>
            <a:endParaRPr lang="en-US" sz="1050"/>
          </a:p>
        </p:txBody>
      </p:sp>
      <p:grpSp>
        <p:nvGrpSpPr>
          <p:cNvPr id="7" name="Grupo 6">
            <a:extLst>
              <a:ext uri="{FF2B5EF4-FFF2-40B4-BE49-F238E27FC236}">
                <a16:creationId xmlns:a16="http://schemas.microsoft.com/office/drawing/2014/main" id="{FDA1C994-5B1B-405D-2864-6F540021949F}"/>
              </a:ext>
            </a:extLst>
          </p:cNvPr>
          <p:cNvGrpSpPr/>
          <p:nvPr/>
        </p:nvGrpSpPr>
        <p:grpSpPr>
          <a:xfrm>
            <a:off x="656227" y="1563246"/>
            <a:ext cx="5170413" cy="549090"/>
            <a:chOff x="266367" y="1530626"/>
            <a:chExt cx="5170413" cy="549090"/>
          </a:xfrm>
        </p:grpSpPr>
        <p:sp>
          <p:nvSpPr>
            <p:cNvPr id="8" name="Shape 3"/>
            <p:cNvSpPr/>
            <p:nvPr/>
          </p:nvSpPr>
          <p:spPr>
            <a:xfrm>
              <a:off x="266367" y="1530626"/>
              <a:ext cx="5170413" cy="549090"/>
            </a:xfrm>
            <a:prstGeom prst="rect">
              <a:avLst/>
            </a:prstGeom>
            <a:solidFill>
              <a:srgbClr val="00679E"/>
            </a:solidFill>
            <a:ln/>
          </p:spPr>
          <p:txBody>
            <a:bodyPr/>
            <a:lstStyle/>
            <a:p>
              <a:endParaRPr lang="es-MX"/>
            </a:p>
          </p:txBody>
        </p:sp>
        <p:sp>
          <p:nvSpPr>
            <p:cNvPr id="9" name="Text 4"/>
            <p:cNvSpPr/>
            <p:nvPr/>
          </p:nvSpPr>
          <p:spPr>
            <a:xfrm>
              <a:off x="379013" y="1815548"/>
              <a:ext cx="4752968" cy="193283"/>
            </a:xfrm>
            <a:prstGeom prst="rect">
              <a:avLst/>
            </a:prstGeom>
            <a:noFill/>
            <a:ln/>
          </p:spPr>
          <p:txBody>
            <a:bodyPr wrap="square" lIns="0" tIns="0" rIns="0" bIns="0" rtlCol="0" anchor="ctr"/>
            <a:lstStyle/>
            <a:p>
              <a:r>
                <a:rPr lang="es-MX" sz="1000" kern="0">
                  <a:solidFill>
                    <a:schemeClr val="bg1"/>
                  </a:solidFill>
                  <a:latin typeface="Roboto" pitchFamily="34" charset="0"/>
                  <a:ea typeface="Roboto" pitchFamily="34" charset="-122"/>
                </a:rPr>
                <a:t>Criterios de selección a ser considerados por los países miembros</a:t>
              </a:r>
            </a:p>
          </p:txBody>
        </p:sp>
        <p:sp>
          <p:nvSpPr>
            <p:cNvPr id="83" name="Text 1">
              <a:extLst>
                <a:ext uri="{FF2B5EF4-FFF2-40B4-BE49-F238E27FC236}">
                  <a16:creationId xmlns:a16="http://schemas.microsoft.com/office/drawing/2014/main" id="{94367163-4E59-853A-D944-9483A2EB7E9D}"/>
                </a:ext>
              </a:extLst>
            </p:cNvPr>
            <p:cNvSpPr/>
            <p:nvPr/>
          </p:nvSpPr>
          <p:spPr>
            <a:xfrm>
              <a:off x="367748" y="1597714"/>
              <a:ext cx="1986501" cy="166315"/>
            </a:xfrm>
            <a:prstGeom prst="rect">
              <a:avLst/>
            </a:prstGeom>
            <a:noFill/>
            <a:ln/>
          </p:spPr>
          <p:txBody>
            <a:bodyPr wrap="square" lIns="0" tIns="0" rIns="0" bIns="0" rtlCol="0" anchor="t"/>
            <a:lstStyle/>
            <a:p>
              <a:pPr marL="0" indent="0">
                <a:buNone/>
              </a:pPr>
              <a:r>
                <a:rPr lang="es-ES_tradnl" sz="1000" b="1">
                  <a:solidFill>
                    <a:schemeClr val="bg1"/>
                  </a:solidFill>
                  <a:latin typeface="Roboto" pitchFamily="34" charset="0"/>
                  <a:ea typeface="Roboto" pitchFamily="34" charset="-122"/>
                  <a:cs typeface="Roboto" pitchFamily="34" charset="-120"/>
                </a:rPr>
                <a:t>SELECCIÓN DE SENTENCIAS</a:t>
              </a:r>
              <a:endParaRPr lang="es-ES_tradnl" sz="1000">
                <a:solidFill>
                  <a:schemeClr val="bg1"/>
                </a:solidFill>
              </a:endParaRPr>
            </a:p>
          </p:txBody>
        </p:sp>
      </p:grpSp>
      <p:sp>
        <p:nvSpPr>
          <p:cNvPr id="10" name="Text 19">
            <a:extLst>
              <a:ext uri="{FF2B5EF4-FFF2-40B4-BE49-F238E27FC236}">
                <a16:creationId xmlns:a16="http://schemas.microsoft.com/office/drawing/2014/main" id="{42A4986F-0885-0544-8DB1-471B5B98287B}"/>
              </a:ext>
            </a:extLst>
          </p:cNvPr>
          <p:cNvSpPr/>
          <p:nvPr/>
        </p:nvSpPr>
        <p:spPr>
          <a:xfrm>
            <a:off x="8138160" y="4892040"/>
            <a:ext cx="640080" cy="228600"/>
          </a:xfrm>
          <a:prstGeom prst="rect">
            <a:avLst/>
          </a:prstGeom>
          <a:noFill/>
          <a:ln/>
        </p:spPr>
        <p:txBody>
          <a:bodyPr wrap="square" lIns="0" tIns="0" rIns="0" bIns="0" rtlCol="0" anchor="ctr"/>
          <a:lstStyle/>
          <a:p>
            <a:pPr marL="0" indent="0" algn="r">
              <a:buNone/>
            </a:pPr>
            <a:r>
              <a:rPr lang="en-US" sz="900" dirty="0">
                <a:solidFill>
                  <a:srgbClr val="6B7280"/>
                </a:solidFill>
                <a:latin typeface="Roboto" pitchFamily="34" charset="0"/>
                <a:ea typeface="Roboto" pitchFamily="34" charset="-122"/>
                <a:cs typeface="Roboto" pitchFamily="34" charset="-120"/>
              </a:rPr>
              <a:t>6</a:t>
            </a:r>
            <a:endParaRPr lang="en-US" sz="900" dirty="0"/>
          </a:p>
        </p:txBody>
      </p:sp>
    </p:spTree>
    <p:extLst>
      <p:ext uri="{BB962C8B-B14F-4D97-AF65-F5344CB8AC3E}">
        <p14:creationId xmlns:p14="http://schemas.microsoft.com/office/powerpoint/2010/main" val="11770373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0" descr="assets/Portal_Iberoamericano_de_Sentencias_de_Derechos_Econo_micos__Sociales__Culturales_y_Ambientales.jpg"/>
          <p:cNvPicPr>
            <a:picLocks noChangeAspect="1"/>
          </p:cNvPicPr>
          <p:nvPr/>
        </p:nvPicPr>
        <p:blipFill>
          <a:blip r:embed="rId3"/>
          <a:stretch>
            <a:fillRect/>
          </a:stretch>
        </p:blipFill>
        <p:spPr>
          <a:xfrm>
            <a:off x="365760" y="274320"/>
            <a:ext cx="2148387" cy="384048"/>
          </a:xfrm>
          <a:prstGeom prst="rect">
            <a:avLst/>
          </a:prstGeom>
        </p:spPr>
      </p:pic>
      <p:sp>
        <p:nvSpPr>
          <p:cNvPr id="5" name="Shape 0"/>
          <p:cNvSpPr/>
          <p:nvPr/>
        </p:nvSpPr>
        <p:spPr>
          <a:xfrm>
            <a:off x="365760" y="804672"/>
            <a:ext cx="8412480" cy="10973"/>
          </a:xfrm>
          <a:prstGeom prst="rect">
            <a:avLst/>
          </a:prstGeom>
          <a:solidFill>
            <a:srgbClr val="E2E8EF"/>
          </a:solidFill>
          <a:ln/>
        </p:spPr>
        <p:txBody>
          <a:bodyPr/>
          <a:lstStyle/>
          <a:p>
            <a:endParaRPr lang="es-MX"/>
          </a:p>
        </p:txBody>
      </p:sp>
      <p:sp>
        <p:nvSpPr>
          <p:cNvPr id="6" name="Text 1"/>
          <p:cNvSpPr/>
          <p:nvPr/>
        </p:nvSpPr>
        <p:spPr>
          <a:xfrm>
            <a:off x="365760" y="960120"/>
            <a:ext cx="8412480" cy="345219"/>
          </a:xfrm>
          <a:prstGeom prst="rect">
            <a:avLst/>
          </a:prstGeom>
          <a:noFill/>
          <a:ln/>
        </p:spPr>
        <p:txBody>
          <a:bodyPr wrap="square" lIns="0" tIns="0" rIns="0" bIns="0" rtlCol="0" anchor="t"/>
          <a:lstStyle/>
          <a:p>
            <a:pPr marL="0" indent="0">
              <a:buNone/>
            </a:pPr>
            <a:r>
              <a:rPr lang="es-ES_tradnl" sz="2400" b="1">
                <a:solidFill>
                  <a:srgbClr val="004A73"/>
                </a:solidFill>
                <a:latin typeface="Roboto" pitchFamily="34" charset="0"/>
                <a:ea typeface="Roboto" pitchFamily="34" charset="-122"/>
                <a:cs typeface="Roboto" pitchFamily="34" charset="-120"/>
              </a:rPr>
              <a:t>Fase 1 · Selección de sentencias y documentación adicional</a:t>
            </a:r>
            <a:endParaRPr lang="es-ES_tradnl" sz="2400"/>
          </a:p>
        </p:txBody>
      </p:sp>
      <p:sp>
        <p:nvSpPr>
          <p:cNvPr id="23" name="Text 13"/>
          <p:cNvSpPr/>
          <p:nvPr/>
        </p:nvSpPr>
        <p:spPr>
          <a:xfrm>
            <a:off x="8220386" y="4914900"/>
            <a:ext cx="640080" cy="228600"/>
          </a:xfrm>
          <a:prstGeom prst="rect">
            <a:avLst/>
          </a:prstGeom>
          <a:noFill/>
          <a:ln/>
        </p:spPr>
        <p:txBody>
          <a:bodyPr wrap="square" lIns="0" tIns="0" rIns="0" bIns="0" rtlCol="0" anchor="ctr"/>
          <a:lstStyle/>
          <a:p>
            <a:pPr marL="0" indent="0" algn="r">
              <a:buNone/>
            </a:pPr>
            <a:r>
              <a:rPr lang="en-US" sz="900" dirty="0">
                <a:solidFill>
                  <a:srgbClr val="6B7280"/>
                </a:solidFill>
                <a:latin typeface="Roboto" pitchFamily="34" charset="0"/>
                <a:ea typeface="Roboto" pitchFamily="34" charset="-122"/>
                <a:cs typeface="Roboto" pitchFamily="34" charset="-120"/>
              </a:rPr>
              <a:t>7</a:t>
            </a:r>
            <a:endParaRPr lang="en-US" sz="900" dirty="0"/>
          </a:p>
        </p:txBody>
      </p:sp>
      <p:sp>
        <p:nvSpPr>
          <p:cNvPr id="3" name="Shape 6">
            <a:extLst>
              <a:ext uri="{FF2B5EF4-FFF2-40B4-BE49-F238E27FC236}">
                <a16:creationId xmlns:a16="http://schemas.microsoft.com/office/drawing/2014/main" id="{0DB12BAB-C89F-AE97-A62C-29CD3C96F423}"/>
              </a:ext>
            </a:extLst>
          </p:cNvPr>
          <p:cNvSpPr/>
          <p:nvPr/>
        </p:nvSpPr>
        <p:spPr>
          <a:xfrm>
            <a:off x="201958" y="1832209"/>
            <a:ext cx="8332441" cy="1166172"/>
          </a:xfrm>
          <a:prstGeom prst="rect">
            <a:avLst/>
          </a:prstGeom>
          <a:solidFill>
            <a:srgbClr val="FFFFFF"/>
          </a:solidFill>
          <a:ln w="12700">
            <a:solidFill>
              <a:srgbClr val="E2E8EF"/>
            </a:solidFill>
            <a:prstDash val="solid"/>
          </a:ln>
        </p:spPr>
        <p:txBody>
          <a:bodyPr/>
          <a:lstStyle/>
          <a:p>
            <a:endParaRPr lang="es-MX"/>
          </a:p>
        </p:txBody>
      </p:sp>
      <p:sp>
        <p:nvSpPr>
          <p:cNvPr id="4" name="Shape 7">
            <a:extLst>
              <a:ext uri="{FF2B5EF4-FFF2-40B4-BE49-F238E27FC236}">
                <a16:creationId xmlns:a16="http://schemas.microsoft.com/office/drawing/2014/main" id="{FA797109-8D11-D97E-48CF-E6C402B71F8D}"/>
              </a:ext>
            </a:extLst>
          </p:cNvPr>
          <p:cNvSpPr/>
          <p:nvPr/>
        </p:nvSpPr>
        <p:spPr>
          <a:xfrm>
            <a:off x="201959" y="1820780"/>
            <a:ext cx="81576" cy="1170513"/>
          </a:xfrm>
          <a:prstGeom prst="rect">
            <a:avLst/>
          </a:prstGeom>
          <a:solidFill>
            <a:srgbClr val="00679E"/>
          </a:solidFill>
          <a:ln/>
        </p:spPr>
        <p:txBody>
          <a:bodyPr/>
          <a:lstStyle/>
          <a:p>
            <a:endParaRPr lang="es-MX"/>
          </a:p>
        </p:txBody>
      </p:sp>
      <p:sp>
        <p:nvSpPr>
          <p:cNvPr id="22" name="Text 8">
            <a:extLst>
              <a:ext uri="{FF2B5EF4-FFF2-40B4-BE49-F238E27FC236}">
                <a16:creationId xmlns:a16="http://schemas.microsoft.com/office/drawing/2014/main" id="{A210CD8F-21F3-A6D6-7550-943597809711}"/>
              </a:ext>
            </a:extLst>
          </p:cNvPr>
          <p:cNvSpPr/>
          <p:nvPr/>
        </p:nvSpPr>
        <p:spPr>
          <a:xfrm>
            <a:off x="419247" y="1863615"/>
            <a:ext cx="1400323" cy="225287"/>
          </a:xfrm>
          <a:prstGeom prst="rect">
            <a:avLst/>
          </a:prstGeom>
          <a:noFill/>
          <a:ln/>
        </p:spPr>
        <p:txBody>
          <a:bodyPr wrap="square" lIns="0" tIns="0" rIns="0" bIns="0" rtlCol="0" anchor="ctr"/>
          <a:lstStyle/>
          <a:p>
            <a:pPr marL="0" indent="0">
              <a:buNone/>
            </a:pPr>
            <a:r>
              <a:rPr lang="es-ES_tradnl" sz="1200" b="1">
                <a:solidFill>
                  <a:srgbClr val="004A73"/>
                </a:solidFill>
                <a:latin typeface="Roboto" pitchFamily="34" charset="0"/>
                <a:ea typeface="Roboto" pitchFamily="34" charset="-122"/>
                <a:cs typeface="Roboto" pitchFamily="34" charset="-120"/>
              </a:rPr>
              <a:t>Síntesis</a:t>
            </a:r>
            <a:endParaRPr lang="es-ES_tradnl" sz="1400"/>
          </a:p>
        </p:txBody>
      </p:sp>
      <p:sp>
        <p:nvSpPr>
          <p:cNvPr id="24" name="Text 9">
            <a:extLst>
              <a:ext uri="{FF2B5EF4-FFF2-40B4-BE49-F238E27FC236}">
                <a16:creationId xmlns:a16="http://schemas.microsoft.com/office/drawing/2014/main" id="{B5072EAB-4B67-C384-040F-EC6A1CBB7F0D}"/>
              </a:ext>
            </a:extLst>
          </p:cNvPr>
          <p:cNvSpPr/>
          <p:nvPr/>
        </p:nvSpPr>
        <p:spPr>
          <a:xfrm>
            <a:off x="419246" y="2102938"/>
            <a:ext cx="7996207" cy="860002"/>
          </a:xfrm>
          <a:prstGeom prst="rect">
            <a:avLst/>
          </a:prstGeom>
          <a:noFill/>
          <a:ln/>
        </p:spPr>
        <p:txBody>
          <a:bodyPr wrap="square" lIns="0" tIns="0" rIns="0" bIns="0" rtlCol="0" anchor="ctr"/>
          <a:lstStyle/>
          <a:p>
            <a:pPr marL="0" indent="0">
              <a:buNone/>
            </a:pPr>
            <a:r>
              <a:rPr lang="es-ES_tradnl" sz="1000">
                <a:solidFill>
                  <a:srgbClr val="2C2C2C"/>
                </a:solidFill>
                <a:latin typeface="Roboto" pitchFamily="34" charset="0"/>
                <a:ea typeface="Roboto" pitchFamily="34" charset="-122"/>
                <a:cs typeface="Roboto" pitchFamily="34" charset="-120"/>
              </a:rPr>
              <a:t>Una cuartilla, elaborada en la Plantilla para síntesis con tres apartados: </a:t>
            </a:r>
          </a:p>
          <a:p>
            <a:pPr marL="176213" indent="-76200">
              <a:buFont typeface="Arial" panose="020B0604020202020204" pitchFamily="34" charset="0"/>
              <a:buChar char="•"/>
            </a:pPr>
            <a:r>
              <a:rPr lang="es-ES_tradnl" sz="1000" b="1">
                <a:solidFill>
                  <a:srgbClr val="2C2C2C"/>
                </a:solidFill>
                <a:latin typeface="Roboto" pitchFamily="34" charset="0"/>
                <a:ea typeface="Roboto" pitchFamily="34" charset="-122"/>
                <a:cs typeface="Roboto" pitchFamily="34" charset="-120"/>
              </a:rPr>
              <a:t>Antecedentes del caso </a:t>
            </a:r>
          </a:p>
          <a:p>
            <a:pPr marL="176213" indent="-76200">
              <a:buFont typeface="Arial" panose="020B0604020202020204" pitchFamily="34" charset="0"/>
              <a:buChar char="•"/>
            </a:pPr>
            <a:r>
              <a:rPr lang="es-ES_tradnl" sz="1000" b="1">
                <a:solidFill>
                  <a:srgbClr val="2C2C2C"/>
                </a:solidFill>
                <a:latin typeface="Roboto" pitchFamily="34" charset="0"/>
                <a:ea typeface="Roboto" pitchFamily="34" charset="-122"/>
                <a:cs typeface="Roboto" pitchFamily="34" charset="-120"/>
              </a:rPr>
              <a:t>Desarrollo (</a:t>
            </a:r>
            <a:r>
              <a:rPr lang="es-ES_tradnl" sz="1000">
                <a:solidFill>
                  <a:srgbClr val="2C2C2C"/>
                </a:solidFill>
                <a:latin typeface="Roboto" pitchFamily="34" charset="0"/>
                <a:ea typeface="Roboto" pitchFamily="34" charset="-122"/>
                <a:cs typeface="Roboto" pitchFamily="34" charset="-120"/>
              </a:rPr>
              <a:t>descripción de litis y </a:t>
            </a:r>
            <a:r>
              <a:rPr lang="es-MX" sz="1000">
                <a:solidFill>
                  <a:srgbClr val="2C2C2C"/>
                </a:solidFill>
                <a:latin typeface="Roboto" pitchFamily="34" charset="0"/>
                <a:ea typeface="Roboto" pitchFamily="34" charset="-122"/>
                <a:cs typeface="Roboto" pitchFamily="34" charset="-120"/>
              </a:rPr>
              <a:t>argumentación de la Corte o Tribunal para proteger/desarrollar el DESCA</a:t>
            </a:r>
            <a:r>
              <a:rPr lang="es-ES_tradnl" sz="1000">
                <a:solidFill>
                  <a:srgbClr val="2C2C2C"/>
                </a:solidFill>
                <a:latin typeface="Roboto" pitchFamily="34" charset="0"/>
                <a:ea typeface="Roboto" pitchFamily="34" charset="-122"/>
                <a:cs typeface="Roboto" pitchFamily="34" charset="-120"/>
              </a:rPr>
              <a:t>)</a:t>
            </a:r>
          </a:p>
          <a:p>
            <a:pPr marL="176213" indent="-76200">
              <a:buFont typeface="Arial" panose="020B0604020202020204" pitchFamily="34" charset="0"/>
              <a:buChar char="•"/>
            </a:pPr>
            <a:r>
              <a:rPr lang="es-ES_tradnl" sz="1000" b="1">
                <a:solidFill>
                  <a:srgbClr val="2C2C2C"/>
                </a:solidFill>
                <a:latin typeface="Roboto" pitchFamily="34" charset="0"/>
                <a:ea typeface="Roboto" pitchFamily="34" charset="-122"/>
                <a:cs typeface="Roboto" pitchFamily="34" charset="-120"/>
              </a:rPr>
              <a:t>Resolutivos</a:t>
            </a:r>
            <a:endParaRPr lang="es-ES_tradnl" sz="1000" b="1"/>
          </a:p>
        </p:txBody>
      </p:sp>
      <p:pic>
        <p:nvPicPr>
          <p:cNvPr id="78" name="Image 4" descr="preencoded.png">
            <a:extLst>
              <a:ext uri="{FF2B5EF4-FFF2-40B4-BE49-F238E27FC236}">
                <a16:creationId xmlns:a16="http://schemas.microsoft.com/office/drawing/2014/main" id="{7326E11C-6782-A14E-D974-568561607775}"/>
              </a:ext>
            </a:extLst>
          </p:cNvPr>
          <p:cNvPicPr>
            <a:picLocks noChangeAspect="1"/>
          </p:cNvPicPr>
          <p:nvPr/>
        </p:nvPicPr>
        <p:blipFill>
          <a:blip r:embed="rId4"/>
          <a:stretch>
            <a:fillRect/>
          </a:stretch>
        </p:blipFill>
        <p:spPr>
          <a:xfrm>
            <a:off x="4873426" y="3051225"/>
            <a:ext cx="358282" cy="358282"/>
          </a:xfrm>
          <a:prstGeom prst="rect">
            <a:avLst/>
          </a:prstGeom>
        </p:spPr>
      </p:pic>
      <p:sp>
        <p:nvSpPr>
          <p:cNvPr id="79" name="Text 8">
            <a:extLst>
              <a:ext uri="{FF2B5EF4-FFF2-40B4-BE49-F238E27FC236}">
                <a16:creationId xmlns:a16="http://schemas.microsoft.com/office/drawing/2014/main" id="{60B642F3-8448-C957-EA13-AAADA3145EF8}"/>
              </a:ext>
            </a:extLst>
          </p:cNvPr>
          <p:cNvSpPr/>
          <p:nvPr/>
        </p:nvSpPr>
        <p:spPr>
          <a:xfrm>
            <a:off x="5340485" y="3112112"/>
            <a:ext cx="3371124" cy="249472"/>
          </a:xfrm>
          <a:prstGeom prst="rect">
            <a:avLst/>
          </a:prstGeom>
          <a:noFill/>
          <a:ln/>
        </p:spPr>
        <p:txBody>
          <a:bodyPr wrap="square" lIns="0" tIns="0" rIns="0" bIns="0" rtlCol="0" anchor="ctr"/>
          <a:lstStyle/>
          <a:p>
            <a:pPr marL="0" indent="0">
              <a:buNone/>
            </a:pPr>
            <a:r>
              <a:rPr lang="es-ES_tradnl" sz="1200" b="1">
                <a:solidFill>
                  <a:srgbClr val="FFFFFF"/>
                </a:solidFill>
                <a:latin typeface="Roboto" pitchFamily="34" charset="0"/>
                <a:ea typeface="Roboto" pitchFamily="34" charset="-122"/>
                <a:cs typeface="Roboto" pitchFamily="34" charset="-120"/>
              </a:rPr>
              <a:t>Apoyo opcional de la Suprema Corte de Justicia</a:t>
            </a:r>
            <a:endParaRPr lang="es-ES_tradnl" sz="1200"/>
          </a:p>
        </p:txBody>
      </p:sp>
      <p:sp>
        <p:nvSpPr>
          <p:cNvPr id="80" name="Text 9">
            <a:extLst>
              <a:ext uri="{FF2B5EF4-FFF2-40B4-BE49-F238E27FC236}">
                <a16:creationId xmlns:a16="http://schemas.microsoft.com/office/drawing/2014/main" id="{E95CA4A7-D330-4036-4B47-323065B21E29}"/>
              </a:ext>
            </a:extLst>
          </p:cNvPr>
          <p:cNvSpPr/>
          <p:nvPr/>
        </p:nvSpPr>
        <p:spPr>
          <a:xfrm>
            <a:off x="5340485" y="3414868"/>
            <a:ext cx="3278975" cy="668029"/>
          </a:xfrm>
          <a:prstGeom prst="rect">
            <a:avLst/>
          </a:prstGeom>
          <a:noFill/>
          <a:ln/>
        </p:spPr>
        <p:txBody>
          <a:bodyPr wrap="square" lIns="0" tIns="0" rIns="0" bIns="0" rtlCol="0" anchor="ctr"/>
          <a:lstStyle/>
          <a:p>
            <a:pPr marL="0" indent="0">
              <a:buNone/>
            </a:pPr>
            <a:r>
              <a:rPr lang="es-ES_tradnl" sz="950">
                <a:solidFill>
                  <a:srgbClr val="FFFFFF"/>
                </a:solidFill>
                <a:latin typeface="Roboto" pitchFamily="34" charset="0"/>
                <a:ea typeface="Roboto" pitchFamily="34" charset="-122"/>
                <a:cs typeface="Roboto" pitchFamily="34" charset="-120"/>
              </a:rPr>
              <a:t>Si el país lo prefiere, puede solicitar que la SCJN elabore la ficha y la síntesis. Los documentos técnicos serán sometidos a revisión y aprobación del país de origen antes de su publicación.</a:t>
            </a:r>
            <a:endParaRPr lang="es-ES_tradnl" sz="950"/>
          </a:p>
        </p:txBody>
      </p:sp>
      <p:sp>
        <p:nvSpPr>
          <p:cNvPr id="81" name="Text 1">
            <a:extLst>
              <a:ext uri="{FF2B5EF4-FFF2-40B4-BE49-F238E27FC236}">
                <a16:creationId xmlns:a16="http://schemas.microsoft.com/office/drawing/2014/main" id="{4168CE81-CE63-66A3-66CA-CE29ECBE32F7}"/>
              </a:ext>
            </a:extLst>
          </p:cNvPr>
          <p:cNvSpPr/>
          <p:nvPr/>
        </p:nvSpPr>
        <p:spPr>
          <a:xfrm>
            <a:off x="4807683" y="1582715"/>
            <a:ext cx="1986501" cy="166315"/>
          </a:xfrm>
          <a:prstGeom prst="rect">
            <a:avLst/>
          </a:prstGeom>
          <a:noFill/>
          <a:ln/>
        </p:spPr>
        <p:txBody>
          <a:bodyPr wrap="square" lIns="0" tIns="0" rIns="0" bIns="0" rtlCol="0" anchor="t"/>
          <a:lstStyle/>
          <a:p>
            <a:pPr marL="0" indent="0">
              <a:buNone/>
            </a:pPr>
            <a:r>
              <a:rPr lang="es-ES_tradnl" sz="1000" b="1">
                <a:solidFill>
                  <a:schemeClr val="bg1"/>
                </a:solidFill>
                <a:latin typeface="Roboto" pitchFamily="34" charset="0"/>
                <a:ea typeface="Roboto" pitchFamily="34" charset="-122"/>
                <a:cs typeface="Roboto" pitchFamily="34" charset="-120"/>
              </a:rPr>
              <a:t>REVISIÓN Y APOYO TÉCNICO</a:t>
            </a:r>
            <a:endParaRPr lang="es-ES_tradnl" sz="1000">
              <a:solidFill>
                <a:schemeClr val="bg1"/>
              </a:solidFill>
            </a:endParaRPr>
          </a:p>
        </p:txBody>
      </p:sp>
      <p:sp>
        <p:nvSpPr>
          <p:cNvPr id="84" name="Shape 3">
            <a:extLst>
              <a:ext uri="{FF2B5EF4-FFF2-40B4-BE49-F238E27FC236}">
                <a16:creationId xmlns:a16="http://schemas.microsoft.com/office/drawing/2014/main" id="{9478D96C-FC78-8536-323C-9DEC8F4082B3}"/>
              </a:ext>
            </a:extLst>
          </p:cNvPr>
          <p:cNvSpPr/>
          <p:nvPr/>
        </p:nvSpPr>
        <p:spPr>
          <a:xfrm>
            <a:off x="200630" y="1521380"/>
            <a:ext cx="8333769" cy="267528"/>
          </a:xfrm>
          <a:prstGeom prst="rect">
            <a:avLst/>
          </a:prstGeom>
          <a:solidFill>
            <a:srgbClr val="00679E"/>
          </a:solidFill>
          <a:ln/>
        </p:spPr>
        <p:txBody>
          <a:bodyPr/>
          <a:lstStyle/>
          <a:p>
            <a:endParaRPr lang="es-MX"/>
          </a:p>
        </p:txBody>
      </p:sp>
      <p:sp>
        <p:nvSpPr>
          <p:cNvPr id="82" name="Text 1">
            <a:extLst>
              <a:ext uri="{FF2B5EF4-FFF2-40B4-BE49-F238E27FC236}">
                <a16:creationId xmlns:a16="http://schemas.microsoft.com/office/drawing/2014/main" id="{D5D3BD01-3FD5-1C8A-F552-DD2EEF4C9942}"/>
              </a:ext>
            </a:extLst>
          </p:cNvPr>
          <p:cNvSpPr/>
          <p:nvPr/>
        </p:nvSpPr>
        <p:spPr>
          <a:xfrm>
            <a:off x="303336" y="1584326"/>
            <a:ext cx="1986501" cy="166315"/>
          </a:xfrm>
          <a:prstGeom prst="rect">
            <a:avLst/>
          </a:prstGeom>
          <a:noFill/>
          <a:ln/>
        </p:spPr>
        <p:txBody>
          <a:bodyPr wrap="square" lIns="0" tIns="0" rIns="0" bIns="0" rtlCol="0" anchor="t"/>
          <a:lstStyle/>
          <a:p>
            <a:pPr marL="0" indent="0">
              <a:buNone/>
            </a:pPr>
            <a:r>
              <a:rPr lang="es-ES_tradnl" sz="1000" b="1">
                <a:solidFill>
                  <a:schemeClr val="bg1"/>
                </a:solidFill>
                <a:latin typeface="Roboto" pitchFamily="34" charset="0"/>
                <a:ea typeface="Roboto" pitchFamily="34" charset="-122"/>
                <a:cs typeface="Roboto" pitchFamily="34" charset="-120"/>
              </a:rPr>
              <a:t>DOCUMENTACIÓN ADICIONAL</a:t>
            </a:r>
            <a:endParaRPr lang="es-ES_tradnl" sz="1000">
              <a:solidFill>
                <a:schemeClr val="bg1"/>
              </a:solidFill>
            </a:endParaRPr>
          </a:p>
        </p:txBody>
      </p:sp>
      <p:sp>
        <p:nvSpPr>
          <p:cNvPr id="90" name="Shape 6">
            <a:extLst>
              <a:ext uri="{FF2B5EF4-FFF2-40B4-BE49-F238E27FC236}">
                <a16:creationId xmlns:a16="http://schemas.microsoft.com/office/drawing/2014/main" id="{6916EA24-075A-BD32-91C7-6E42610116D9}"/>
              </a:ext>
            </a:extLst>
          </p:cNvPr>
          <p:cNvSpPr/>
          <p:nvPr/>
        </p:nvSpPr>
        <p:spPr>
          <a:xfrm>
            <a:off x="205216" y="3091187"/>
            <a:ext cx="8329183" cy="849941"/>
          </a:xfrm>
          <a:prstGeom prst="rect">
            <a:avLst/>
          </a:prstGeom>
          <a:solidFill>
            <a:srgbClr val="FFFFFF"/>
          </a:solidFill>
          <a:ln w="12700">
            <a:solidFill>
              <a:srgbClr val="E2E8EF"/>
            </a:solidFill>
            <a:prstDash val="solid"/>
          </a:ln>
        </p:spPr>
        <p:txBody>
          <a:bodyPr/>
          <a:lstStyle/>
          <a:p>
            <a:endParaRPr lang="es-MX"/>
          </a:p>
        </p:txBody>
      </p:sp>
      <p:sp>
        <p:nvSpPr>
          <p:cNvPr id="91" name="Shape 7">
            <a:extLst>
              <a:ext uri="{FF2B5EF4-FFF2-40B4-BE49-F238E27FC236}">
                <a16:creationId xmlns:a16="http://schemas.microsoft.com/office/drawing/2014/main" id="{A8B55E4E-D2DE-FDF9-E0E4-C63D28F02BE1}"/>
              </a:ext>
            </a:extLst>
          </p:cNvPr>
          <p:cNvSpPr/>
          <p:nvPr/>
        </p:nvSpPr>
        <p:spPr>
          <a:xfrm>
            <a:off x="205216" y="3079758"/>
            <a:ext cx="78319" cy="871731"/>
          </a:xfrm>
          <a:prstGeom prst="rect">
            <a:avLst/>
          </a:prstGeom>
          <a:solidFill>
            <a:srgbClr val="00679E"/>
          </a:solidFill>
          <a:ln/>
        </p:spPr>
        <p:txBody>
          <a:bodyPr/>
          <a:lstStyle/>
          <a:p>
            <a:endParaRPr lang="es-MX"/>
          </a:p>
        </p:txBody>
      </p:sp>
      <p:sp>
        <p:nvSpPr>
          <p:cNvPr id="92" name="Text 8">
            <a:extLst>
              <a:ext uri="{FF2B5EF4-FFF2-40B4-BE49-F238E27FC236}">
                <a16:creationId xmlns:a16="http://schemas.microsoft.com/office/drawing/2014/main" id="{570FC407-4BFB-35C5-CA89-7A6DE5C2F196}"/>
              </a:ext>
            </a:extLst>
          </p:cNvPr>
          <p:cNvSpPr/>
          <p:nvPr/>
        </p:nvSpPr>
        <p:spPr>
          <a:xfrm>
            <a:off x="419247" y="3153692"/>
            <a:ext cx="1400323" cy="225287"/>
          </a:xfrm>
          <a:prstGeom prst="rect">
            <a:avLst/>
          </a:prstGeom>
          <a:noFill/>
          <a:ln/>
        </p:spPr>
        <p:txBody>
          <a:bodyPr wrap="square" lIns="0" tIns="0" rIns="0" bIns="0" rtlCol="0" anchor="ctr"/>
          <a:lstStyle/>
          <a:p>
            <a:pPr marL="0" indent="0">
              <a:buNone/>
            </a:pPr>
            <a:r>
              <a:rPr lang="es-ES_tradnl" sz="1200" b="1">
                <a:solidFill>
                  <a:srgbClr val="004A73"/>
                </a:solidFill>
                <a:latin typeface="Roboto" pitchFamily="34" charset="0"/>
                <a:ea typeface="Roboto" pitchFamily="34" charset="-122"/>
                <a:cs typeface="Roboto" pitchFamily="34" charset="-120"/>
              </a:rPr>
              <a:t>Ficha-cuestionario</a:t>
            </a:r>
            <a:endParaRPr lang="es-ES_tradnl" sz="1200"/>
          </a:p>
        </p:txBody>
      </p:sp>
      <p:sp>
        <p:nvSpPr>
          <p:cNvPr id="93" name="Text 9">
            <a:extLst>
              <a:ext uri="{FF2B5EF4-FFF2-40B4-BE49-F238E27FC236}">
                <a16:creationId xmlns:a16="http://schemas.microsoft.com/office/drawing/2014/main" id="{8DA1215B-AC17-8D34-B80B-11E7AD419C7C}"/>
              </a:ext>
            </a:extLst>
          </p:cNvPr>
          <p:cNvSpPr/>
          <p:nvPr/>
        </p:nvSpPr>
        <p:spPr>
          <a:xfrm>
            <a:off x="419246" y="3421366"/>
            <a:ext cx="7801139" cy="413434"/>
          </a:xfrm>
          <a:prstGeom prst="rect">
            <a:avLst/>
          </a:prstGeom>
          <a:noFill/>
          <a:ln/>
        </p:spPr>
        <p:txBody>
          <a:bodyPr wrap="square" lIns="0" tIns="0" rIns="0" bIns="0" rtlCol="0" anchor="ctr"/>
          <a:lstStyle/>
          <a:p>
            <a:pPr marL="0" indent="0">
              <a:buNone/>
            </a:pPr>
            <a:r>
              <a:rPr lang="es-ES_tradnl" sz="1000" b="1">
                <a:solidFill>
                  <a:srgbClr val="2C2C2C"/>
                </a:solidFill>
                <a:latin typeface="Roboto" pitchFamily="34" charset="0"/>
                <a:ea typeface="Roboto" pitchFamily="34" charset="-122"/>
                <a:cs typeface="Roboto" pitchFamily="34" charset="-120"/>
              </a:rPr>
              <a:t>Datos cualitativos y cuantitativos de la sentencia</a:t>
            </a:r>
            <a:r>
              <a:rPr lang="es-ES_tradnl" sz="1000">
                <a:solidFill>
                  <a:srgbClr val="2C2C2C"/>
                </a:solidFill>
                <a:latin typeface="Roboto" pitchFamily="34" charset="0"/>
                <a:ea typeface="Roboto" pitchFamily="34" charset="-122"/>
                <a:cs typeface="Roboto" pitchFamily="34" charset="-120"/>
              </a:rPr>
              <a:t>: país, año, DESCA, metodología, grupos en condiciones de vulnerabilidad, reparaciones, criterio derivado y su carácter.</a:t>
            </a:r>
            <a:endParaRPr lang="es-ES_tradnl" sz="1000"/>
          </a:p>
        </p:txBody>
      </p:sp>
      <p:sp>
        <p:nvSpPr>
          <p:cNvPr id="97" name="Shape 6">
            <a:extLst>
              <a:ext uri="{FF2B5EF4-FFF2-40B4-BE49-F238E27FC236}">
                <a16:creationId xmlns:a16="http://schemas.microsoft.com/office/drawing/2014/main" id="{86A95032-C524-3DD2-28D7-DF03E7D9D969}"/>
              </a:ext>
            </a:extLst>
          </p:cNvPr>
          <p:cNvSpPr/>
          <p:nvPr/>
        </p:nvSpPr>
        <p:spPr>
          <a:xfrm>
            <a:off x="271244" y="4005591"/>
            <a:ext cx="8263155" cy="686909"/>
          </a:xfrm>
          <a:prstGeom prst="rect">
            <a:avLst/>
          </a:prstGeom>
          <a:solidFill>
            <a:srgbClr val="FFFFFF"/>
          </a:solidFill>
          <a:ln w="12700">
            <a:solidFill>
              <a:srgbClr val="E2E8EF"/>
            </a:solidFill>
            <a:prstDash val="solid"/>
          </a:ln>
        </p:spPr>
        <p:txBody>
          <a:bodyPr/>
          <a:lstStyle/>
          <a:p>
            <a:endParaRPr lang="es-MX"/>
          </a:p>
        </p:txBody>
      </p:sp>
      <p:sp>
        <p:nvSpPr>
          <p:cNvPr id="98" name="Shape 7">
            <a:extLst>
              <a:ext uri="{FF2B5EF4-FFF2-40B4-BE49-F238E27FC236}">
                <a16:creationId xmlns:a16="http://schemas.microsoft.com/office/drawing/2014/main" id="{2C082725-D08D-7521-D520-8DD97F9AE570}"/>
              </a:ext>
            </a:extLst>
          </p:cNvPr>
          <p:cNvSpPr/>
          <p:nvPr/>
        </p:nvSpPr>
        <p:spPr>
          <a:xfrm>
            <a:off x="197501" y="3994161"/>
            <a:ext cx="86034" cy="706010"/>
          </a:xfrm>
          <a:prstGeom prst="rect">
            <a:avLst/>
          </a:prstGeom>
          <a:solidFill>
            <a:srgbClr val="00679E"/>
          </a:solidFill>
          <a:ln/>
        </p:spPr>
        <p:txBody>
          <a:bodyPr/>
          <a:lstStyle/>
          <a:p>
            <a:endParaRPr lang="es-MX"/>
          </a:p>
        </p:txBody>
      </p:sp>
      <p:sp>
        <p:nvSpPr>
          <p:cNvPr id="99" name="Text 8">
            <a:extLst>
              <a:ext uri="{FF2B5EF4-FFF2-40B4-BE49-F238E27FC236}">
                <a16:creationId xmlns:a16="http://schemas.microsoft.com/office/drawing/2014/main" id="{5EF54900-9C93-0E09-611B-C647C1AA6B58}"/>
              </a:ext>
            </a:extLst>
          </p:cNvPr>
          <p:cNvSpPr/>
          <p:nvPr/>
        </p:nvSpPr>
        <p:spPr>
          <a:xfrm>
            <a:off x="419247" y="4061006"/>
            <a:ext cx="2323953" cy="277822"/>
          </a:xfrm>
          <a:prstGeom prst="rect">
            <a:avLst/>
          </a:prstGeom>
          <a:noFill/>
          <a:ln/>
        </p:spPr>
        <p:txBody>
          <a:bodyPr wrap="square" lIns="0" tIns="0" rIns="0" bIns="0" rtlCol="0" anchor="ctr"/>
          <a:lstStyle/>
          <a:p>
            <a:pPr marL="0" indent="0">
              <a:buNone/>
            </a:pPr>
            <a:r>
              <a:rPr lang="es-ES_tradnl" sz="1200" b="1">
                <a:solidFill>
                  <a:srgbClr val="004A73"/>
                </a:solidFill>
                <a:latin typeface="Roboto" pitchFamily="34" charset="0"/>
                <a:ea typeface="Roboto" pitchFamily="34" charset="-122"/>
                <a:cs typeface="Roboto" pitchFamily="34" charset="-120"/>
              </a:rPr>
              <a:t>Criterios jurisprudenciales</a:t>
            </a:r>
            <a:endParaRPr lang="es-ES_tradnl" sz="1400"/>
          </a:p>
        </p:txBody>
      </p:sp>
      <p:sp>
        <p:nvSpPr>
          <p:cNvPr id="100" name="Text 9">
            <a:extLst>
              <a:ext uri="{FF2B5EF4-FFF2-40B4-BE49-F238E27FC236}">
                <a16:creationId xmlns:a16="http://schemas.microsoft.com/office/drawing/2014/main" id="{DAA28E33-E841-6773-C407-809DB3943E8E}"/>
              </a:ext>
            </a:extLst>
          </p:cNvPr>
          <p:cNvSpPr/>
          <p:nvPr/>
        </p:nvSpPr>
        <p:spPr>
          <a:xfrm>
            <a:off x="419247" y="4279063"/>
            <a:ext cx="7996206" cy="356728"/>
          </a:xfrm>
          <a:prstGeom prst="rect">
            <a:avLst/>
          </a:prstGeom>
          <a:noFill/>
          <a:ln/>
        </p:spPr>
        <p:txBody>
          <a:bodyPr wrap="square" lIns="0" tIns="0" rIns="0" bIns="0" rtlCol="0" anchor="ctr"/>
          <a:lstStyle/>
          <a:p>
            <a:pPr marL="0" indent="0">
              <a:buNone/>
            </a:pPr>
            <a:r>
              <a:rPr lang="es-ES_tradnl" sz="1000">
                <a:solidFill>
                  <a:srgbClr val="2C2C2C"/>
                </a:solidFill>
                <a:latin typeface="Roboto" pitchFamily="34" charset="0"/>
                <a:ea typeface="Roboto" pitchFamily="34" charset="-122"/>
                <a:cs typeface="Roboto" pitchFamily="34" charset="-120"/>
              </a:rPr>
              <a:t>Si se derivaron criterios, precedentes, jurisprudencia, tesis o sumillas se envían en el Anexo 3 Plantilla para criterios jurisprudenciales.</a:t>
            </a:r>
            <a:endParaRPr lang="es-ES_tradnl" sz="1000"/>
          </a:p>
        </p:txBody>
      </p:sp>
    </p:spTree>
    <p:extLst>
      <p:ext uri="{BB962C8B-B14F-4D97-AF65-F5344CB8AC3E}">
        <p14:creationId xmlns:p14="http://schemas.microsoft.com/office/powerpoint/2010/main" val="6325817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a:effectLst/>
      </p:bgPr>
    </p:bg>
    <p:spTree>
      <p:nvGrpSpPr>
        <p:cNvPr id="1" name=""/>
        <p:cNvGrpSpPr/>
        <p:nvPr/>
      </p:nvGrpSpPr>
      <p:grpSpPr>
        <a:xfrm>
          <a:off x="0" y="0"/>
          <a:ext cx="0" cy="0"/>
          <a:chOff x="0" y="0"/>
          <a:chExt cx="0" cy="0"/>
        </a:xfrm>
      </p:grpSpPr>
      <p:pic>
        <p:nvPicPr>
          <p:cNvPr id="2" name="Image 0" descr="assets/Portal_Iberoamericano_de_Sentencias_de_Derechos_Econo_micos__Sociales__Culturales_y_Ambientales.jpg"/>
          <p:cNvPicPr>
            <a:picLocks noChangeAspect="1"/>
          </p:cNvPicPr>
          <p:nvPr/>
        </p:nvPicPr>
        <p:blipFill>
          <a:blip r:embed="rId3"/>
          <a:stretch>
            <a:fillRect/>
          </a:stretch>
        </p:blipFill>
        <p:spPr>
          <a:xfrm>
            <a:off x="365760" y="274320"/>
            <a:ext cx="2148387" cy="384048"/>
          </a:xfrm>
          <a:prstGeom prst="rect">
            <a:avLst/>
          </a:prstGeom>
        </p:spPr>
      </p:pic>
      <p:sp>
        <p:nvSpPr>
          <p:cNvPr id="5" name="Shape 0"/>
          <p:cNvSpPr/>
          <p:nvPr/>
        </p:nvSpPr>
        <p:spPr>
          <a:xfrm>
            <a:off x="365760" y="804672"/>
            <a:ext cx="8412480" cy="10973"/>
          </a:xfrm>
          <a:prstGeom prst="rect">
            <a:avLst/>
          </a:prstGeom>
          <a:solidFill>
            <a:srgbClr val="E2E8EF"/>
          </a:solidFill>
          <a:ln/>
        </p:spPr>
        <p:txBody>
          <a:bodyPr/>
          <a:lstStyle/>
          <a:p>
            <a:endParaRPr lang="es-MX"/>
          </a:p>
        </p:txBody>
      </p:sp>
      <p:sp>
        <p:nvSpPr>
          <p:cNvPr id="6" name="Text 1"/>
          <p:cNvSpPr/>
          <p:nvPr/>
        </p:nvSpPr>
        <p:spPr>
          <a:xfrm>
            <a:off x="365760" y="960120"/>
            <a:ext cx="8412480" cy="502920"/>
          </a:xfrm>
          <a:prstGeom prst="rect">
            <a:avLst/>
          </a:prstGeom>
          <a:noFill/>
          <a:ln/>
        </p:spPr>
        <p:txBody>
          <a:bodyPr wrap="square" lIns="0" tIns="0" rIns="0" bIns="0" rtlCol="0" anchor="t"/>
          <a:lstStyle/>
          <a:p>
            <a:pPr marL="0" indent="0">
              <a:buNone/>
            </a:pPr>
            <a:r>
              <a:rPr lang="es-ES_tradnl" sz="2600" b="1">
                <a:solidFill>
                  <a:srgbClr val="004A73"/>
                </a:solidFill>
                <a:latin typeface="Roboto" pitchFamily="34" charset="0"/>
                <a:ea typeface="Roboto" pitchFamily="34" charset="-122"/>
                <a:cs typeface="Roboto" pitchFamily="34" charset="-120"/>
              </a:rPr>
              <a:t>Fase 2 · Envío de sentencias</a:t>
            </a:r>
            <a:endParaRPr lang="es-ES_tradnl" sz="2600"/>
          </a:p>
        </p:txBody>
      </p:sp>
      <p:sp>
        <p:nvSpPr>
          <p:cNvPr id="7" name="Text 2"/>
          <p:cNvSpPr/>
          <p:nvPr/>
        </p:nvSpPr>
        <p:spPr>
          <a:xfrm>
            <a:off x="365760" y="1463040"/>
            <a:ext cx="8412480" cy="274320"/>
          </a:xfrm>
          <a:prstGeom prst="rect">
            <a:avLst/>
          </a:prstGeom>
          <a:noFill/>
          <a:ln/>
        </p:spPr>
        <p:txBody>
          <a:bodyPr wrap="square" lIns="0" tIns="0" rIns="0" bIns="0" rtlCol="0" anchor="ctr"/>
          <a:lstStyle/>
          <a:p>
            <a:pPr marL="0" indent="0">
              <a:buNone/>
            </a:pPr>
            <a:r>
              <a:rPr lang="es-ES_tradnl" sz="1200" i="1">
                <a:solidFill>
                  <a:srgbClr val="6B7280"/>
                </a:solidFill>
                <a:latin typeface="Roboto" pitchFamily="34" charset="0"/>
                <a:ea typeface="Roboto" pitchFamily="34" charset="-122"/>
                <a:cs typeface="Roboto" pitchFamily="34" charset="-120"/>
              </a:rPr>
              <a:t>Periodos de recepción para el procesamiento de la información</a:t>
            </a:r>
            <a:endParaRPr lang="es-ES_tradnl" sz="1200"/>
          </a:p>
        </p:txBody>
      </p:sp>
      <p:sp>
        <p:nvSpPr>
          <p:cNvPr id="8" name="Shape 3"/>
          <p:cNvSpPr/>
          <p:nvPr/>
        </p:nvSpPr>
        <p:spPr>
          <a:xfrm>
            <a:off x="365760" y="1828800"/>
            <a:ext cx="822960" cy="320040"/>
          </a:xfrm>
          <a:prstGeom prst="rect">
            <a:avLst/>
          </a:prstGeom>
          <a:solidFill>
            <a:srgbClr val="00679E"/>
          </a:solidFill>
          <a:ln/>
        </p:spPr>
        <p:txBody>
          <a:bodyPr/>
          <a:lstStyle/>
          <a:p>
            <a:endParaRPr lang="es-MX"/>
          </a:p>
        </p:txBody>
      </p:sp>
      <p:sp>
        <p:nvSpPr>
          <p:cNvPr id="9" name="Text 4"/>
          <p:cNvSpPr/>
          <p:nvPr/>
        </p:nvSpPr>
        <p:spPr>
          <a:xfrm>
            <a:off x="365760" y="1828800"/>
            <a:ext cx="822960" cy="320040"/>
          </a:xfrm>
          <a:prstGeom prst="rect">
            <a:avLst/>
          </a:prstGeom>
          <a:noFill/>
          <a:ln/>
        </p:spPr>
        <p:txBody>
          <a:bodyPr wrap="square" lIns="0" tIns="0" rIns="0" bIns="0" rtlCol="0" anchor="ctr"/>
          <a:lstStyle/>
          <a:p>
            <a:pPr marL="0" indent="0" algn="ctr">
              <a:buNone/>
            </a:pPr>
            <a:r>
              <a:rPr lang="en-US" sz="1000" b="1" kern="0" spc="200">
                <a:solidFill>
                  <a:srgbClr val="FFFFFF"/>
                </a:solidFill>
                <a:latin typeface="Roboto" pitchFamily="34" charset="0"/>
                <a:ea typeface="Roboto" pitchFamily="34" charset="-122"/>
                <a:cs typeface="Roboto" pitchFamily="34" charset="-120"/>
              </a:rPr>
              <a:t>FASE 2</a:t>
            </a:r>
            <a:endParaRPr lang="en-US" sz="1000"/>
          </a:p>
        </p:txBody>
      </p:sp>
      <p:sp>
        <p:nvSpPr>
          <p:cNvPr id="10" name="Text 5"/>
          <p:cNvSpPr/>
          <p:nvPr/>
        </p:nvSpPr>
        <p:spPr>
          <a:xfrm>
            <a:off x="1280160" y="1828800"/>
            <a:ext cx="7498080" cy="320040"/>
          </a:xfrm>
          <a:prstGeom prst="rect">
            <a:avLst/>
          </a:prstGeom>
          <a:noFill/>
          <a:ln/>
        </p:spPr>
        <p:txBody>
          <a:bodyPr wrap="square" lIns="0" tIns="0" rIns="0" bIns="0" rtlCol="0" anchor="ctr"/>
          <a:lstStyle/>
          <a:p>
            <a:pPr marL="0" indent="0">
              <a:buNone/>
            </a:pPr>
            <a:r>
              <a:rPr lang="es-ES_tradnl" sz="1200" i="1">
                <a:solidFill>
                  <a:srgbClr val="6B7280"/>
                </a:solidFill>
                <a:latin typeface="Roboto" pitchFamily="34" charset="0"/>
                <a:ea typeface="Roboto" pitchFamily="34" charset="-122"/>
                <a:cs typeface="Roboto" pitchFamily="34" charset="-120"/>
              </a:rPr>
              <a:t>Se sugiere a los países miembros remitir las sentencias dentro de los siguientes periodos:</a:t>
            </a:r>
            <a:endParaRPr lang="es-ES_tradnl" sz="1200"/>
          </a:p>
        </p:txBody>
      </p:sp>
      <p:sp>
        <p:nvSpPr>
          <p:cNvPr id="11" name="Shape 6"/>
          <p:cNvSpPr/>
          <p:nvPr/>
        </p:nvSpPr>
        <p:spPr>
          <a:xfrm>
            <a:off x="365760" y="2423160"/>
            <a:ext cx="2651760" cy="1828800"/>
          </a:xfrm>
          <a:prstGeom prst="rect">
            <a:avLst/>
          </a:prstGeom>
          <a:solidFill>
            <a:srgbClr val="FFFFFF"/>
          </a:solidFill>
          <a:ln w="12700">
            <a:solidFill>
              <a:srgbClr val="E2E8EF"/>
            </a:solidFill>
            <a:prstDash val="solid"/>
          </a:ln>
        </p:spPr>
        <p:txBody>
          <a:bodyPr/>
          <a:lstStyle/>
          <a:p>
            <a:endParaRPr lang="es-MX"/>
          </a:p>
        </p:txBody>
      </p:sp>
      <p:sp>
        <p:nvSpPr>
          <p:cNvPr id="12" name="Shape 7"/>
          <p:cNvSpPr/>
          <p:nvPr/>
        </p:nvSpPr>
        <p:spPr>
          <a:xfrm>
            <a:off x="365760" y="2423160"/>
            <a:ext cx="2651760" cy="411480"/>
          </a:xfrm>
          <a:prstGeom prst="rect">
            <a:avLst/>
          </a:prstGeom>
          <a:solidFill>
            <a:srgbClr val="00679E"/>
          </a:solidFill>
          <a:ln/>
        </p:spPr>
        <p:txBody>
          <a:bodyPr/>
          <a:lstStyle/>
          <a:p>
            <a:endParaRPr lang="es-MX"/>
          </a:p>
        </p:txBody>
      </p:sp>
      <p:sp>
        <p:nvSpPr>
          <p:cNvPr id="13" name="Text 8"/>
          <p:cNvSpPr/>
          <p:nvPr/>
        </p:nvSpPr>
        <p:spPr>
          <a:xfrm>
            <a:off x="365760" y="2423160"/>
            <a:ext cx="2651760" cy="411480"/>
          </a:xfrm>
          <a:prstGeom prst="rect">
            <a:avLst/>
          </a:prstGeom>
          <a:noFill/>
          <a:ln/>
        </p:spPr>
        <p:txBody>
          <a:bodyPr wrap="square" lIns="0" tIns="0" rIns="0" bIns="0" rtlCol="0" anchor="ctr"/>
          <a:lstStyle/>
          <a:p>
            <a:pPr algn="ctr"/>
            <a:r>
              <a:rPr lang="es-ES_tradnl" sz="1300" b="1">
                <a:solidFill>
                  <a:srgbClr val="FFFFFF"/>
                </a:solidFill>
                <a:latin typeface="Roboto"/>
                <a:ea typeface="Roboto"/>
                <a:cs typeface="Roboto"/>
              </a:rPr>
              <a:t>1er periodo </a:t>
            </a:r>
            <a:r>
              <a:rPr lang="es-ES_tradnl" sz="1300" b="1">
                <a:solidFill>
                  <a:srgbClr val="C00000"/>
                </a:solidFill>
                <a:latin typeface="Roboto"/>
                <a:ea typeface="Roboto"/>
                <a:cs typeface="Roboto"/>
              </a:rPr>
              <a:t>(término próximo)</a:t>
            </a:r>
            <a:endParaRPr lang="es-ES_tradnl" sz="1300">
              <a:solidFill>
                <a:srgbClr val="C00000"/>
              </a:solidFill>
            </a:endParaRPr>
          </a:p>
        </p:txBody>
      </p:sp>
      <p:pic>
        <p:nvPicPr>
          <p:cNvPr id="14" name="Image 3" descr="preencoded.png"/>
          <p:cNvPicPr>
            <a:picLocks noChangeAspect="1"/>
          </p:cNvPicPr>
          <p:nvPr/>
        </p:nvPicPr>
        <p:blipFill>
          <a:blip r:embed="rId4"/>
          <a:stretch>
            <a:fillRect/>
          </a:stretch>
        </p:blipFill>
        <p:spPr>
          <a:xfrm>
            <a:off x="1527048" y="2971800"/>
            <a:ext cx="329184" cy="329184"/>
          </a:xfrm>
          <a:prstGeom prst="rect">
            <a:avLst/>
          </a:prstGeom>
        </p:spPr>
      </p:pic>
      <p:sp>
        <p:nvSpPr>
          <p:cNvPr id="15" name="Text 9"/>
          <p:cNvSpPr/>
          <p:nvPr/>
        </p:nvSpPr>
        <p:spPr>
          <a:xfrm>
            <a:off x="365760" y="3383280"/>
            <a:ext cx="2651760" cy="274320"/>
          </a:xfrm>
          <a:prstGeom prst="rect">
            <a:avLst/>
          </a:prstGeom>
          <a:noFill/>
          <a:ln/>
        </p:spPr>
        <p:txBody>
          <a:bodyPr wrap="square" lIns="0" tIns="0" rIns="0" bIns="0" rtlCol="0" anchor="ctr"/>
          <a:lstStyle/>
          <a:p>
            <a:pPr marL="0" indent="0" algn="ctr">
              <a:buNone/>
            </a:pPr>
            <a:r>
              <a:rPr lang="es-ES_tradnl" sz="1300" b="1">
                <a:solidFill>
                  <a:srgbClr val="004A73"/>
                </a:solidFill>
                <a:latin typeface="Roboto" pitchFamily="34" charset="0"/>
                <a:ea typeface="Roboto" pitchFamily="34" charset="-122"/>
                <a:cs typeface="Roboto" pitchFamily="34" charset="-120"/>
              </a:rPr>
              <a:t>12 de mayo</a:t>
            </a:r>
            <a:endParaRPr lang="es-ES_tradnl" sz="1300"/>
          </a:p>
        </p:txBody>
      </p:sp>
      <p:sp>
        <p:nvSpPr>
          <p:cNvPr id="16" name="Text 10"/>
          <p:cNvSpPr/>
          <p:nvPr/>
        </p:nvSpPr>
        <p:spPr>
          <a:xfrm>
            <a:off x="365760" y="3630168"/>
            <a:ext cx="2651760" cy="201168"/>
          </a:xfrm>
          <a:prstGeom prst="rect">
            <a:avLst/>
          </a:prstGeom>
          <a:noFill/>
          <a:ln/>
        </p:spPr>
        <p:txBody>
          <a:bodyPr wrap="square" lIns="0" tIns="0" rIns="0" bIns="0" rtlCol="0" anchor="ctr"/>
          <a:lstStyle/>
          <a:p>
            <a:pPr marL="0" indent="0" algn="ctr">
              <a:buNone/>
            </a:pPr>
            <a:r>
              <a:rPr lang="es-ES_tradnl" sz="1000" i="1">
                <a:solidFill>
                  <a:srgbClr val="6B7280"/>
                </a:solidFill>
                <a:latin typeface="Roboto" pitchFamily="34" charset="0"/>
                <a:ea typeface="Roboto" pitchFamily="34" charset="-122"/>
                <a:cs typeface="Roboto" pitchFamily="34" charset="-120"/>
              </a:rPr>
              <a:t>al</a:t>
            </a:r>
            <a:endParaRPr lang="es-ES_tradnl" sz="1000"/>
          </a:p>
        </p:txBody>
      </p:sp>
      <p:sp>
        <p:nvSpPr>
          <p:cNvPr id="17" name="Text 11"/>
          <p:cNvSpPr/>
          <p:nvPr/>
        </p:nvSpPr>
        <p:spPr>
          <a:xfrm>
            <a:off x="365760" y="3794760"/>
            <a:ext cx="2651760" cy="274320"/>
          </a:xfrm>
          <a:prstGeom prst="rect">
            <a:avLst/>
          </a:prstGeom>
          <a:noFill/>
          <a:ln/>
        </p:spPr>
        <p:txBody>
          <a:bodyPr wrap="square" lIns="0" tIns="0" rIns="0" bIns="0" rtlCol="0" anchor="ctr"/>
          <a:lstStyle/>
          <a:p>
            <a:pPr marL="0" indent="0" algn="ctr">
              <a:buNone/>
            </a:pPr>
            <a:r>
              <a:rPr lang="es-ES_tradnl" sz="1300" b="1">
                <a:solidFill>
                  <a:srgbClr val="C00000"/>
                </a:solidFill>
                <a:latin typeface="Roboto"/>
                <a:ea typeface="Roboto"/>
                <a:cs typeface="Roboto"/>
              </a:rPr>
              <a:t>15 de junio</a:t>
            </a:r>
            <a:endParaRPr lang="es-ES_tradnl" sz="1300">
              <a:solidFill>
                <a:srgbClr val="C00000"/>
              </a:solidFill>
              <a:latin typeface="Roboto"/>
              <a:ea typeface="Roboto"/>
              <a:cs typeface="Roboto"/>
            </a:endParaRPr>
          </a:p>
        </p:txBody>
      </p:sp>
      <p:sp>
        <p:nvSpPr>
          <p:cNvPr id="18" name="Text 12"/>
          <p:cNvSpPr/>
          <p:nvPr/>
        </p:nvSpPr>
        <p:spPr>
          <a:xfrm>
            <a:off x="365760" y="4023360"/>
            <a:ext cx="2651760" cy="182880"/>
          </a:xfrm>
          <a:prstGeom prst="rect">
            <a:avLst/>
          </a:prstGeom>
          <a:noFill/>
          <a:ln/>
        </p:spPr>
        <p:txBody>
          <a:bodyPr wrap="square" lIns="0" tIns="0" rIns="0" bIns="0" rtlCol="0" anchor="ctr"/>
          <a:lstStyle/>
          <a:p>
            <a:pPr marL="0" indent="0" algn="ctr">
              <a:buNone/>
            </a:pPr>
            <a:r>
              <a:rPr lang="es-ES_tradnl" sz="1000">
                <a:solidFill>
                  <a:srgbClr val="6B7280"/>
                </a:solidFill>
                <a:latin typeface="Roboto" pitchFamily="34" charset="0"/>
                <a:ea typeface="Roboto" pitchFamily="34" charset="-122"/>
                <a:cs typeface="Roboto" pitchFamily="34" charset="-120"/>
              </a:rPr>
              <a:t>2026</a:t>
            </a:r>
            <a:endParaRPr lang="es-ES_tradnl" sz="1000"/>
          </a:p>
        </p:txBody>
      </p:sp>
      <p:sp>
        <p:nvSpPr>
          <p:cNvPr id="19" name="Shape 13"/>
          <p:cNvSpPr/>
          <p:nvPr/>
        </p:nvSpPr>
        <p:spPr>
          <a:xfrm>
            <a:off x="3246120" y="2423160"/>
            <a:ext cx="2651760" cy="1828800"/>
          </a:xfrm>
          <a:prstGeom prst="rect">
            <a:avLst/>
          </a:prstGeom>
          <a:solidFill>
            <a:srgbClr val="FFFFFF"/>
          </a:solidFill>
          <a:ln w="12700">
            <a:solidFill>
              <a:srgbClr val="E2E8EF"/>
            </a:solidFill>
            <a:prstDash val="solid"/>
          </a:ln>
        </p:spPr>
        <p:txBody>
          <a:bodyPr/>
          <a:lstStyle/>
          <a:p>
            <a:endParaRPr lang="es-MX"/>
          </a:p>
        </p:txBody>
      </p:sp>
      <p:sp>
        <p:nvSpPr>
          <p:cNvPr id="20" name="Shape 14"/>
          <p:cNvSpPr/>
          <p:nvPr/>
        </p:nvSpPr>
        <p:spPr>
          <a:xfrm>
            <a:off x="3246120" y="2423160"/>
            <a:ext cx="2651760" cy="411480"/>
          </a:xfrm>
          <a:prstGeom prst="rect">
            <a:avLst/>
          </a:prstGeom>
          <a:solidFill>
            <a:srgbClr val="00679E"/>
          </a:solidFill>
          <a:ln/>
        </p:spPr>
        <p:txBody>
          <a:bodyPr/>
          <a:lstStyle/>
          <a:p>
            <a:endParaRPr lang="es-MX"/>
          </a:p>
        </p:txBody>
      </p:sp>
      <p:sp>
        <p:nvSpPr>
          <p:cNvPr id="21" name="Text 15"/>
          <p:cNvSpPr/>
          <p:nvPr/>
        </p:nvSpPr>
        <p:spPr>
          <a:xfrm>
            <a:off x="3246120" y="2423160"/>
            <a:ext cx="2651760" cy="411480"/>
          </a:xfrm>
          <a:prstGeom prst="rect">
            <a:avLst/>
          </a:prstGeom>
          <a:noFill/>
          <a:ln/>
        </p:spPr>
        <p:txBody>
          <a:bodyPr wrap="square" lIns="0" tIns="0" rIns="0" bIns="0" rtlCol="0" anchor="ctr"/>
          <a:lstStyle/>
          <a:p>
            <a:pPr marL="0" indent="0" algn="ctr">
              <a:buNone/>
            </a:pPr>
            <a:r>
              <a:rPr lang="es-ES_tradnl" sz="1300" b="1">
                <a:solidFill>
                  <a:srgbClr val="FFFFFF"/>
                </a:solidFill>
                <a:latin typeface="Roboto" pitchFamily="34" charset="0"/>
                <a:ea typeface="Roboto" pitchFamily="34" charset="-122"/>
                <a:cs typeface="Roboto" pitchFamily="34" charset="-120"/>
              </a:rPr>
              <a:t>2do periodo</a:t>
            </a:r>
            <a:endParaRPr lang="es-ES_tradnl" sz="1300"/>
          </a:p>
        </p:txBody>
      </p:sp>
      <p:pic>
        <p:nvPicPr>
          <p:cNvPr id="22" name="Image 4" descr="preencoded.png"/>
          <p:cNvPicPr>
            <a:picLocks noChangeAspect="1"/>
          </p:cNvPicPr>
          <p:nvPr/>
        </p:nvPicPr>
        <p:blipFill>
          <a:blip r:embed="rId4"/>
          <a:stretch>
            <a:fillRect/>
          </a:stretch>
        </p:blipFill>
        <p:spPr>
          <a:xfrm>
            <a:off x="4407408" y="2971800"/>
            <a:ext cx="329184" cy="329184"/>
          </a:xfrm>
          <a:prstGeom prst="rect">
            <a:avLst/>
          </a:prstGeom>
        </p:spPr>
      </p:pic>
      <p:sp>
        <p:nvSpPr>
          <p:cNvPr id="23" name="Text 16"/>
          <p:cNvSpPr/>
          <p:nvPr/>
        </p:nvSpPr>
        <p:spPr>
          <a:xfrm>
            <a:off x="3246120" y="3383280"/>
            <a:ext cx="2651760" cy="274320"/>
          </a:xfrm>
          <a:prstGeom prst="rect">
            <a:avLst/>
          </a:prstGeom>
          <a:noFill/>
          <a:ln/>
        </p:spPr>
        <p:txBody>
          <a:bodyPr wrap="square" lIns="0" tIns="0" rIns="0" bIns="0" rtlCol="0" anchor="ctr"/>
          <a:lstStyle/>
          <a:p>
            <a:pPr marL="0" indent="0" algn="ctr">
              <a:buNone/>
            </a:pPr>
            <a:r>
              <a:rPr lang="es-ES_tradnl" sz="1300" b="1">
                <a:solidFill>
                  <a:srgbClr val="004A73"/>
                </a:solidFill>
                <a:latin typeface="Roboto" pitchFamily="34" charset="0"/>
                <a:ea typeface="Roboto" pitchFamily="34" charset="-122"/>
                <a:cs typeface="Roboto" pitchFamily="34" charset="-120"/>
              </a:rPr>
              <a:t>1 de julio</a:t>
            </a:r>
            <a:endParaRPr lang="es-ES_tradnl" sz="1300"/>
          </a:p>
        </p:txBody>
      </p:sp>
      <p:sp>
        <p:nvSpPr>
          <p:cNvPr id="24" name="Text 17"/>
          <p:cNvSpPr/>
          <p:nvPr/>
        </p:nvSpPr>
        <p:spPr>
          <a:xfrm>
            <a:off x="3246120" y="3630168"/>
            <a:ext cx="2651760" cy="201168"/>
          </a:xfrm>
          <a:prstGeom prst="rect">
            <a:avLst/>
          </a:prstGeom>
          <a:noFill/>
          <a:ln/>
        </p:spPr>
        <p:txBody>
          <a:bodyPr wrap="square" lIns="0" tIns="0" rIns="0" bIns="0" rtlCol="0" anchor="ctr"/>
          <a:lstStyle/>
          <a:p>
            <a:pPr marL="0" indent="0" algn="ctr">
              <a:buNone/>
            </a:pPr>
            <a:r>
              <a:rPr lang="es-ES_tradnl" sz="1000" i="1">
                <a:solidFill>
                  <a:srgbClr val="6B7280"/>
                </a:solidFill>
                <a:latin typeface="Roboto" pitchFamily="34" charset="0"/>
                <a:ea typeface="Roboto" pitchFamily="34" charset="-122"/>
                <a:cs typeface="Roboto" pitchFamily="34" charset="-120"/>
              </a:rPr>
              <a:t>al</a:t>
            </a:r>
            <a:endParaRPr lang="es-ES_tradnl" sz="1000"/>
          </a:p>
        </p:txBody>
      </p:sp>
      <p:sp>
        <p:nvSpPr>
          <p:cNvPr id="25" name="Text 18"/>
          <p:cNvSpPr/>
          <p:nvPr/>
        </p:nvSpPr>
        <p:spPr>
          <a:xfrm>
            <a:off x="3246120" y="3794760"/>
            <a:ext cx="2651760" cy="274320"/>
          </a:xfrm>
          <a:prstGeom prst="rect">
            <a:avLst/>
          </a:prstGeom>
          <a:noFill/>
          <a:ln/>
        </p:spPr>
        <p:txBody>
          <a:bodyPr wrap="square" lIns="0" tIns="0" rIns="0" bIns="0" rtlCol="0" anchor="ctr"/>
          <a:lstStyle/>
          <a:p>
            <a:pPr marL="0" indent="0" algn="ctr">
              <a:buNone/>
            </a:pPr>
            <a:r>
              <a:rPr lang="es-ES_tradnl" sz="1300" b="1">
                <a:solidFill>
                  <a:srgbClr val="004A73"/>
                </a:solidFill>
                <a:latin typeface="Roboto" pitchFamily="34" charset="0"/>
                <a:ea typeface="Roboto" pitchFamily="34" charset="-122"/>
                <a:cs typeface="Roboto" pitchFamily="34" charset="-120"/>
              </a:rPr>
              <a:t>15 de septiembre</a:t>
            </a:r>
            <a:endParaRPr lang="es-ES_tradnl" sz="1300"/>
          </a:p>
        </p:txBody>
      </p:sp>
      <p:sp>
        <p:nvSpPr>
          <p:cNvPr id="26" name="Text 19"/>
          <p:cNvSpPr/>
          <p:nvPr/>
        </p:nvSpPr>
        <p:spPr>
          <a:xfrm>
            <a:off x="3246120" y="4023360"/>
            <a:ext cx="2651760" cy="182880"/>
          </a:xfrm>
          <a:prstGeom prst="rect">
            <a:avLst/>
          </a:prstGeom>
          <a:noFill/>
          <a:ln/>
        </p:spPr>
        <p:txBody>
          <a:bodyPr wrap="square" lIns="0" tIns="0" rIns="0" bIns="0" rtlCol="0" anchor="ctr"/>
          <a:lstStyle/>
          <a:p>
            <a:pPr marL="0" indent="0" algn="ctr">
              <a:buNone/>
            </a:pPr>
            <a:r>
              <a:rPr lang="es-ES_tradnl" sz="1000">
                <a:solidFill>
                  <a:srgbClr val="6B7280"/>
                </a:solidFill>
                <a:latin typeface="Roboto" pitchFamily="34" charset="0"/>
                <a:ea typeface="Roboto" pitchFamily="34" charset="-122"/>
                <a:cs typeface="Roboto" pitchFamily="34" charset="-120"/>
              </a:rPr>
              <a:t>2026</a:t>
            </a:r>
            <a:endParaRPr lang="es-ES_tradnl" sz="1000"/>
          </a:p>
        </p:txBody>
      </p:sp>
      <p:sp>
        <p:nvSpPr>
          <p:cNvPr id="27" name="Shape 20"/>
          <p:cNvSpPr/>
          <p:nvPr/>
        </p:nvSpPr>
        <p:spPr>
          <a:xfrm>
            <a:off x="6126480" y="2423160"/>
            <a:ext cx="2651760" cy="1828800"/>
          </a:xfrm>
          <a:prstGeom prst="rect">
            <a:avLst/>
          </a:prstGeom>
          <a:solidFill>
            <a:srgbClr val="FFFFFF"/>
          </a:solidFill>
          <a:ln w="12700">
            <a:solidFill>
              <a:srgbClr val="E2E8EF"/>
            </a:solidFill>
            <a:prstDash val="solid"/>
          </a:ln>
        </p:spPr>
        <p:txBody>
          <a:bodyPr/>
          <a:lstStyle/>
          <a:p>
            <a:endParaRPr lang="es-MX"/>
          </a:p>
        </p:txBody>
      </p:sp>
      <p:sp>
        <p:nvSpPr>
          <p:cNvPr id="28" name="Shape 21"/>
          <p:cNvSpPr/>
          <p:nvPr/>
        </p:nvSpPr>
        <p:spPr>
          <a:xfrm>
            <a:off x="6126480" y="2423160"/>
            <a:ext cx="2651760" cy="411480"/>
          </a:xfrm>
          <a:prstGeom prst="rect">
            <a:avLst/>
          </a:prstGeom>
          <a:solidFill>
            <a:srgbClr val="00679E"/>
          </a:solidFill>
          <a:ln/>
        </p:spPr>
        <p:txBody>
          <a:bodyPr/>
          <a:lstStyle/>
          <a:p>
            <a:endParaRPr lang="es-MX"/>
          </a:p>
        </p:txBody>
      </p:sp>
      <p:sp>
        <p:nvSpPr>
          <p:cNvPr id="29" name="Text 22"/>
          <p:cNvSpPr/>
          <p:nvPr/>
        </p:nvSpPr>
        <p:spPr>
          <a:xfrm>
            <a:off x="6126480" y="2423160"/>
            <a:ext cx="2651760" cy="411480"/>
          </a:xfrm>
          <a:prstGeom prst="rect">
            <a:avLst/>
          </a:prstGeom>
          <a:noFill/>
          <a:ln/>
        </p:spPr>
        <p:txBody>
          <a:bodyPr wrap="square" lIns="0" tIns="0" rIns="0" bIns="0" rtlCol="0" anchor="ctr"/>
          <a:lstStyle/>
          <a:p>
            <a:pPr marL="0" indent="0" algn="ctr">
              <a:buNone/>
            </a:pPr>
            <a:r>
              <a:rPr lang="es-ES_tradnl" sz="1300" b="1">
                <a:solidFill>
                  <a:srgbClr val="FFFFFF"/>
                </a:solidFill>
                <a:latin typeface="Roboto" pitchFamily="34" charset="0"/>
                <a:ea typeface="Roboto" pitchFamily="34" charset="-122"/>
                <a:cs typeface="Roboto" pitchFamily="34" charset="-120"/>
              </a:rPr>
              <a:t>3er periodo</a:t>
            </a:r>
            <a:endParaRPr lang="es-ES_tradnl" sz="1300"/>
          </a:p>
        </p:txBody>
      </p:sp>
      <p:pic>
        <p:nvPicPr>
          <p:cNvPr id="30" name="Image 5" descr="preencoded.png"/>
          <p:cNvPicPr>
            <a:picLocks noChangeAspect="1"/>
          </p:cNvPicPr>
          <p:nvPr/>
        </p:nvPicPr>
        <p:blipFill>
          <a:blip r:embed="rId4"/>
          <a:stretch>
            <a:fillRect/>
          </a:stretch>
        </p:blipFill>
        <p:spPr>
          <a:xfrm>
            <a:off x="7287768" y="2971800"/>
            <a:ext cx="329184" cy="329184"/>
          </a:xfrm>
          <a:prstGeom prst="rect">
            <a:avLst/>
          </a:prstGeom>
        </p:spPr>
      </p:pic>
      <p:sp>
        <p:nvSpPr>
          <p:cNvPr id="31" name="Text 23"/>
          <p:cNvSpPr/>
          <p:nvPr/>
        </p:nvSpPr>
        <p:spPr>
          <a:xfrm>
            <a:off x="6126480" y="3383280"/>
            <a:ext cx="2651760" cy="274320"/>
          </a:xfrm>
          <a:prstGeom prst="rect">
            <a:avLst/>
          </a:prstGeom>
          <a:noFill/>
          <a:ln/>
        </p:spPr>
        <p:txBody>
          <a:bodyPr wrap="square" lIns="0" tIns="0" rIns="0" bIns="0" rtlCol="0" anchor="ctr"/>
          <a:lstStyle/>
          <a:p>
            <a:pPr marL="0" indent="0" algn="ctr">
              <a:buNone/>
            </a:pPr>
            <a:r>
              <a:rPr lang="es-ES_tradnl" sz="1300" b="1">
                <a:solidFill>
                  <a:srgbClr val="004A73"/>
                </a:solidFill>
                <a:latin typeface="Roboto" pitchFamily="34" charset="0"/>
                <a:ea typeface="Roboto" pitchFamily="34" charset="-122"/>
                <a:cs typeface="Roboto" pitchFamily="34" charset="-120"/>
              </a:rPr>
              <a:t>1 de octubre</a:t>
            </a:r>
            <a:endParaRPr lang="es-ES_tradnl" sz="1300"/>
          </a:p>
        </p:txBody>
      </p:sp>
      <p:sp>
        <p:nvSpPr>
          <p:cNvPr id="32" name="Text 24"/>
          <p:cNvSpPr/>
          <p:nvPr/>
        </p:nvSpPr>
        <p:spPr>
          <a:xfrm>
            <a:off x="6126480" y="3630168"/>
            <a:ext cx="2651760" cy="201168"/>
          </a:xfrm>
          <a:prstGeom prst="rect">
            <a:avLst/>
          </a:prstGeom>
          <a:noFill/>
          <a:ln/>
        </p:spPr>
        <p:txBody>
          <a:bodyPr wrap="square" lIns="0" tIns="0" rIns="0" bIns="0" rtlCol="0" anchor="ctr"/>
          <a:lstStyle/>
          <a:p>
            <a:pPr marL="0" indent="0" algn="ctr">
              <a:buNone/>
            </a:pPr>
            <a:r>
              <a:rPr lang="es-ES_tradnl" sz="1000" i="1">
                <a:solidFill>
                  <a:srgbClr val="6B7280"/>
                </a:solidFill>
                <a:latin typeface="Roboto" pitchFamily="34" charset="0"/>
                <a:ea typeface="Roboto" pitchFamily="34" charset="-122"/>
                <a:cs typeface="Roboto" pitchFamily="34" charset="-120"/>
              </a:rPr>
              <a:t>al</a:t>
            </a:r>
            <a:endParaRPr lang="es-ES_tradnl" sz="1000"/>
          </a:p>
        </p:txBody>
      </p:sp>
      <p:sp>
        <p:nvSpPr>
          <p:cNvPr id="33" name="Text 25"/>
          <p:cNvSpPr/>
          <p:nvPr/>
        </p:nvSpPr>
        <p:spPr>
          <a:xfrm>
            <a:off x="6126480" y="3794760"/>
            <a:ext cx="2651760" cy="274320"/>
          </a:xfrm>
          <a:prstGeom prst="rect">
            <a:avLst/>
          </a:prstGeom>
          <a:noFill/>
          <a:ln/>
        </p:spPr>
        <p:txBody>
          <a:bodyPr wrap="square" lIns="0" tIns="0" rIns="0" bIns="0" rtlCol="0" anchor="ctr"/>
          <a:lstStyle/>
          <a:p>
            <a:pPr marL="0" indent="0" algn="ctr">
              <a:buNone/>
            </a:pPr>
            <a:r>
              <a:rPr lang="es-ES_tradnl" sz="1300" b="1">
                <a:solidFill>
                  <a:srgbClr val="004A73"/>
                </a:solidFill>
                <a:latin typeface="Roboto" pitchFamily="34" charset="0"/>
                <a:ea typeface="Roboto" pitchFamily="34" charset="-122"/>
                <a:cs typeface="Roboto" pitchFamily="34" charset="-120"/>
              </a:rPr>
              <a:t>15 de diciembre</a:t>
            </a:r>
            <a:endParaRPr lang="es-ES_tradnl" sz="1300"/>
          </a:p>
        </p:txBody>
      </p:sp>
      <p:sp>
        <p:nvSpPr>
          <p:cNvPr id="34" name="Text 26"/>
          <p:cNvSpPr/>
          <p:nvPr/>
        </p:nvSpPr>
        <p:spPr>
          <a:xfrm>
            <a:off x="6126480" y="4023360"/>
            <a:ext cx="2651760" cy="182880"/>
          </a:xfrm>
          <a:prstGeom prst="rect">
            <a:avLst/>
          </a:prstGeom>
          <a:noFill/>
          <a:ln/>
        </p:spPr>
        <p:txBody>
          <a:bodyPr wrap="square" lIns="0" tIns="0" rIns="0" bIns="0" rtlCol="0" anchor="ctr"/>
          <a:lstStyle/>
          <a:p>
            <a:pPr marL="0" indent="0" algn="ctr">
              <a:buNone/>
            </a:pPr>
            <a:r>
              <a:rPr lang="es-ES_tradnl" sz="1000">
                <a:solidFill>
                  <a:srgbClr val="6B7280"/>
                </a:solidFill>
                <a:latin typeface="Roboto" pitchFamily="34" charset="0"/>
                <a:ea typeface="Roboto" pitchFamily="34" charset="-122"/>
                <a:cs typeface="Roboto" pitchFamily="34" charset="-120"/>
              </a:rPr>
              <a:t>2026</a:t>
            </a:r>
            <a:endParaRPr lang="es-ES_tradnl" sz="1000"/>
          </a:p>
        </p:txBody>
      </p:sp>
      <p:sp>
        <p:nvSpPr>
          <p:cNvPr id="37" name="Text 29"/>
          <p:cNvSpPr/>
          <p:nvPr/>
        </p:nvSpPr>
        <p:spPr>
          <a:xfrm>
            <a:off x="8138160" y="4892040"/>
            <a:ext cx="640080" cy="228600"/>
          </a:xfrm>
          <a:prstGeom prst="rect">
            <a:avLst/>
          </a:prstGeom>
          <a:noFill/>
          <a:ln/>
        </p:spPr>
        <p:txBody>
          <a:bodyPr wrap="square" lIns="0" tIns="0" rIns="0" bIns="0" rtlCol="0" anchor="ctr"/>
          <a:lstStyle/>
          <a:p>
            <a:pPr marL="0" indent="0" algn="r">
              <a:buNone/>
            </a:pPr>
            <a:r>
              <a:rPr lang="en-US" sz="900" dirty="0">
                <a:solidFill>
                  <a:srgbClr val="6B7280"/>
                </a:solidFill>
                <a:latin typeface="Roboto" pitchFamily="34" charset="0"/>
                <a:ea typeface="Roboto" pitchFamily="34" charset="-122"/>
                <a:cs typeface="Roboto" pitchFamily="34" charset="-120"/>
              </a:rPr>
              <a:t>8</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2013 - 2022">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o" ma:contentTypeID="0x010100CD2D135E35118F4A9D7E052B04EF24B3" ma:contentTypeVersion="3" ma:contentTypeDescription="Crear nuevo documento." ma:contentTypeScope="" ma:versionID="64752ec3dfbc153d9361763f9cb2bb5b">
  <xsd:schema xmlns:xsd="http://www.w3.org/2001/XMLSchema" xmlns:xs="http://www.w3.org/2001/XMLSchema" xmlns:p="http://schemas.microsoft.com/office/2006/metadata/properties" xmlns:ns2="6c145959-81f8-44ca-948d-59f48f74aa6a" targetNamespace="http://schemas.microsoft.com/office/2006/metadata/properties" ma:root="true" ma:fieldsID="6b42ab4435a37d30fdb16b5b774df8dc" ns2:_="">
    <xsd:import namespace="6c145959-81f8-44ca-948d-59f48f74aa6a"/>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c145959-81f8-44ca-948d-59f48f74aa6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6AAE1A6-74AF-45A1-A10B-2914CFA603CF}">
  <ds:schemaRefs>
    <ds:schemaRef ds:uri="http://schemas.microsoft.com/sharepoint/v3/contenttype/forms"/>
  </ds:schemaRefs>
</ds:datastoreItem>
</file>

<file path=customXml/itemProps2.xml><?xml version="1.0" encoding="utf-8"?>
<ds:datastoreItem xmlns:ds="http://schemas.openxmlformats.org/officeDocument/2006/customXml" ds:itemID="{43189C2E-6E85-4CDF-8E88-C53E23E7B197}">
  <ds:schemaRefs>
    <ds:schemaRef ds:uri="http://www.w3.org/XML/1998/namespace"/>
    <ds:schemaRef ds:uri="http://purl.org/dc/terms/"/>
    <ds:schemaRef ds:uri="http://schemas.microsoft.com/office/infopath/2007/PartnerControls"/>
    <ds:schemaRef ds:uri="http://schemas.microsoft.com/office/2006/documentManagement/types"/>
    <ds:schemaRef ds:uri="http://schemas.microsoft.com/office/2006/metadata/properties"/>
    <ds:schemaRef ds:uri="http://schemas.openxmlformats.org/package/2006/metadata/core-properties"/>
    <ds:schemaRef ds:uri="http://purl.org/dc/elements/1.1/"/>
    <ds:schemaRef ds:uri="http://purl.org/dc/dcmitype/"/>
    <ds:schemaRef ds:uri="6c145959-81f8-44ca-948d-59f48f74aa6a"/>
  </ds:schemaRefs>
</ds:datastoreItem>
</file>

<file path=customXml/itemProps3.xml><?xml version="1.0" encoding="utf-8"?>
<ds:datastoreItem xmlns:ds="http://schemas.openxmlformats.org/officeDocument/2006/customXml" ds:itemID="{21CC8584-FB78-4D1A-9D14-52E40564A7D7}">
  <ds:schemaRefs>
    <ds:schemaRef ds:uri="6c145959-81f8-44ca-948d-59f48f74aa6a"/>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0</TotalTime>
  <Words>1162</Words>
  <Application>Microsoft Office PowerPoint</Application>
  <PresentationFormat>Presentación en pantalla (16:9)</PresentationFormat>
  <Paragraphs>131</Paragraphs>
  <Slides>13</Slides>
  <Notes>11</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13</vt:i4>
      </vt:variant>
    </vt:vector>
  </HeadingPairs>
  <TitlesOfParts>
    <vt:vector size="17" baseType="lpstr">
      <vt:lpstr>Arial</vt:lpstr>
      <vt:lpstr>Calibri</vt:lpstr>
      <vt:lpstr>Roboto</vt:lpstr>
      <vt:lpstr>Office Theme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Plan de Trabajo del Portal DESCA — XXIII CJI</dc:title>
  <dc:subject>PptxGenJS Presentation</dc:subject>
  <dc:creator>Suprema Corte de Justicia de la Nación</dc:creator>
  <cp:lastModifiedBy>Aranza Sofía Gamboa Altamirano</cp:lastModifiedBy>
  <cp:revision>1</cp:revision>
  <cp:lastPrinted>2026-05-18T17:31:40Z</cp:lastPrinted>
  <dcterms:created xsi:type="dcterms:W3CDTF">2026-05-11T23:48:08Z</dcterms:created>
  <dcterms:modified xsi:type="dcterms:W3CDTF">2026-06-09T15:54:00Z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0x010100CD2D135E35118F4A9D7E052B04EF24B3</vt:lpwstr>
  </property>
</Properties>
</file>