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4108" r:id="rId3"/>
    <p:sldId id="4117" r:id="rId4"/>
    <p:sldId id="369" r:id="rId5"/>
    <p:sldId id="365" r:id="rId6"/>
    <p:sldId id="4132" r:id="rId7"/>
    <p:sldId id="370" r:id="rId8"/>
    <p:sldId id="4137" r:id="rId9"/>
    <p:sldId id="4124" r:id="rId10"/>
    <p:sldId id="4131" r:id="rId11"/>
    <p:sldId id="263" r:id="rId12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A214C5-F5B6-D54B-ED19-9E6BC51F60F7}" name="Zaira Girón Anadón" initials="ZG" userId="S::Zaira.Giron@poderjudicial.pr::4c4916ef-51f0-4011-843b-11c256ade6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9EDD"/>
    <a:srgbClr val="5858A4"/>
    <a:srgbClr val="EF7587"/>
    <a:srgbClr val="78206E"/>
    <a:srgbClr val="F48243"/>
    <a:srgbClr val="F16348"/>
    <a:srgbClr val="171241"/>
    <a:srgbClr val="F9E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29FB7-80A1-43DA-8BA1-6C5641710E6F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3CBC9-2003-4775-B1A4-DF811E05EB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65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51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52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05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66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59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68A24-DA1F-9972-EC2C-E57151899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0EA87-350A-3231-E375-03D3E3608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F87D5-9633-C497-4D58-53F3D3722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FDD71-FE0D-F263-8BAE-7229A9D4F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87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39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25679-EC68-B48F-8686-30199E443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BA3BE-006A-E3E5-EA11-44AFE3AEE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ED450E-81D5-CDB1-A19A-EDA324F55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cambió</a:t>
            </a:r>
            <a:r>
              <a:rPr lang="en-US" sz="1600" b="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respecto</a:t>
            </a:r>
            <a:r>
              <a:rPr lang="en-US" sz="1600" b="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600" b="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versión</a:t>
            </a:r>
            <a:r>
              <a:rPr lang="en-US" sz="1600" b="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anterior:  </a:t>
            </a:r>
            <a:endParaRPr lang="en-US" sz="1600" b="0" dirty="0"/>
          </a:p>
          <a:p>
            <a:pPr marL="0" indent="0">
              <a:buNone/>
            </a:pP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Feminicidios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de 4,473 (2021) a 3,828 (2024). Brecha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salarial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sumaron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estimaciones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OIT/BM 2024 que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corrigen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sesgo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Pobreza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de 113 (2019) a 122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mujeres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100 hombres, con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pobreza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multidimensional de 2024 (Panorama Social 2025, CEPAL) — la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brecha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amplió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Violencia de pareja,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inseguridad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alimentaria y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tenían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actualizaciones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recientes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se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mantienen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cifras</a:t>
            </a:r>
            <a:r>
              <a:rPr lang="en-US" sz="12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CEPAL/PNUD 2022–2023.</a:t>
            </a:r>
            <a:endParaRPr lang="en-US" sz="1600" dirty="0"/>
          </a:p>
          <a:p>
            <a:endParaRPr lang="es-P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BA08C-C7D6-C6A7-E127-BFF3DBE68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52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C2B08-87B8-5ED9-AF27-40797283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9E455-280C-2767-8167-8A56E0BC5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9F4250-C523-E502-8C8D-3EA9BEF56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DFFC7-7690-E1D1-EC60-2504BA041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745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3CBC9-2003-4775-B1A4-DF811E05EB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5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lorful background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BCD0BD82-9173-4C3D-BED2-1715708B24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5858A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61E088-1518-7726-BA1E-A521442B6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1122363"/>
            <a:ext cx="5181600" cy="23876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D5D94-44B2-5888-9C27-A8C5BBC7C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3602038"/>
            <a:ext cx="5181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0A34D-B90D-14AB-FFC1-2B8F7D5F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808D0-B326-9E35-8937-65A30127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E0F14-AC93-379C-66CF-899B0D52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5D5004-ABBA-0770-295F-E9C4E22B49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70988" y="5414077"/>
            <a:ext cx="5412423" cy="80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5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749A-BE64-A99D-C33F-285937D85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4E275-D4B6-CC65-055A-E2966451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AF21A-E150-C93A-D15B-2981F807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11882-9C83-1AC1-0769-31A963CD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055EE4-F5F9-3769-33BD-1F012005A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248110-2F8C-E542-8C32-04A815ED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925050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244E9-560F-4405-29CD-BEE6A6150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BD4606-89A2-2B7D-CC60-6DF0D3E16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EACCC-18E4-4E30-9C86-7A7A81D8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9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and blue object with a red and blue object in the middle&#10;&#10;Description automatically generated">
            <a:extLst>
              <a:ext uri="{FF2B5EF4-FFF2-40B4-BE49-F238E27FC236}">
                <a16:creationId xmlns:a16="http://schemas.microsoft.com/office/drawing/2014/main" id="{A43BA665-6483-B5B0-1294-F3BDB2FEBF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A701CD-BBFA-3C90-5F62-7BBB128D6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125"/>
            <a:ext cx="8467725" cy="6905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CE53C-473A-CDAE-06C6-7E8487551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677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3A58B-950B-0A3A-7E87-F2B13586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9A2C5-A42F-4D5D-ECA0-DC58014D3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BF14D-68F6-5FBE-13C9-D1A32715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5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6977C2-DCB8-02B0-E370-E1874F8B95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350" y="1"/>
            <a:ext cx="12192000" cy="685799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FAFC3-E489-EAA5-C683-FA0FF337B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0240" y="4589463"/>
            <a:ext cx="50698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547BA-2E5C-1120-2808-EE727AB7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73D6F-1045-75E5-CC94-F9734C46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D321F-003B-0BFF-04A0-58F78DFD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79112E-B412-32CE-5A7C-8E36F7A7CF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97629" y="3830354"/>
            <a:ext cx="3874612" cy="57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DFD41-833D-F49C-0149-E308D642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804B2-5864-C69D-7208-546E84458B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6CF0CE-20F8-D3E6-963A-9C0E35153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0251D-7EC5-27C1-921C-2A3E509CC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CF97D-E588-B8D0-CFB1-979F9EDE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4A6A7-7581-39C9-0A77-FABFBFBCD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4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6F252-7330-5B23-1087-55FE4409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6776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76EA0-4BED-19BD-5298-E47102632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28DDEA-7692-667C-500B-E54C74FC0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C8F44A-D16C-6F70-E5FD-10AF87ABC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CE6C6-34F3-2EBD-3F1A-74D77AE88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B481D5-E358-3149-3898-5D799679D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10A6CB-3FFD-B555-8B2B-F10AF446D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84E3EF-9CE9-4B47-5D00-A043129A0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8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66935B-D77C-013D-36DB-E0E4F87836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2FC487-6A8D-AD8E-58C4-1C8BFF8B4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6800"/>
            <a:ext cx="10515600" cy="6238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A1953A-69D5-C14A-35F9-69A5B111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81CF4-3E4D-9CB4-1AEA-9CE97CFE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12225-01B9-68BC-0328-F950AD900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6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9A7357-C299-724C-3979-9520BFF6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93CC2-7976-DF89-F545-49E661FB7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A8D21-607E-B525-6EE9-8635124F0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74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3E903-BDC9-223E-04B6-39D6B2BF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E8A9D-4CCF-8B00-B6BA-46B1B1C95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79A0-AE0D-E7CF-6E41-8A2A33057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536ED-7894-2DB2-EEE1-A99C03203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D5AB8-727B-29BE-42EA-755BC652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F5121-C4C5-AB27-27C2-82257214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6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A524-3B4A-7B2E-64CC-65B7BB71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6065F4-34BE-D51A-4B1E-0ECA7AB51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C7610-1649-2CDE-6DB4-61C392911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2BE26-A81E-2280-7D1D-A3492732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8E1FA-468D-FE2D-CB8A-42333F43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017CB-AD16-6AC2-D34A-51397C290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07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554E-3DB6-E1D8-3005-75201B18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C7006-7490-44FD-9571-95C9552CA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8106E-B205-FE72-21DF-0A07F46BB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35F9-6502-7E75-99F5-771850D3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650AD-C051-A056-B84C-A6E8860D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29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1A2BF4-7C7A-CBFA-505B-14B444A96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34719"/>
            <a:ext cx="2628900" cy="5242244"/>
          </a:xfrm>
        </p:spPr>
        <p:txBody>
          <a:bodyPr vert="eaVert"/>
          <a:lstStyle>
            <a:lvl1pPr>
              <a:defRPr>
                <a:solidFill>
                  <a:srgbClr val="5858A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8C133-23AF-E06D-3353-4FE33BDB6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34719"/>
            <a:ext cx="7734300" cy="5242243"/>
          </a:xfr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ABA25-1520-4769-4B0D-C3AFA7A9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BB1EC-C78A-59BD-CA0B-96EA2718A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6CB3-145E-6F81-792E-6C8BFE9C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7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a con imagen a la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432549" y="1395641"/>
            <a:ext cx="4967515" cy="1325563"/>
          </a:xfrm>
          <a:prstGeom prst="rect">
            <a:avLst/>
          </a:prstGeom>
        </p:spPr>
        <p:txBody>
          <a:bodyPr lIns="68574" tIns="34289" rIns="68574" bIns="34289" anchor="b">
            <a:normAutofit/>
          </a:bodyPr>
          <a:lstStyle>
            <a:lvl1pPr algn="l">
              <a:defRPr sz="3200">
                <a:solidFill>
                  <a:schemeClr val="accent2">
                    <a:lumMod val="40000"/>
                    <a:lumOff val="60000"/>
                  </a:schemeClr>
                </a:solidFill>
                <a:latin typeface="Bahnschrift SemiLight Condensed" panose="020B0502040204020203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11" name="Marcador de contenido 2"/>
          <p:cNvSpPr>
            <a:spLocks noGrp="1"/>
          </p:cNvSpPr>
          <p:nvPr>
            <p:ph idx="1"/>
          </p:nvPr>
        </p:nvSpPr>
        <p:spPr>
          <a:xfrm>
            <a:off x="6432549" y="2859315"/>
            <a:ext cx="4967515" cy="3317648"/>
          </a:xfrm>
          <a:prstGeom prst="rect">
            <a:avLst/>
          </a:prstGeom>
        </p:spPr>
        <p:txBody>
          <a:bodyPr lIns="68574" tIns="34289" rIns="68574" bIns="34289"/>
          <a:lstStyle>
            <a:lvl1pPr algn="l">
              <a:defRPr>
                <a:solidFill>
                  <a:schemeClr val="bg1"/>
                </a:solidFill>
                <a:latin typeface="Gill Sans MT Condensed" panose="020B0506020104020203" pitchFamily="34" charset="0"/>
              </a:defRPr>
            </a:lvl1pPr>
            <a:lvl2pPr algn="l">
              <a:defRPr>
                <a:solidFill>
                  <a:schemeClr val="bg1"/>
                </a:solidFill>
                <a:latin typeface="Gill Sans MT Condensed" panose="020B0506020104020203" pitchFamily="34" charset="0"/>
              </a:defRPr>
            </a:lvl2pPr>
            <a:lvl3pPr algn="l">
              <a:defRPr>
                <a:solidFill>
                  <a:schemeClr val="bg1"/>
                </a:solidFill>
                <a:latin typeface="Gill Sans MT Condensed" panose="020B0506020104020203" pitchFamily="34" charset="0"/>
              </a:defRPr>
            </a:lvl3pPr>
            <a:lvl4pPr algn="l">
              <a:defRPr>
                <a:solidFill>
                  <a:schemeClr val="bg1"/>
                </a:solidFill>
                <a:latin typeface="Gill Sans MT Condensed" panose="020B0506020104020203" pitchFamily="34" charset="0"/>
              </a:defRPr>
            </a:lvl4pPr>
            <a:lvl5pPr algn="l">
              <a:defRPr>
                <a:solidFill>
                  <a:schemeClr val="bg1"/>
                </a:solidFill>
                <a:latin typeface="Gill Sans MT Condensed" panose="020B0506020104020203" pitchFamily="34" charset="0"/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17" name="Marcador de posición de imagen 2"/>
          <p:cNvSpPr>
            <a:spLocks noGrp="1"/>
          </p:cNvSpPr>
          <p:nvPr>
            <p:ph type="pic" idx="11"/>
          </p:nvPr>
        </p:nvSpPr>
        <p:spPr>
          <a:xfrm>
            <a:off x="6" y="6"/>
            <a:ext cx="6138863" cy="6857999"/>
          </a:xfrm>
          <a:prstGeom prst="rect">
            <a:avLst/>
          </a:prstGeom>
        </p:spPr>
        <p:txBody>
          <a:bodyPr lIns="68574" tIns="34289" rIns="68574" bIns="34289" anchor="ctr"/>
          <a:lstStyle>
            <a:lvl1pPr marL="0" indent="0" algn="ctr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8" indent="0">
              <a:buNone/>
              <a:defRPr sz="2000"/>
            </a:lvl6pPr>
            <a:lvl7pPr marL="2742858" indent="0">
              <a:buNone/>
              <a:defRPr sz="2000"/>
            </a:lvl7pPr>
            <a:lvl8pPr marL="3200000" indent="0">
              <a:buNone/>
              <a:defRPr sz="2000"/>
            </a:lvl8pPr>
            <a:lvl9pPr marL="3657143" indent="0">
              <a:buNone/>
              <a:defRPr sz="2000"/>
            </a:lvl9pPr>
          </a:lstStyle>
          <a:p>
            <a:endParaRPr lang="es-CL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2" r="7637" b="3496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2" y="452440"/>
            <a:ext cx="1225625" cy="825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109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84802" y="664143"/>
            <a:ext cx="5970588" cy="5196908"/>
          </a:xfrm>
          <a:prstGeom prst="rect">
            <a:avLst/>
          </a:prstGeom>
        </p:spPr>
        <p:txBody>
          <a:bodyPr lIns="68570" tIns="34289" rIns="68570" bIns="34289"/>
          <a:lstStyle>
            <a:lvl1pPr>
              <a:defRPr sz="3200">
                <a:solidFill>
                  <a:schemeClr val="bg1"/>
                </a:solidFill>
                <a:latin typeface="Gill Sans MT Condensed" panose="020B0506020104020203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Gill Sans MT Condensed" panose="020B0506020104020203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Gill Sans MT Condensed" panose="020B0506020104020203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Gill Sans MT Condensed" panose="020B0506020104020203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Gill Sans MT Condensed" panose="020B05060201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8210" y="2414679"/>
            <a:ext cx="3933825" cy="3454319"/>
          </a:xfrm>
          <a:prstGeom prst="rect">
            <a:avLst/>
          </a:prstGeom>
        </p:spPr>
        <p:txBody>
          <a:bodyPr lIns="68570" tIns="34289" rIns="68570" bIns="34289"/>
          <a:lstStyle>
            <a:lvl1pPr marL="0" indent="0" algn="l">
              <a:buNone/>
              <a:defRPr sz="1867">
                <a:solidFill>
                  <a:schemeClr val="bg1"/>
                </a:solidFill>
                <a:latin typeface="Gill Sans MT Condensed" panose="020B0506020104020203" pitchFamily="34" charset="0"/>
              </a:defRPr>
            </a:lvl1pPr>
            <a:lvl2pPr marL="457107" indent="0">
              <a:buNone/>
              <a:defRPr sz="1467"/>
            </a:lvl2pPr>
            <a:lvl3pPr marL="914218" indent="0">
              <a:buNone/>
              <a:defRPr sz="1200"/>
            </a:lvl3pPr>
            <a:lvl4pPr marL="1371328" indent="0">
              <a:buNone/>
              <a:defRPr sz="1067"/>
            </a:lvl4pPr>
            <a:lvl5pPr marL="1828437" indent="0">
              <a:buNone/>
              <a:defRPr sz="1067"/>
            </a:lvl5pPr>
            <a:lvl6pPr marL="2285550" indent="0">
              <a:buNone/>
              <a:defRPr sz="1067"/>
            </a:lvl6pPr>
            <a:lvl7pPr marL="2742654" indent="0">
              <a:buNone/>
              <a:defRPr sz="1067"/>
            </a:lvl7pPr>
            <a:lvl8pPr marL="3199760" indent="0">
              <a:buNone/>
              <a:defRPr sz="1067"/>
            </a:lvl8pPr>
            <a:lvl9pPr marL="3656867" indent="0">
              <a:buNone/>
              <a:defRPr sz="106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38210" y="664145"/>
            <a:ext cx="3933825" cy="1325563"/>
          </a:xfrm>
          <a:prstGeom prst="rect">
            <a:avLst/>
          </a:prstGeom>
        </p:spPr>
        <p:txBody>
          <a:bodyPr lIns="68570" tIns="34289" rIns="68570" bIns="34289" anchor="b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Bahnschrift SemiLight Condensed" panose="020B0502040204020203" pitchFamily="34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cxnSp>
        <p:nvCxnSpPr>
          <p:cNvPr id="7" name="Conector recto 9"/>
          <p:cNvCxnSpPr/>
          <p:nvPr userDrawn="1"/>
        </p:nvCxnSpPr>
        <p:spPr>
          <a:xfrm flipH="1">
            <a:off x="1" y="2204455"/>
            <a:ext cx="4854803" cy="0"/>
          </a:xfrm>
          <a:prstGeom prst="line">
            <a:avLst/>
          </a:prstGeom>
          <a:ln w="57150">
            <a:solidFill>
              <a:srgbClr val="F08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54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89F623-62FA-5AD9-1D57-DD722E69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FF391-4961-C583-CEA2-91F487EBE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D0487-3257-A984-BB76-4F16E99F1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A824-239D-4148-9256-1631C89810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E409E-99CF-40A3-5DBC-D71874657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A1838-55C3-6121-2DCF-562FD7DDC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63E27C-FEF8-4BBA-BDF8-4306F9C0DA7B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69C4AF-E074-A4A1-D174-B1B0F1BA22E1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01802" y="136525"/>
            <a:ext cx="4481136" cy="6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0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858A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esco.org/es/legal-affairs/recommendation-ethics-artificial-intelligenc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oecd.org/en/topics/ai-principles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io.cepal.org/server/api/core/bitstreams/720c6dcb-8ebf-4c58-a821-6b9eb88beeb5/conte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oig.cepal.org/es/autonomias/autonomia-la-toma-decisiones" TargetMode="External"/><Relationship Id="rId5" Type="http://schemas.openxmlformats.org/officeDocument/2006/relationships/hyperlink" Target="https://oig.cepal.org/es/indicadores/proporcion-tiempo-dedicado-al-trabajo-domestico-cuidado-no-remunerado-desglosado-sexo" TargetMode="External"/><Relationship Id="rId4" Type="http://schemas.openxmlformats.org/officeDocument/2006/relationships/hyperlink" Target="https://igualdad.cepal.org/sites/default/files/2022-03/S2100065_es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oig.cepal.org/es/documento/boletin-violencia-feminicida-cifras-america-latina-caribe-ndeg4-la-igualdad-sustantiva" TargetMode="External"/><Relationship Id="rId13" Type="http://schemas.openxmlformats.org/officeDocument/2006/relationships/hyperlink" Target="https://www.cepal.org/sites/default/files/presentation/files/251126_panorama-social-2025-cepal.pdf" TargetMode="External"/><Relationship Id="rId3" Type="http://schemas.openxmlformats.org/officeDocument/2006/relationships/image" Target="../media/image12.svg"/><Relationship Id="rId7" Type="http://schemas.openxmlformats.org/officeDocument/2006/relationships/hyperlink" Target="https://repositorio.cepal.org/handle/11362/81425" TargetMode="External"/><Relationship Id="rId12" Type="http://schemas.openxmlformats.org/officeDocument/2006/relationships/hyperlink" Target="https://blogs.worldbank.org/es/latinamerica/brecha-salarial-genero-america-latina-caribe" TargetMode="External"/><Relationship Id="rId17" Type="http://schemas.openxmlformats.org/officeDocument/2006/relationships/hyperlink" Target="https://www.undp.org/sites/g/files/zskgke326/files/2023-10/pnudlac-ipm_mujeres-es.pdf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repositorio.cepal.org/handle/11362/480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hyperlink" Target="https://www.ilo.org/sites/default/files/2025-03/IT51-Brechas-salariales-genero-AL_v4.pdf" TargetMode="External"/><Relationship Id="rId5" Type="http://schemas.openxmlformats.org/officeDocument/2006/relationships/image" Target="../media/image14.svg"/><Relationship Id="rId15" Type="http://schemas.openxmlformats.org/officeDocument/2006/relationships/hyperlink" Target="https://unstats.un.org/sdgs/gender-snapshot/2023/GenderSnapshot_2023_SP.pdf" TargetMode="External"/><Relationship Id="rId10" Type="http://schemas.openxmlformats.org/officeDocument/2006/relationships/hyperlink" Target="https://www.cepal.org/sites/default/files/infographic/files/c2300197_boletin_1_violencia_esp_web.pdf" TargetMode="External"/><Relationship Id="rId4" Type="http://schemas.openxmlformats.org/officeDocument/2006/relationships/image" Target="../media/image13.svg"/><Relationship Id="rId9" Type="http://schemas.openxmlformats.org/officeDocument/2006/relationships/hyperlink" Target="https://www.cepal.org/es/infografias/boletin-violencia-feminicida-cifras-america-latina-caribe-ndeg3-actuar-sentido-urgencia" TargetMode="External"/><Relationship Id="rId14" Type="http://schemas.openxmlformats.org/officeDocument/2006/relationships/hyperlink" Target="https://www.cepal.org/es/publicaciones/81441-la-agenda-2030-desarrollo-sostenible-la-agenda-regional-genero-america-latin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69DF-5056-7831-DD47-EA8641F33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836004"/>
            <a:ext cx="5686425" cy="2387600"/>
          </a:xfrm>
        </p:spPr>
        <p:txBody>
          <a:bodyPr>
            <a:noAutofit/>
          </a:bodyPr>
          <a:lstStyle/>
          <a:p>
            <a:r>
              <a:rPr lang="it-IT" sz="3200" dirty="0"/>
              <a:t>Transversalización de la perspectiva de género en los grupos de trabajo de la Cumbre Judicial Iberoamericana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B3E220-255A-443B-D07D-3CD62D499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2025" y="3431667"/>
            <a:ext cx="5686424" cy="1655762"/>
          </a:xfrm>
        </p:spPr>
        <p:txBody>
          <a:bodyPr/>
          <a:lstStyle/>
          <a:p>
            <a:r>
              <a:rPr lang="es-MX" dirty="0"/>
              <a:t>XXIII edición de la Cumbre Judicial Iberoamericana</a:t>
            </a:r>
          </a:p>
          <a:p>
            <a:r>
              <a:rPr lang="es-MX" dirty="0"/>
              <a:t>2026-2027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592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2">
            <a:extLst>
              <a:ext uri="{FF2B5EF4-FFF2-40B4-BE49-F238E27FC236}">
                <a16:creationId xmlns:a16="http://schemas.microsoft.com/office/drawing/2014/main" id="{E2F7AB86-9ED9-E141-B9A2-77ED69F08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810" y="2519712"/>
            <a:ext cx="45719" cy="3606659"/>
          </a:xfrm>
          <a:custGeom>
            <a:avLst/>
            <a:gdLst>
              <a:gd name="T0" fmla="*/ 0 w 102"/>
              <a:gd name="T1" fmla="*/ 11007 h 11008"/>
              <a:gd name="T2" fmla="*/ 101 w 102"/>
              <a:gd name="T3" fmla="*/ 11007 h 11008"/>
              <a:gd name="T4" fmla="*/ 101 w 102"/>
              <a:gd name="T5" fmla="*/ 0 h 11008"/>
              <a:gd name="T6" fmla="*/ 0 w 102"/>
              <a:gd name="T7" fmla="*/ 0 h 11008"/>
              <a:gd name="T8" fmla="*/ 0 w 102"/>
              <a:gd name="T9" fmla="*/ 11007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11008">
                <a:moveTo>
                  <a:pt x="0" y="11007"/>
                </a:moveTo>
                <a:lnTo>
                  <a:pt x="101" y="11007"/>
                </a:lnTo>
                <a:lnTo>
                  <a:pt x="101" y="0"/>
                </a:lnTo>
                <a:lnTo>
                  <a:pt x="0" y="0"/>
                </a:lnTo>
                <a:lnTo>
                  <a:pt x="0" y="11007"/>
                </a:ln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0" name="Freeform 226">
            <a:extLst>
              <a:ext uri="{FF2B5EF4-FFF2-40B4-BE49-F238E27FC236}">
                <a16:creationId xmlns:a16="http://schemas.microsoft.com/office/drawing/2014/main" id="{65F1C4B7-5C4C-0441-BA7B-564D0E622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805" y="5662161"/>
            <a:ext cx="991598" cy="32962"/>
          </a:xfrm>
          <a:custGeom>
            <a:avLst/>
            <a:gdLst>
              <a:gd name="T0" fmla="*/ 1591 w 1592"/>
              <a:gd name="T1" fmla="*/ 51 h 52"/>
              <a:gd name="T2" fmla="*/ 0 w 1592"/>
              <a:gd name="T3" fmla="*/ 51 h 52"/>
              <a:gd name="T4" fmla="*/ 0 w 1592"/>
              <a:gd name="T5" fmla="*/ 0 h 52"/>
              <a:gd name="T6" fmla="*/ 1591 w 1592"/>
              <a:gd name="T7" fmla="*/ 0 h 52"/>
              <a:gd name="T8" fmla="*/ 1591 w 1592"/>
              <a:gd name="T9" fmla="*/ 5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2" h="52">
                <a:moveTo>
                  <a:pt x="1591" y="51"/>
                </a:moveTo>
                <a:lnTo>
                  <a:pt x="0" y="51"/>
                </a:lnTo>
                <a:lnTo>
                  <a:pt x="0" y="0"/>
                </a:lnTo>
                <a:lnTo>
                  <a:pt x="1591" y="0"/>
                </a:lnTo>
                <a:lnTo>
                  <a:pt x="1591" y="51"/>
                </a:lnTo>
              </a:path>
            </a:pathLst>
          </a:custGeom>
          <a:solidFill>
            <a:srgbClr val="EF758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1" name="Freeform 227">
            <a:extLst>
              <a:ext uri="{FF2B5EF4-FFF2-40B4-BE49-F238E27FC236}">
                <a16:creationId xmlns:a16="http://schemas.microsoft.com/office/drawing/2014/main" id="{A6E0A100-B4F4-4942-A84E-CCAB66F2D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012" y="5590744"/>
            <a:ext cx="173048" cy="173048"/>
          </a:xfrm>
          <a:custGeom>
            <a:avLst/>
            <a:gdLst>
              <a:gd name="T0" fmla="*/ 0 w 278"/>
              <a:gd name="T1" fmla="*/ 140 h 279"/>
              <a:gd name="T2" fmla="*/ 0 w 278"/>
              <a:gd name="T3" fmla="*/ 140 h 279"/>
              <a:gd name="T4" fmla="*/ 139 w 278"/>
              <a:gd name="T5" fmla="*/ 0 h 279"/>
              <a:gd name="T6" fmla="*/ 139 w 278"/>
              <a:gd name="T7" fmla="*/ 0 h 279"/>
              <a:gd name="T8" fmla="*/ 277 w 278"/>
              <a:gd name="T9" fmla="*/ 140 h 279"/>
              <a:gd name="T10" fmla="*/ 277 w 278"/>
              <a:gd name="T11" fmla="*/ 140 h 279"/>
              <a:gd name="T12" fmla="*/ 139 w 278"/>
              <a:gd name="T13" fmla="*/ 278 h 279"/>
              <a:gd name="T14" fmla="*/ 139 w 278"/>
              <a:gd name="T15" fmla="*/ 278 h 279"/>
              <a:gd name="T16" fmla="*/ 0 w 278"/>
              <a:gd name="T17" fmla="*/ 14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79">
                <a:moveTo>
                  <a:pt x="0" y="140"/>
                </a:moveTo>
                <a:lnTo>
                  <a:pt x="0" y="140"/>
                </a:lnTo>
                <a:cubicBezTo>
                  <a:pt x="0" y="63"/>
                  <a:pt x="62" y="0"/>
                  <a:pt x="139" y="0"/>
                </a:cubicBezTo>
                <a:lnTo>
                  <a:pt x="139" y="0"/>
                </a:lnTo>
                <a:cubicBezTo>
                  <a:pt x="214" y="0"/>
                  <a:pt x="277" y="63"/>
                  <a:pt x="277" y="140"/>
                </a:cubicBezTo>
                <a:lnTo>
                  <a:pt x="277" y="140"/>
                </a:lnTo>
                <a:cubicBezTo>
                  <a:pt x="277" y="216"/>
                  <a:pt x="214" y="278"/>
                  <a:pt x="139" y="278"/>
                </a:cubicBezTo>
                <a:lnTo>
                  <a:pt x="139" y="278"/>
                </a:lnTo>
                <a:cubicBezTo>
                  <a:pt x="62" y="278"/>
                  <a:pt x="0" y="216"/>
                  <a:pt x="0" y="140"/>
                </a:cubicBezTo>
              </a:path>
            </a:pathLst>
          </a:custGeom>
          <a:solidFill>
            <a:srgbClr val="EF758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3" name="Freeform 229">
            <a:extLst>
              <a:ext uri="{FF2B5EF4-FFF2-40B4-BE49-F238E27FC236}">
                <a16:creationId xmlns:a16="http://schemas.microsoft.com/office/drawing/2014/main" id="{DB06B7E4-B144-204D-8B57-4ABA8AAE3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147" y="5629201"/>
            <a:ext cx="96139" cy="93392"/>
          </a:xfrm>
          <a:custGeom>
            <a:avLst/>
            <a:gdLst>
              <a:gd name="T0" fmla="*/ 76 w 153"/>
              <a:gd name="T1" fmla="*/ 0 h 152"/>
              <a:gd name="T2" fmla="*/ 76 w 153"/>
              <a:gd name="T3" fmla="*/ 0 h 152"/>
              <a:gd name="T4" fmla="*/ 152 w 153"/>
              <a:gd name="T5" fmla="*/ 76 h 152"/>
              <a:gd name="T6" fmla="*/ 152 w 153"/>
              <a:gd name="T7" fmla="*/ 76 h 152"/>
              <a:gd name="T8" fmla="*/ 76 w 153"/>
              <a:gd name="T9" fmla="*/ 151 h 152"/>
              <a:gd name="T10" fmla="*/ 76 w 153"/>
              <a:gd name="T11" fmla="*/ 151 h 152"/>
              <a:gd name="T12" fmla="*/ 0 w 153"/>
              <a:gd name="T13" fmla="*/ 76 h 152"/>
              <a:gd name="T14" fmla="*/ 0 w 153"/>
              <a:gd name="T15" fmla="*/ 76 h 152"/>
              <a:gd name="T16" fmla="*/ 76 w 153"/>
              <a:gd name="T1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152">
                <a:moveTo>
                  <a:pt x="76" y="0"/>
                </a:moveTo>
                <a:lnTo>
                  <a:pt x="76" y="0"/>
                </a:lnTo>
                <a:cubicBezTo>
                  <a:pt x="118" y="0"/>
                  <a:pt x="152" y="34"/>
                  <a:pt x="152" y="76"/>
                </a:cubicBezTo>
                <a:lnTo>
                  <a:pt x="152" y="76"/>
                </a:lnTo>
                <a:cubicBezTo>
                  <a:pt x="152" y="117"/>
                  <a:pt x="118" y="151"/>
                  <a:pt x="76" y="151"/>
                </a:cubicBezTo>
                <a:lnTo>
                  <a:pt x="76" y="151"/>
                </a:lnTo>
                <a:cubicBezTo>
                  <a:pt x="34" y="151"/>
                  <a:pt x="0" y="117"/>
                  <a:pt x="0" y="76"/>
                </a:cubicBezTo>
                <a:lnTo>
                  <a:pt x="0" y="76"/>
                </a:lnTo>
                <a:cubicBezTo>
                  <a:pt x="0" y="34"/>
                  <a:pt x="34" y="0"/>
                  <a:pt x="76" y="0"/>
                </a:cubicBezTo>
              </a:path>
            </a:pathLst>
          </a:custGeom>
          <a:solidFill>
            <a:srgbClr val="EF758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4" name="Freeform 230">
            <a:extLst>
              <a:ext uri="{FF2B5EF4-FFF2-40B4-BE49-F238E27FC236}">
                <a16:creationId xmlns:a16="http://schemas.microsoft.com/office/drawing/2014/main" id="{0BEED666-F1AA-0848-A764-D124D1E2B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492" y="5228165"/>
            <a:ext cx="898208" cy="898206"/>
          </a:xfrm>
          <a:prstGeom prst="ellipse">
            <a:avLst/>
          </a:prstGeom>
          <a:solidFill>
            <a:srgbClr val="EF758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6" name="Freeform 308">
            <a:extLst>
              <a:ext uri="{FF2B5EF4-FFF2-40B4-BE49-F238E27FC236}">
                <a16:creationId xmlns:a16="http://schemas.microsoft.com/office/drawing/2014/main" id="{8AE39F6F-5648-E646-A5D6-DDE39E3B6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354" y="4588158"/>
            <a:ext cx="991599" cy="32962"/>
          </a:xfrm>
          <a:custGeom>
            <a:avLst/>
            <a:gdLst>
              <a:gd name="T0" fmla="*/ 0 w 1594"/>
              <a:gd name="T1" fmla="*/ 0 h 52"/>
              <a:gd name="T2" fmla="*/ 1593 w 1594"/>
              <a:gd name="T3" fmla="*/ 0 h 52"/>
              <a:gd name="T4" fmla="*/ 1593 w 1594"/>
              <a:gd name="T5" fmla="*/ 51 h 52"/>
              <a:gd name="T6" fmla="*/ 0 w 1594"/>
              <a:gd name="T7" fmla="*/ 51 h 52"/>
              <a:gd name="T8" fmla="*/ 0 w 1594"/>
              <a:gd name="T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4" h="52">
                <a:moveTo>
                  <a:pt x="0" y="0"/>
                </a:moveTo>
                <a:lnTo>
                  <a:pt x="1593" y="0"/>
                </a:lnTo>
                <a:lnTo>
                  <a:pt x="1593" y="51"/>
                </a:lnTo>
                <a:lnTo>
                  <a:pt x="0" y="51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7" name="Freeform 309">
            <a:extLst>
              <a:ext uri="{FF2B5EF4-FFF2-40B4-BE49-F238E27FC236}">
                <a16:creationId xmlns:a16="http://schemas.microsoft.com/office/drawing/2014/main" id="{4696994F-196A-3442-B3FF-572217182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012" y="4516742"/>
            <a:ext cx="173048" cy="173050"/>
          </a:xfrm>
          <a:custGeom>
            <a:avLst/>
            <a:gdLst>
              <a:gd name="T0" fmla="*/ 277 w 278"/>
              <a:gd name="T1" fmla="*/ 139 h 279"/>
              <a:gd name="T2" fmla="*/ 277 w 278"/>
              <a:gd name="T3" fmla="*/ 139 h 279"/>
              <a:gd name="T4" fmla="*/ 139 w 278"/>
              <a:gd name="T5" fmla="*/ 278 h 279"/>
              <a:gd name="T6" fmla="*/ 139 w 278"/>
              <a:gd name="T7" fmla="*/ 278 h 279"/>
              <a:gd name="T8" fmla="*/ 0 w 278"/>
              <a:gd name="T9" fmla="*/ 139 h 279"/>
              <a:gd name="T10" fmla="*/ 0 w 278"/>
              <a:gd name="T11" fmla="*/ 139 h 279"/>
              <a:gd name="T12" fmla="*/ 139 w 278"/>
              <a:gd name="T13" fmla="*/ 0 h 279"/>
              <a:gd name="T14" fmla="*/ 139 w 278"/>
              <a:gd name="T15" fmla="*/ 0 h 279"/>
              <a:gd name="T16" fmla="*/ 277 w 278"/>
              <a:gd name="T17" fmla="*/ 13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79">
                <a:moveTo>
                  <a:pt x="277" y="139"/>
                </a:moveTo>
                <a:lnTo>
                  <a:pt x="277" y="139"/>
                </a:lnTo>
                <a:cubicBezTo>
                  <a:pt x="277" y="216"/>
                  <a:pt x="215" y="278"/>
                  <a:pt x="139" y="278"/>
                </a:cubicBezTo>
                <a:lnTo>
                  <a:pt x="139" y="278"/>
                </a:lnTo>
                <a:cubicBezTo>
                  <a:pt x="63" y="278"/>
                  <a:pt x="0" y="216"/>
                  <a:pt x="0" y="139"/>
                </a:cubicBezTo>
                <a:lnTo>
                  <a:pt x="0" y="139"/>
                </a:lnTo>
                <a:cubicBezTo>
                  <a:pt x="0" y="63"/>
                  <a:pt x="63" y="0"/>
                  <a:pt x="139" y="0"/>
                </a:cubicBezTo>
                <a:lnTo>
                  <a:pt x="139" y="0"/>
                </a:lnTo>
                <a:cubicBezTo>
                  <a:pt x="215" y="0"/>
                  <a:pt x="277" y="63"/>
                  <a:pt x="277" y="139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19" name="Freeform 311">
            <a:extLst>
              <a:ext uri="{FF2B5EF4-FFF2-40B4-BE49-F238E27FC236}">
                <a16:creationId xmlns:a16="http://schemas.microsoft.com/office/drawing/2014/main" id="{8953EACD-58BE-904C-A0C9-2E15094ED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474" y="4557944"/>
            <a:ext cx="93392" cy="96138"/>
          </a:xfrm>
          <a:custGeom>
            <a:avLst/>
            <a:gdLst>
              <a:gd name="T0" fmla="*/ 75 w 152"/>
              <a:gd name="T1" fmla="*/ 152 h 153"/>
              <a:gd name="T2" fmla="*/ 75 w 152"/>
              <a:gd name="T3" fmla="*/ 152 h 153"/>
              <a:gd name="T4" fmla="*/ 0 w 152"/>
              <a:gd name="T5" fmla="*/ 76 h 153"/>
              <a:gd name="T6" fmla="*/ 0 w 152"/>
              <a:gd name="T7" fmla="*/ 76 h 153"/>
              <a:gd name="T8" fmla="*/ 75 w 152"/>
              <a:gd name="T9" fmla="*/ 0 h 153"/>
              <a:gd name="T10" fmla="*/ 75 w 152"/>
              <a:gd name="T11" fmla="*/ 0 h 153"/>
              <a:gd name="T12" fmla="*/ 151 w 152"/>
              <a:gd name="T13" fmla="*/ 76 h 153"/>
              <a:gd name="T14" fmla="*/ 151 w 152"/>
              <a:gd name="T15" fmla="*/ 76 h 153"/>
              <a:gd name="T16" fmla="*/ 75 w 152"/>
              <a:gd name="T17" fmla="*/ 15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3">
                <a:moveTo>
                  <a:pt x="75" y="152"/>
                </a:moveTo>
                <a:lnTo>
                  <a:pt x="75" y="152"/>
                </a:lnTo>
                <a:cubicBezTo>
                  <a:pt x="34" y="152"/>
                  <a:pt x="0" y="118"/>
                  <a:pt x="0" y="76"/>
                </a:cubicBezTo>
                <a:lnTo>
                  <a:pt x="0" y="76"/>
                </a:lnTo>
                <a:cubicBezTo>
                  <a:pt x="0" y="35"/>
                  <a:pt x="34" y="0"/>
                  <a:pt x="75" y="0"/>
                </a:cubicBezTo>
                <a:lnTo>
                  <a:pt x="75" y="0"/>
                </a:lnTo>
                <a:cubicBezTo>
                  <a:pt x="117" y="0"/>
                  <a:pt x="151" y="35"/>
                  <a:pt x="151" y="76"/>
                </a:cubicBezTo>
                <a:lnTo>
                  <a:pt x="151" y="76"/>
                </a:lnTo>
                <a:cubicBezTo>
                  <a:pt x="151" y="118"/>
                  <a:pt x="117" y="152"/>
                  <a:pt x="75" y="152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0" name="Freeform 312">
            <a:extLst>
              <a:ext uri="{FF2B5EF4-FFF2-40B4-BE49-F238E27FC236}">
                <a16:creationId xmlns:a16="http://schemas.microsoft.com/office/drawing/2014/main" id="{CD7985E1-095E-E145-BEFD-C53B34A9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958" y="4156910"/>
            <a:ext cx="898208" cy="898206"/>
          </a:xfrm>
          <a:prstGeom prst="ellipse">
            <a:avLst/>
          </a:prstGeom>
          <a:solidFill>
            <a:srgbClr val="E59EDD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1" name="Freeform 388">
            <a:extLst>
              <a:ext uri="{FF2B5EF4-FFF2-40B4-BE49-F238E27FC236}">
                <a16:creationId xmlns:a16="http://schemas.microsoft.com/office/drawing/2014/main" id="{FD2E0DBB-9473-0541-91D9-CE0BEF57C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354" y="2445647"/>
            <a:ext cx="991599" cy="32962"/>
          </a:xfrm>
          <a:custGeom>
            <a:avLst/>
            <a:gdLst>
              <a:gd name="T0" fmla="*/ 0 w 1594"/>
              <a:gd name="T1" fmla="*/ 0 h 53"/>
              <a:gd name="T2" fmla="*/ 1593 w 1594"/>
              <a:gd name="T3" fmla="*/ 0 h 53"/>
              <a:gd name="T4" fmla="*/ 1593 w 1594"/>
              <a:gd name="T5" fmla="*/ 52 h 53"/>
              <a:gd name="T6" fmla="*/ 0 w 1594"/>
              <a:gd name="T7" fmla="*/ 52 h 53"/>
              <a:gd name="T8" fmla="*/ 0 w 1594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4" h="53">
                <a:moveTo>
                  <a:pt x="0" y="0"/>
                </a:moveTo>
                <a:lnTo>
                  <a:pt x="1593" y="0"/>
                </a:lnTo>
                <a:lnTo>
                  <a:pt x="1593" y="52"/>
                </a:lnTo>
                <a:lnTo>
                  <a:pt x="0" y="52"/>
                </a:lnTo>
                <a:lnTo>
                  <a:pt x="0" y="0"/>
                </a:lnTo>
              </a:path>
            </a:pathLst>
          </a:custGeom>
          <a:solidFill>
            <a:srgbClr val="5858A4"/>
          </a:solidFill>
          <a:ln>
            <a:solidFill>
              <a:srgbClr val="5858A4"/>
            </a:solidFill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2" name="Freeform 389">
            <a:extLst>
              <a:ext uri="{FF2B5EF4-FFF2-40B4-BE49-F238E27FC236}">
                <a16:creationId xmlns:a16="http://schemas.microsoft.com/office/drawing/2014/main" id="{58B59E8C-7753-B24D-9BB2-D51E4C472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012" y="2374231"/>
            <a:ext cx="173048" cy="173050"/>
          </a:xfrm>
          <a:custGeom>
            <a:avLst/>
            <a:gdLst>
              <a:gd name="T0" fmla="*/ 277 w 278"/>
              <a:gd name="T1" fmla="*/ 139 h 279"/>
              <a:gd name="T2" fmla="*/ 277 w 278"/>
              <a:gd name="T3" fmla="*/ 139 h 279"/>
              <a:gd name="T4" fmla="*/ 139 w 278"/>
              <a:gd name="T5" fmla="*/ 278 h 279"/>
              <a:gd name="T6" fmla="*/ 139 w 278"/>
              <a:gd name="T7" fmla="*/ 278 h 279"/>
              <a:gd name="T8" fmla="*/ 0 w 278"/>
              <a:gd name="T9" fmla="*/ 139 h 279"/>
              <a:gd name="T10" fmla="*/ 0 w 278"/>
              <a:gd name="T11" fmla="*/ 139 h 279"/>
              <a:gd name="T12" fmla="*/ 139 w 278"/>
              <a:gd name="T13" fmla="*/ 0 h 279"/>
              <a:gd name="T14" fmla="*/ 139 w 278"/>
              <a:gd name="T15" fmla="*/ 0 h 279"/>
              <a:gd name="T16" fmla="*/ 277 w 278"/>
              <a:gd name="T17" fmla="*/ 13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79">
                <a:moveTo>
                  <a:pt x="277" y="139"/>
                </a:moveTo>
                <a:lnTo>
                  <a:pt x="277" y="139"/>
                </a:lnTo>
                <a:cubicBezTo>
                  <a:pt x="277" y="215"/>
                  <a:pt x="215" y="278"/>
                  <a:pt x="139" y="278"/>
                </a:cubicBezTo>
                <a:lnTo>
                  <a:pt x="139" y="278"/>
                </a:lnTo>
                <a:cubicBezTo>
                  <a:pt x="63" y="278"/>
                  <a:pt x="0" y="215"/>
                  <a:pt x="0" y="139"/>
                </a:cubicBezTo>
                <a:lnTo>
                  <a:pt x="0" y="139"/>
                </a:lnTo>
                <a:cubicBezTo>
                  <a:pt x="0" y="62"/>
                  <a:pt x="63" y="0"/>
                  <a:pt x="139" y="0"/>
                </a:cubicBezTo>
                <a:lnTo>
                  <a:pt x="139" y="0"/>
                </a:lnTo>
                <a:cubicBezTo>
                  <a:pt x="215" y="0"/>
                  <a:pt x="277" y="62"/>
                  <a:pt x="277" y="139"/>
                </a:cubicBezTo>
              </a:path>
            </a:pathLst>
          </a:custGeom>
          <a:solidFill>
            <a:srgbClr val="5858A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4" name="Freeform 391">
            <a:extLst>
              <a:ext uri="{FF2B5EF4-FFF2-40B4-BE49-F238E27FC236}">
                <a16:creationId xmlns:a16="http://schemas.microsoft.com/office/drawing/2014/main" id="{43F88A24-F8A1-444D-9B11-7F79FE506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474" y="2412687"/>
            <a:ext cx="93392" cy="96139"/>
          </a:xfrm>
          <a:custGeom>
            <a:avLst/>
            <a:gdLst>
              <a:gd name="T0" fmla="*/ 75 w 152"/>
              <a:gd name="T1" fmla="*/ 152 h 153"/>
              <a:gd name="T2" fmla="*/ 75 w 152"/>
              <a:gd name="T3" fmla="*/ 152 h 153"/>
              <a:gd name="T4" fmla="*/ 0 w 152"/>
              <a:gd name="T5" fmla="*/ 76 h 153"/>
              <a:gd name="T6" fmla="*/ 0 w 152"/>
              <a:gd name="T7" fmla="*/ 76 h 153"/>
              <a:gd name="T8" fmla="*/ 75 w 152"/>
              <a:gd name="T9" fmla="*/ 0 h 153"/>
              <a:gd name="T10" fmla="*/ 75 w 152"/>
              <a:gd name="T11" fmla="*/ 0 h 153"/>
              <a:gd name="T12" fmla="*/ 151 w 152"/>
              <a:gd name="T13" fmla="*/ 76 h 153"/>
              <a:gd name="T14" fmla="*/ 151 w 152"/>
              <a:gd name="T15" fmla="*/ 76 h 153"/>
              <a:gd name="T16" fmla="*/ 75 w 152"/>
              <a:gd name="T17" fmla="*/ 15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3">
                <a:moveTo>
                  <a:pt x="75" y="152"/>
                </a:moveTo>
                <a:lnTo>
                  <a:pt x="75" y="152"/>
                </a:lnTo>
                <a:cubicBezTo>
                  <a:pt x="34" y="152"/>
                  <a:pt x="0" y="117"/>
                  <a:pt x="0" y="76"/>
                </a:cubicBezTo>
                <a:lnTo>
                  <a:pt x="0" y="76"/>
                </a:lnTo>
                <a:cubicBezTo>
                  <a:pt x="0" y="34"/>
                  <a:pt x="34" y="0"/>
                  <a:pt x="75" y="0"/>
                </a:cubicBezTo>
                <a:lnTo>
                  <a:pt x="75" y="0"/>
                </a:lnTo>
                <a:cubicBezTo>
                  <a:pt x="117" y="0"/>
                  <a:pt x="151" y="34"/>
                  <a:pt x="151" y="76"/>
                </a:cubicBezTo>
                <a:lnTo>
                  <a:pt x="151" y="76"/>
                </a:lnTo>
                <a:cubicBezTo>
                  <a:pt x="151" y="117"/>
                  <a:pt x="117" y="152"/>
                  <a:pt x="75" y="152"/>
                </a:cubicBezTo>
              </a:path>
            </a:pathLst>
          </a:custGeom>
          <a:solidFill>
            <a:srgbClr val="5858A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5" name="Freeform 392">
            <a:extLst>
              <a:ext uri="{FF2B5EF4-FFF2-40B4-BE49-F238E27FC236}">
                <a16:creationId xmlns:a16="http://schemas.microsoft.com/office/drawing/2014/main" id="{AE35F411-EEA2-1242-B579-D700DA7E8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410" y="2011653"/>
            <a:ext cx="898208" cy="898208"/>
          </a:xfrm>
          <a:prstGeom prst="ellipse">
            <a:avLst/>
          </a:prstGeom>
          <a:solidFill>
            <a:srgbClr val="5858A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6" name="Freeform 470">
            <a:extLst>
              <a:ext uri="{FF2B5EF4-FFF2-40B4-BE49-F238E27FC236}">
                <a16:creationId xmlns:a16="http://schemas.microsoft.com/office/drawing/2014/main" id="{6716A09F-2248-D84C-A3C4-6DD05528C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805" y="3516902"/>
            <a:ext cx="991598" cy="32962"/>
          </a:xfrm>
          <a:custGeom>
            <a:avLst/>
            <a:gdLst>
              <a:gd name="T0" fmla="*/ 1591 w 1592"/>
              <a:gd name="T1" fmla="*/ 50 h 51"/>
              <a:gd name="T2" fmla="*/ 0 w 1592"/>
              <a:gd name="T3" fmla="*/ 50 h 51"/>
              <a:gd name="T4" fmla="*/ 0 w 1592"/>
              <a:gd name="T5" fmla="*/ 0 h 51"/>
              <a:gd name="T6" fmla="*/ 1591 w 1592"/>
              <a:gd name="T7" fmla="*/ 0 h 51"/>
              <a:gd name="T8" fmla="*/ 1591 w 1592"/>
              <a:gd name="T9" fmla="*/ 5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2" h="51">
                <a:moveTo>
                  <a:pt x="1591" y="50"/>
                </a:moveTo>
                <a:lnTo>
                  <a:pt x="0" y="50"/>
                </a:lnTo>
                <a:lnTo>
                  <a:pt x="0" y="0"/>
                </a:lnTo>
                <a:lnTo>
                  <a:pt x="1591" y="0"/>
                </a:lnTo>
                <a:lnTo>
                  <a:pt x="1591" y="50"/>
                </a:lnTo>
              </a:path>
            </a:pathLst>
          </a:custGeom>
          <a:solidFill>
            <a:schemeClr val="accent2"/>
          </a:solidFill>
          <a:ln>
            <a:solidFill>
              <a:srgbClr val="F16348"/>
            </a:solidFill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7" name="Freeform 471">
            <a:extLst>
              <a:ext uri="{FF2B5EF4-FFF2-40B4-BE49-F238E27FC236}">
                <a16:creationId xmlns:a16="http://schemas.microsoft.com/office/drawing/2014/main" id="{B5966C7F-688A-7D45-8431-2D6B74F12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012" y="3445487"/>
            <a:ext cx="173048" cy="173050"/>
          </a:xfrm>
          <a:custGeom>
            <a:avLst/>
            <a:gdLst>
              <a:gd name="T0" fmla="*/ 0 w 278"/>
              <a:gd name="T1" fmla="*/ 139 h 279"/>
              <a:gd name="T2" fmla="*/ 0 w 278"/>
              <a:gd name="T3" fmla="*/ 139 h 279"/>
              <a:gd name="T4" fmla="*/ 139 w 278"/>
              <a:gd name="T5" fmla="*/ 0 h 279"/>
              <a:gd name="T6" fmla="*/ 139 w 278"/>
              <a:gd name="T7" fmla="*/ 0 h 279"/>
              <a:gd name="T8" fmla="*/ 277 w 278"/>
              <a:gd name="T9" fmla="*/ 139 h 279"/>
              <a:gd name="T10" fmla="*/ 277 w 278"/>
              <a:gd name="T11" fmla="*/ 139 h 279"/>
              <a:gd name="T12" fmla="*/ 139 w 278"/>
              <a:gd name="T13" fmla="*/ 278 h 279"/>
              <a:gd name="T14" fmla="*/ 139 w 278"/>
              <a:gd name="T15" fmla="*/ 278 h 279"/>
              <a:gd name="T16" fmla="*/ 0 w 278"/>
              <a:gd name="T17" fmla="*/ 13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8" h="279">
                <a:moveTo>
                  <a:pt x="0" y="139"/>
                </a:moveTo>
                <a:lnTo>
                  <a:pt x="0" y="139"/>
                </a:lnTo>
                <a:cubicBezTo>
                  <a:pt x="0" y="62"/>
                  <a:pt x="62" y="0"/>
                  <a:pt x="139" y="0"/>
                </a:cubicBezTo>
                <a:lnTo>
                  <a:pt x="139" y="0"/>
                </a:lnTo>
                <a:cubicBezTo>
                  <a:pt x="214" y="0"/>
                  <a:pt x="277" y="62"/>
                  <a:pt x="277" y="139"/>
                </a:cubicBezTo>
                <a:lnTo>
                  <a:pt x="277" y="139"/>
                </a:lnTo>
                <a:cubicBezTo>
                  <a:pt x="277" y="216"/>
                  <a:pt x="214" y="278"/>
                  <a:pt x="139" y="278"/>
                </a:cubicBezTo>
                <a:lnTo>
                  <a:pt x="139" y="278"/>
                </a:lnTo>
                <a:cubicBezTo>
                  <a:pt x="62" y="278"/>
                  <a:pt x="0" y="216"/>
                  <a:pt x="0" y="13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29" name="Freeform 473">
            <a:extLst>
              <a:ext uri="{FF2B5EF4-FFF2-40B4-BE49-F238E27FC236}">
                <a16:creationId xmlns:a16="http://schemas.microsoft.com/office/drawing/2014/main" id="{99EBD538-55A5-5741-9B6C-A8AA245A2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147" y="3486690"/>
            <a:ext cx="96139" cy="93392"/>
          </a:xfrm>
          <a:custGeom>
            <a:avLst/>
            <a:gdLst>
              <a:gd name="T0" fmla="*/ 76 w 153"/>
              <a:gd name="T1" fmla="*/ 0 h 151"/>
              <a:gd name="T2" fmla="*/ 76 w 153"/>
              <a:gd name="T3" fmla="*/ 0 h 151"/>
              <a:gd name="T4" fmla="*/ 152 w 153"/>
              <a:gd name="T5" fmla="*/ 75 h 151"/>
              <a:gd name="T6" fmla="*/ 152 w 153"/>
              <a:gd name="T7" fmla="*/ 75 h 151"/>
              <a:gd name="T8" fmla="*/ 76 w 153"/>
              <a:gd name="T9" fmla="*/ 150 h 151"/>
              <a:gd name="T10" fmla="*/ 76 w 153"/>
              <a:gd name="T11" fmla="*/ 150 h 151"/>
              <a:gd name="T12" fmla="*/ 0 w 153"/>
              <a:gd name="T13" fmla="*/ 75 h 151"/>
              <a:gd name="T14" fmla="*/ 0 w 153"/>
              <a:gd name="T15" fmla="*/ 75 h 151"/>
              <a:gd name="T16" fmla="*/ 76 w 153"/>
              <a:gd name="T1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151">
                <a:moveTo>
                  <a:pt x="76" y="0"/>
                </a:moveTo>
                <a:lnTo>
                  <a:pt x="76" y="0"/>
                </a:lnTo>
                <a:cubicBezTo>
                  <a:pt x="118" y="0"/>
                  <a:pt x="152" y="33"/>
                  <a:pt x="152" y="75"/>
                </a:cubicBezTo>
                <a:lnTo>
                  <a:pt x="152" y="75"/>
                </a:lnTo>
                <a:cubicBezTo>
                  <a:pt x="152" y="117"/>
                  <a:pt x="118" y="150"/>
                  <a:pt x="76" y="150"/>
                </a:cubicBezTo>
                <a:lnTo>
                  <a:pt x="76" y="150"/>
                </a:lnTo>
                <a:cubicBezTo>
                  <a:pt x="34" y="150"/>
                  <a:pt x="0" y="117"/>
                  <a:pt x="0" y="75"/>
                </a:cubicBezTo>
                <a:lnTo>
                  <a:pt x="0" y="75"/>
                </a:lnTo>
                <a:cubicBezTo>
                  <a:pt x="0" y="33"/>
                  <a:pt x="34" y="0"/>
                  <a:pt x="7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30" name="Freeform 474">
            <a:extLst>
              <a:ext uri="{FF2B5EF4-FFF2-40B4-BE49-F238E27FC236}">
                <a16:creationId xmlns:a16="http://schemas.microsoft.com/office/drawing/2014/main" id="{04A980FD-1CDA-444A-92FE-1CFE47D1B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396" y="3085656"/>
            <a:ext cx="898208" cy="895460"/>
          </a:xfrm>
          <a:prstGeom prst="ellipse">
            <a:avLst/>
          </a:prstGeom>
          <a:solidFill>
            <a:srgbClr val="F16348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Lato Light" panose="020F0502020204030203" pitchFamily="34" charset="0"/>
            </a:endParaRPr>
          </a:p>
        </p:txBody>
      </p:sp>
      <p:sp>
        <p:nvSpPr>
          <p:cNvPr id="55" name="Subtitle 2">
            <a:extLst>
              <a:ext uri="{FF2B5EF4-FFF2-40B4-BE49-F238E27FC236}">
                <a16:creationId xmlns:a16="http://schemas.microsoft.com/office/drawing/2014/main" id="{FD688794-0F68-BE4A-B00A-A51FB0B8CBB0}"/>
              </a:ext>
            </a:extLst>
          </p:cNvPr>
          <p:cNvSpPr txBox="1">
            <a:spLocks/>
          </p:cNvSpPr>
          <p:nvPr/>
        </p:nvSpPr>
        <p:spPr>
          <a:xfrm>
            <a:off x="7788606" y="1988110"/>
            <a:ext cx="4190187" cy="1154162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Estatuto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Juez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Iberaomericano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(Madrid, 2001)</a:t>
            </a:r>
          </a:p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endParaRPr lang="en-US" sz="1800" u="sng" kern="0">
              <a:solidFill>
                <a:schemeClr val="accent5">
                  <a:lumMod val="75000"/>
                </a:schemeClr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800" u="sng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Principios</a:t>
            </a:r>
            <a:r>
              <a:rPr lang="en-US" sz="1800" u="sng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u="sng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equidad</a:t>
            </a:r>
            <a:r>
              <a:rPr lang="en-US" sz="1800" u="sng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y no </a:t>
            </a:r>
            <a:r>
              <a:rPr lang="en-US" sz="1800" u="sng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discriminación</a:t>
            </a:r>
            <a:endParaRPr lang="en-US" sz="1800" u="sng" kern="100">
              <a:solidFill>
                <a:schemeClr val="accent5">
                  <a:lumMod val="75000"/>
                </a:schemeClr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8A521AFD-5C33-A142-A11F-97202A86C1C3}"/>
              </a:ext>
            </a:extLst>
          </p:cNvPr>
          <p:cNvSpPr txBox="1">
            <a:spLocks/>
          </p:cNvSpPr>
          <p:nvPr/>
        </p:nvSpPr>
        <p:spPr>
          <a:xfrm>
            <a:off x="299478" y="1760943"/>
            <a:ext cx="2844939" cy="3402278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7306"/>
              </a:lnSpc>
            </a:pP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“</a:t>
            </a:r>
            <a:r>
              <a:rPr lang="en-US" sz="1600" i="1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Mejoramiento</a:t>
            </a: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del </a:t>
            </a:r>
            <a:r>
              <a:rPr lang="en-US" sz="1600" i="1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acceso</a:t>
            </a: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de la </a:t>
            </a:r>
            <a:r>
              <a:rPr lang="en-US" sz="1600" i="1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mujer</a:t>
            </a: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en la </a:t>
            </a:r>
            <a:r>
              <a:rPr lang="en-US" sz="1600" i="1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justicia</a:t>
            </a: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” (</a:t>
            </a:r>
            <a:r>
              <a:rPr lang="en-US" sz="1600" i="1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Cancún</a:t>
            </a:r>
            <a:r>
              <a:rPr lang="en-US" sz="1600" i="1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, 2002)</a:t>
            </a:r>
            <a:endParaRPr lang="en-US" sz="1600" dirty="0"/>
          </a:p>
          <a:p>
            <a:pPr algn="r">
              <a:lnSpc>
                <a:spcPct val="147306"/>
              </a:lnSpc>
            </a:pPr>
            <a:endParaRPr lang="en-US" sz="1100" i="1" dirty="0">
              <a:solidFill>
                <a:schemeClr val="accent5">
                  <a:lumMod val="75000"/>
                </a:schemeClr>
              </a:solidFill>
              <a:latin typeface="+mj-lt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r">
              <a:lnSpc>
                <a:spcPct val="147306"/>
              </a:lnSpc>
            </a:pP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La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importancia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de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adoptar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políticas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de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género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en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las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altas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en-US" sz="1600" u="sng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jerarquías</a:t>
            </a:r>
            <a:r>
              <a:rPr lang="en-US" sz="1600" u="sng" dirty="0">
                <a:solidFill>
                  <a:schemeClr val="accent5">
                    <a:lumMod val="75000"/>
                  </a:schemeClr>
                </a:solidFill>
                <a:latin typeface="+mj-lt"/>
                <a:ea typeface="Lato Light" panose="020F0502020204030203" pitchFamily="34" charset="0"/>
                <a:cs typeface="Mukta ExtraLight" panose="020B0000000000000000" pitchFamily="34" charset="77"/>
              </a:rPr>
              <a:t>.</a:t>
            </a:r>
          </a:p>
        </p:txBody>
      </p:sp>
      <p:sp>
        <p:nvSpPr>
          <p:cNvPr id="58" name="Subtitle 2">
            <a:extLst>
              <a:ext uri="{FF2B5EF4-FFF2-40B4-BE49-F238E27FC236}">
                <a16:creationId xmlns:a16="http://schemas.microsoft.com/office/drawing/2014/main" id="{C898468C-0B04-F44F-9D16-DA699CD6E183}"/>
              </a:ext>
            </a:extLst>
          </p:cNvPr>
          <p:cNvSpPr txBox="1">
            <a:spLocks/>
          </p:cNvSpPr>
          <p:nvPr/>
        </p:nvSpPr>
        <p:spPr>
          <a:xfrm>
            <a:off x="7683777" y="4176858"/>
            <a:ext cx="4399846" cy="1154162"/>
          </a:xfrm>
          <a:prstGeom prst="rect">
            <a:avLst/>
          </a:prstGeom>
        </p:spPr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Acceso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justicia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de las personas en </a:t>
            </a: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condición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i="1" kern="0" err="1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vulnerabilidad</a:t>
            </a:r>
            <a:r>
              <a:rPr lang="en-US" sz="1800" i="1" kern="0">
                <a:solidFill>
                  <a:schemeClr val="accent5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(Brasilia, 2008)</a:t>
            </a:r>
          </a:p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endParaRPr lang="en-US" sz="1800" i="1" kern="0">
              <a:solidFill>
                <a:schemeClr val="accent5">
                  <a:lumMod val="75000"/>
                </a:schemeClr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800" i="1" u="sng" kern="0">
                <a:solidFill>
                  <a:schemeClr val="accent5">
                    <a:lumMod val="75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100 Reglas de Brasilia</a:t>
            </a:r>
            <a:endParaRPr lang="en-US" sz="1800" u="sng" kern="100">
              <a:solidFill>
                <a:schemeClr val="accent5">
                  <a:lumMod val="75000"/>
                </a:schemeClr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Subtitle 2">
            <a:extLst>
              <a:ext uri="{FF2B5EF4-FFF2-40B4-BE49-F238E27FC236}">
                <a16:creationId xmlns:a16="http://schemas.microsoft.com/office/drawing/2014/main" id="{EE2FF6BD-BB9F-5F4F-BA0F-C2E6A539781D}"/>
              </a:ext>
            </a:extLst>
          </p:cNvPr>
          <p:cNvSpPr txBox="1">
            <a:spLocks/>
          </p:cNvSpPr>
          <p:nvPr/>
        </p:nvSpPr>
        <p:spPr>
          <a:xfrm>
            <a:off x="445553" y="5192973"/>
            <a:ext cx="2844939" cy="1277273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45720" tIns="22860" rIns="45720" bIns="2286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630436" algn="l" fontAlgn="base">
              <a:lnSpc>
                <a:spcPct val="100000"/>
              </a:lnSpc>
              <a:spcBef>
                <a:spcPts val="0"/>
              </a:spcBef>
              <a:buSzPts val="1000"/>
              <a:tabLst>
                <a:tab pos="914400" algn="l"/>
              </a:tabLst>
            </a:pPr>
            <a:r>
              <a:rPr lang="en-US" sz="1600" b="1" i="1" kern="0" dirty="0">
                <a:solidFill>
                  <a:schemeClr val="accent5">
                    <a:lumMod val="75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s-PR" sz="1600" b="1" i="1" kern="0" dirty="0" err="1">
                <a:solidFill>
                  <a:schemeClr val="accent5">
                    <a:lumMod val="75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reación</a:t>
            </a:r>
            <a:r>
              <a:rPr lang="es-PR" sz="1600" b="1" i="1" kern="0" dirty="0">
                <a:solidFill>
                  <a:schemeClr val="accent5">
                    <a:lumMod val="75000"/>
                  </a:schemeClr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de la Comisión Permanente de Género y Acceso a la Justicia (Santiago, 2014)</a:t>
            </a:r>
            <a:endParaRPr lang="en-US" sz="1600" b="1" kern="100" dirty="0">
              <a:solidFill>
                <a:schemeClr val="accent5">
                  <a:lumMod val="75000"/>
                </a:schemeClr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BC8B1CB-B684-7B40-86CE-ADB11DB48F29}"/>
              </a:ext>
            </a:extLst>
          </p:cNvPr>
          <p:cNvSpPr txBox="1"/>
          <p:nvPr/>
        </p:nvSpPr>
        <p:spPr>
          <a:xfrm>
            <a:off x="4636162" y="2234046"/>
            <a:ext cx="50045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>
                <a:solidFill>
                  <a:srgbClr val="5858A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VI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6A00565-00D9-B047-B9B1-B24D60B98D28}"/>
              </a:ext>
            </a:extLst>
          </p:cNvPr>
          <p:cNvSpPr txBox="1"/>
          <p:nvPr/>
        </p:nvSpPr>
        <p:spPr>
          <a:xfrm>
            <a:off x="5701950" y="3301179"/>
            <a:ext cx="5918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>
                <a:solidFill>
                  <a:srgbClr val="F16348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VII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4ED21A4-77CC-B341-A0B1-D1A9BD1F31F5}"/>
              </a:ext>
            </a:extLst>
          </p:cNvPr>
          <p:cNvSpPr txBox="1"/>
          <p:nvPr/>
        </p:nvSpPr>
        <p:spPr>
          <a:xfrm>
            <a:off x="4416550" y="4375080"/>
            <a:ext cx="72007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XIV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EFB9A4-8BB8-BB45-BE16-BE3048682CB9}"/>
              </a:ext>
            </a:extLst>
          </p:cNvPr>
          <p:cNvSpPr txBox="1"/>
          <p:nvPr/>
        </p:nvSpPr>
        <p:spPr>
          <a:xfrm>
            <a:off x="5701950" y="5448776"/>
            <a:ext cx="78739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rgbClr val="EF7587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XVII</a:t>
            </a:r>
          </a:p>
        </p:txBody>
      </p:sp>
      <p:grpSp>
        <p:nvGrpSpPr>
          <p:cNvPr id="8" name="Graphic 14" descr="Folder Search outline">
            <a:extLst>
              <a:ext uri="{FF2B5EF4-FFF2-40B4-BE49-F238E27FC236}">
                <a16:creationId xmlns:a16="http://schemas.microsoft.com/office/drawing/2014/main" id="{07314C08-F0C4-121D-F497-575C491E1551}"/>
              </a:ext>
            </a:extLst>
          </p:cNvPr>
          <p:cNvGrpSpPr/>
          <p:nvPr/>
        </p:nvGrpSpPr>
        <p:grpSpPr>
          <a:xfrm>
            <a:off x="3523183" y="3387585"/>
            <a:ext cx="389716" cy="398112"/>
            <a:chOff x="3523183" y="2667917"/>
            <a:chExt cx="389716" cy="398112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7B622AE-23D4-5ACD-0302-B604118561E3}"/>
                </a:ext>
              </a:extLst>
            </p:cNvPr>
            <p:cNvSpPr/>
            <p:nvPr/>
          </p:nvSpPr>
          <p:spPr>
            <a:xfrm>
              <a:off x="3537401" y="2770284"/>
              <a:ext cx="372848" cy="176298"/>
            </a:xfrm>
            <a:custGeom>
              <a:avLst/>
              <a:gdLst>
                <a:gd name="connsiteX0" fmla="*/ 201891 w 372848"/>
                <a:gd name="connsiteY0" fmla="*/ 164925 h 176298"/>
                <a:gd name="connsiteX1" fmla="*/ 17061 w 372848"/>
                <a:gd name="connsiteY1" fmla="*/ 164925 h 176298"/>
                <a:gd name="connsiteX2" fmla="*/ 79130 w 372848"/>
                <a:gd name="connsiteY2" fmla="*/ 14883 h 176298"/>
                <a:gd name="connsiteX3" fmla="*/ 84379 w 372848"/>
                <a:gd name="connsiteY3" fmla="*/ 11374 h 176298"/>
                <a:gd name="connsiteX4" fmla="*/ 355788 w 372848"/>
                <a:gd name="connsiteY4" fmla="*/ 11374 h 176298"/>
                <a:gd name="connsiteX5" fmla="*/ 361471 w 372848"/>
                <a:gd name="connsiteY5" fmla="*/ 17066 h 176298"/>
                <a:gd name="connsiteX6" fmla="*/ 361020 w 372848"/>
                <a:gd name="connsiteY6" fmla="*/ 19279 h 176298"/>
                <a:gd name="connsiteX7" fmla="*/ 338841 w 372848"/>
                <a:gd name="connsiteY7" fmla="*/ 71714 h 176298"/>
                <a:gd name="connsiteX8" fmla="*/ 349316 w 372848"/>
                <a:gd name="connsiteY8" fmla="*/ 76150 h 176298"/>
                <a:gd name="connsiteX9" fmla="*/ 371496 w 372848"/>
                <a:gd name="connsiteY9" fmla="*/ 23709 h 176298"/>
                <a:gd name="connsiteX10" fmla="*/ 362431 w 372848"/>
                <a:gd name="connsiteY10" fmla="*/ 1348 h 176298"/>
                <a:gd name="connsiteX11" fmla="*/ 355788 w 372848"/>
                <a:gd name="connsiteY11" fmla="*/ 0 h 176298"/>
                <a:gd name="connsiteX12" fmla="*/ 84379 w 372848"/>
                <a:gd name="connsiteY12" fmla="*/ 0 h 176298"/>
                <a:gd name="connsiteX13" fmla="*/ 68614 w 372848"/>
                <a:gd name="connsiteY13" fmla="*/ 10538 h 176298"/>
                <a:gd name="connsiteX14" fmla="*/ 0 w 372848"/>
                <a:gd name="connsiteY14" fmla="*/ 176299 h 176298"/>
                <a:gd name="connsiteX15" fmla="*/ 201891 w 372848"/>
                <a:gd name="connsiteY15" fmla="*/ 176299 h 17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848" h="176298">
                  <a:moveTo>
                    <a:pt x="201891" y="164925"/>
                  </a:moveTo>
                  <a:lnTo>
                    <a:pt x="17061" y="164925"/>
                  </a:lnTo>
                  <a:lnTo>
                    <a:pt x="79130" y="14883"/>
                  </a:lnTo>
                  <a:cubicBezTo>
                    <a:pt x="80002" y="12754"/>
                    <a:pt x="82078" y="11367"/>
                    <a:pt x="84379" y="11374"/>
                  </a:cubicBezTo>
                  <a:lnTo>
                    <a:pt x="355788" y="11374"/>
                  </a:lnTo>
                  <a:cubicBezTo>
                    <a:pt x="358929" y="11377"/>
                    <a:pt x="361473" y="13925"/>
                    <a:pt x="361471" y="17066"/>
                  </a:cubicBezTo>
                  <a:cubicBezTo>
                    <a:pt x="361470" y="17826"/>
                    <a:pt x="361317" y="18579"/>
                    <a:pt x="361020" y="19279"/>
                  </a:cubicBezTo>
                  <a:lnTo>
                    <a:pt x="338841" y="71714"/>
                  </a:lnTo>
                  <a:lnTo>
                    <a:pt x="349316" y="76150"/>
                  </a:lnTo>
                  <a:lnTo>
                    <a:pt x="371496" y="23709"/>
                  </a:lnTo>
                  <a:cubicBezTo>
                    <a:pt x="375168" y="15032"/>
                    <a:pt x="371109" y="5021"/>
                    <a:pt x="362431" y="1348"/>
                  </a:cubicBezTo>
                  <a:cubicBezTo>
                    <a:pt x="360329" y="459"/>
                    <a:pt x="358071" y="1"/>
                    <a:pt x="355788" y="0"/>
                  </a:cubicBezTo>
                  <a:lnTo>
                    <a:pt x="84379" y="0"/>
                  </a:lnTo>
                  <a:cubicBezTo>
                    <a:pt x="77470" y="-18"/>
                    <a:pt x="71238" y="4148"/>
                    <a:pt x="68614" y="10538"/>
                  </a:cubicBezTo>
                  <a:lnTo>
                    <a:pt x="0" y="176299"/>
                  </a:lnTo>
                  <a:lnTo>
                    <a:pt x="201891" y="176299"/>
                  </a:lnTo>
                  <a:close/>
                </a:path>
              </a:pathLst>
            </a:cu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5D5453D-739E-6067-0D2A-ABD1DC2B23A0}"/>
                </a:ext>
              </a:extLst>
            </p:cNvPr>
            <p:cNvSpPr/>
            <p:nvPr/>
          </p:nvSpPr>
          <p:spPr>
            <a:xfrm>
              <a:off x="3699481" y="2852594"/>
              <a:ext cx="213418" cy="213435"/>
            </a:xfrm>
            <a:custGeom>
              <a:avLst/>
              <a:gdLst>
                <a:gd name="connsiteX0" fmla="*/ 190813 w 213418"/>
                <a:gd name="connsiteY0" fmla="*/ 22605 h 213435"/>
                <a:gd name="connsiteX1" fmla="*/ 82293 w 213418"/>
                <a:gd name="connsiteY1" fmla="*/ 22346 h 213435"/>
                <a:gd name="connsiteX2" fmla="*/ 78420 w 213418"/>
                <a:gd name="connsiteY2" fmla="*/ 126974 h 213435"/>
                <a:gd name="connsiteX3" fmla="*/ 68900 w 213418"/>
                <a:gd name="connsiteY3" fmla="*/ 136494 h 213435"/>
                <a:gd name="connsiteX4" fmla="*/ 45424 w 213418"/>
                <a:gd name="connsiteY4" fmla="*/ 139861 h 213435"/>
                <a:gd name="connsiteX5" fmla="*/ 5830 w 213418"/>
                <a:gd name="connsiteY5" fmla="*/ 179454 h 213435"/>
                <a:gd name="connsiteX6" fmla="*/ 5830 w 213418"/>
                <a:gd name="connsiteY6" fmla="*/ 207605 h 213435"/>
                <a:gd name="connsiteX7" fmla="*/ 33981 w 213418"/>
                <a:gd name="connsiteY7" fmla="*/ 207605 h 213435"/>
                <a:gd name="connsiteX8" fmla="*/ 73580 w 213418"/>
                <a:gd name="connsiteY8" fmla="*/ 168012 h 213435"/>
                <a:gd name="connsiteX9" fmla="*/ 76941 w 213418"/>
                <a:gd name="connsiteY9" fmla="*/ 144536 h 213435"/>
                <a:gd name="connsiteX10" fmla="*/ 86444 w 213418"/>
                <a:gd name="connsiteY10" fmla="*/ 134998 h 213435"/>
                <a:gd name="connsiteX11" fmla="*/ 194687 w 213418"/>
                <a:gd name="connsiteY11" fmla="*/ 127233 h 213435"/>
                <a:gd name="connsiteX12" fmla="*/ 190813 w 213418"/>
                <a:gd name="connsiteY12" fmla="*/ 22605 h 213435"/>
                <a:gd name="connsiteX13" fmla="*/ 90277 w 213418"/>
                <a:gd name="connsiteY13" fmla="*/ 30647 h 213435"/>
                <a:gd name="connsiteX14" fmla="*/ 162082 w 213418"/>
                <a:gd name="connsiteY14" fmla="*/ 16730 h 213435"/>
                <a:gd name="connsiteX15" fmla="*/ 132800 w 213418"/>
                <a:gd name="connsiteY15" fmla="*/ 82615 h 213435"/>
                <a:gd name="connsiteX16" fmla="*/ 71431 w 213418"/>
                <a:gd name="connsiteY16" fmla="*/ 82615 h 213435"/>
                <a:gd name="connsiteX17" fmla="*/ 90277 w 213418"/>
                <a:gd name="connsiteY17" fmla="*/ 30647 h 213435"/>
                <a:gd name="connsiteX18" fmla="*/ 65533 w 213418"/>
                <a:gd name="connsiteY18" fmla="*/ 159959 h 213435"/>
                <a:gd name="connsiteX19" fmla="*/ 25940 w 213418"/>
                <a:gd name="connsiteY19" fmla="*/ 199552 h 213435"/>
                <a:gd name="connsiteX20" fmla="*/ 13872 w 213418"/>
                <a:gd name="connsiteY20" fmla="*/ 199552 h 213435"/>
                <a:gd name="connsiteX21" fmla="*/ 13872 w 213418"/>
                <a:gd name="connsiteY21" fmla="*/ 187484 h 213435"/>
                <a:gd name="connsiteX22" fmla="*/ 53459 w 213418"/>
                <a:gd name="connsiteY22" fmla="*/ 147885 h 213435"/>
                <a:gd name="connsiteX23" fmla="*/ 65533 w 213418"/>
                <a:gd name="connsiteY23" fmla="*/ 147885 h 213435"/>
                <a:gd name="connsiteX24" fmla="*/ 65533 w 213418"/>
                <a:gd name="connsiteY24" fmla="*/ 159959 h 213435"/>
                <a:gd name="connsiteX25" fmla="*/ 182772 w 213418"/>
                <a:gd name="connsiteY25" fmla="*/ 123147 h 213435"/>
                <a:gd name="connsiteX26" fmla="*/ 90442 w 213418"/>
                <a:gd name="connsiteY26" fmla="*/ 123306 h 213435"/>
                <a:gd name="connsiteX27" fmla="*/ 73472 w 213418"/>
                <a:gd name="connsiteY27" fmla="*/ 93989 h 213435"/>
                <a:gd name="connsiteX28" fmla="*/ 140181 w 213418"/>
                <a:gd name="connsiteY28" fmla="*/ 93989 h 213435"/>
                <a:gd name="connsiteX29" fmla="*/ 172154 w 213418"/>
                <a:gd name="connsiteY29" fmla="*/ 22065 h 213435"/>
                <a:gd name="connsiteX30" fmla="*/ 191445 w 213418"/>
                <a:gd name="connsiteY30" fmla="*/ 112432 h 213435"/>
                <a:gd name="connsiteX31" fmla="*/ 182772 w 213418"/>
                <a:gd name="connsiteY31" fmla="*/ 123141 h 21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3418" h="213435">
                  <a:moveTo>
                    <a:pt x="190813" y="22605"/>
                  </a:moveTo>
                  <a:cubicBezTo>
                    <a:pt x="160918" y="-7433"/>
                    <a:pt x="112332" y="-7550"/>
                    <a:pt x="82293" y="22346"/>
                  </a:cubicBezTo>
                  <a:cubicBezTo>
                    <a:pt x="53715" y="50788"/>
                    <a:pt x="52023" y="96496"/>
                    <a:pt x="78420" y="126974"/>
                  </a:cubicBezTo>
                  <a:lnTo>
                    <a:pt x="68900" y="136494"/>
                  </a:lnTo>
                  <a:cubicBezTo>
                    <a:pt x="61187" y="132323"/>
                    <a:pt x="51653" y="133690"/>
                    <a:pt x="45424" y="139861"/>
                  </a:cubicBezTo>
                  <a:lnTo>
                    <a:pt x="5830" y="179454"/>
                  </a:lnTo>
                  <a:cubicBezTo>
                    <a:pt x="-1943" y="187228"/>
                    <a:pt x="-1943" y="199832"/>
                    <a:pt x="5830" y="207605"/>
                  </a:cubicBezTo>
                  <a:cubicBezTo>
                    <a:pt x="13604" y="215379"/>
                    <a:pt x="26208" y="215379"/>
                    <a:pt x="33981" y="207605"/>
                  </a:cubicBezTo>
                  <a:lnTo>
                    <a:pt x="73580" y="168012"/>
                  </a:lnTo>
                  <a:cubicBezTo>
                    <a:pt x="79749" y="161781"/>
                    <a:pt x="81114" y="152247"/>
                    <a:pt x="76941" y="144536"/>
                  </a:cubicBezTo>
                  <a:lnTo>
                    <a:pt x="86444" y="134998"/>
                  </a:lnTo>
                  <a:cubicBezTo>
                    <a:pt x="118479" y="162744"/>
                    <a:pt x="166941" y="159268"/>
                    <a:pt x="194687" y="127233"/>
                  </a:cubicBezTo>
                  <a:cubicBezTo>
                    <a:pt x="221084" y="96756"/>
                    <a:pt x="219392" y="51047"/>
                    <a:pt x="190813" y="22605"/>
                  </a:cubicBezTo>
                  <a:close/>
                  <a:moveTo>
                    <a:pt x="90277" y="30647"/>
                  </a:moveTo>
                  <a:cubicBezTo>
                    <a:pt x="109148" y="11822"/>
                    <a:pt x="137546" y="6319"/>
                    <a:pt x="162082" y="16730"/>
                  </a:cubicBezTo>
                  <a:lnTo>
                    <a:pt x="132800" y="82615"/>
                  </a:lnTo>
                  <a:lnTo>
                    <a:pt x="71431" y="82615"/>
                  </a:lnTo>
                  <a:cubicBezTo>
                    <a:pt x="69709" y="63356"/>
                    <a:pt x="76611" y="44324"/>
                    <a:pt x="90277" y="30647"/>
                  </a:cubicBezTo>
                  <a:close/>
                  <a:moveTo>
                    <a:pt x="65533" y="159959"/>
                  </a:moveTo>
                  <a:lnTo>
                    <a:pt x="25940" y="199552"/>
                  </a:lnTo>
                  <a:cubicBezTo>
                    <a:pt x="22607" y="202885"/>
                    <a:pt x="17204" y="202885"/>
                    <a:pt x="13872" y="199552"/>
                  </a:cubicBezTo>
                  <a:cubicBezTo>
                    <a:pt x="10539" y="196220"/>
                    <a:pt x="10539" y="190817"/>
                    <a:pt x="13872" y="187484"/>
                  </a:cubicBezTo>
                  <a:lnTo>
                    <a:pt x="53459" y="147885"/>
                  </a:lnTo>
                  <a:cubicBezTo>
                    <a:pt x="56794" y="144551"/>
                    <a:pt x="62199" y="144551"/>
                    <a:pt x="65533" y="147885"/>
                  </a:cubicBezTo>
                  <a:cubicBezTo>
                    <a:pt x="68867" y="151219"/>
                    <a:pt x="68867" y="156625"/>
                    <a:pt x="65533" y="159959"/>
                  </a:cubicBezTo>
                  <a:close/>
                  <a:moveTo>
                    <a:pt x="182772" y="123147"/>
                  </a:moveTo>
                  <a:cubicBezTo>
                    <a:pt x="157319" y="148687"/>
                    <a:pt x="115982" y="148758"/>
                    <a:pt x="90442" y="123306"/>
                  </a:cubicBezTo>
                  <a:cubicBezTo>
                    <a:pt x="82304" y="115197"/>
                    <a:pt x="76451" y="105084"/>
                    <a:pt x="73472" y="93989"/>
                  </a:cubicBezTo>
                  <a:lnTo>
                    <a:pt x="140181" y="93989"/>
                  </a:lnTo>
                  <a:lnTo>
                    <a:pt x="172154" y="22065"/>
                  </a:lnTo>
                  <a:cubicBezTo>
                    <a:pt x="202435" y="41692"/>
                    <a:pt x="211072" y="82150"/>
                    <a:pt x="191445" y="112432"/>
                  </a:cubicBezTo>
                  <a:cubicBezTo>
                    <a:pt x="188939" y="116297"/>
                    <a:pt x="186032" y="119887"/>
                    <a:pt x="182772" y="123141"/>
                  </a:cubicBezTo>
                  <a:close/>
                </a:path>
              </a:pathLst>
            </a:cu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BACEC4B-B985-ADDE-85DB-C33F7A3718BF}"/>
                </a:ext>
              </a:extLst>
            </p:cNvPr>
            <p:cNvSpPr/>
            <p:nvPr/>
          </p:nvSpPr>
          <p:spPr>
            <a:xfrm>
              <a:off x="3523183" y="2667917"/>
              <a:ext cx="346910" cy="278666"/>
            </a:xfrm>
            <a:custGeom>
              <a:avLst/>
              <a:gdLst>
                <a:gd name="connsiteX0" fmla="*/ 116118 w 346910"/>
                <a:gd name="connsiteY0" fmla="*/ 11374 h 278666"/>
                <a:gd name="connsiteX1" fmla="*/ 119167 w 346910"/>
                <a:gd name="connsiteY1" fmla="*/ 12261 h 278666"/>
                <a:gd name="connsiteX2" fmla="*/ 176140 w 346910"/>
                <a:gd name="connsiteY2" fmla="*/ 48516 h 278666"/>
                <a:gd name="connsiteX3" fmla="*/ 185296 w 346910"/>
                <a:gd name="connsiteY3" fmla="*/ 51184 h 278666"/>
                <a:gd name="connsiteX4" fmla="*/ 329850 w 346910"/>
                <a:gd name="connsiteY4" fmla="*/ 51184 h 278666"/>
                <a:gd name="connsiteX5" fmla="*/ 335537 w 346910"/>
                <a:gd name="connsiteY5" fmla="*/ 56871 h 278666"/>
                <a:gd name="connsiteX6" fmla="*/ 335537 w 346910"/>
                <a:gd name="connsiteY6" fmla="*/ 90993 h 278666"/>
                <a:gd name="connsiteX7" fmla="*/ 346911 w 346910"/>
                <a:gd name="connsiteY7" fmla="*/ 90993 h 278666"/>
                <a:gd name="connsiteX8" fmla="*/ 346911 w 346910"/>
                <a:gd name="connsiteY8" fmla="*/ 56871 h 278666"/>
                <a:gd name="connsiteX9" fmla="*/ 329850 w 346910"/>
                <a:gd name="connsiteY9" fmla="*/ 39809 h 278666"/>
                <a:gd name="connsiteX10" fmla="*/ 185296 w 346910"/>
                <a:gd name="connsiteY10" fmla="*/ 39809 h 278666"/>
                <a:gd name="connsiteX11" fmla="*/ 182248 w 346910"/>
                <a:gd name="connsiteY11" fmla="*/ 38922 h 278666"/>
                <a:gd name="connsiteX12" fmla="*/ 125275 w 346910"/>
                <a:gd name="connsiteY12" fmla="*/ 2667 h 278666"/>
                <a:gd name="connsiteX13" fmla="*/ 116118 w 346910"/>
                <a:gd name="connsiteY13" fmla="*/ 0 h 278666"/>
                <a:gd name="connsiteX14" fmla="*/ 17061 w 346910"/>
                <a:gd name="connsiteY14" fmla="*/ 0 h 278666"/>
                <a:gd name="connsiteX15" fmla="*/ 0 w 346910"/>
                <a:gd name="connsiteY15" fmla="*/ 17061 h 278666"/>
                <a:gd name="connsiteX16" fmla="*/ 0 w 346910"/>
                <a:gd name="connsiteY16" fmla="*/ 278666 h 278666"/>
                <a:gd name="connsiteX17" fmla="*/ 11374 w 346910"/>
                <a:gd name="connsiteY17" fmla="*/ 278666 h 278666"/>
                <a:gd name="connsiteX18" fmla="*/ 11374 w 346910"/>
                <a:gd name="connsiteY18" fmla="*/ 17061 h 278666"/>
                <a:gd name="connsiteX19" fmla="*/ 17061 w 346910"/>
                <a:gd name="connsiteY19" fmla="*/ 11374 h 278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6910" h="278666">
                  <a:moveTo>
                    <a:pt x="116118" y="11374"/>
                  </a:moveTo>
                  <a:cubicBezTo>
                    <a:pt x="117198" y="11375"/>
                    <a:pt x="118256" y="11682"/>
                    <a:pt x="119167" y="12261"/>
                  </a:cubicBezTo>
                  <a:lnTo>
                    <a:pt x="176140" y="48516"/>
                  </a:lnTo>
                  <a:cubicBezTo>
                    <a:pt x="178875" y="50262"/>
                    <a:pt x="182052" y="51187"/>
                    <a:pt x="185296" y="51184"/>
                  </a:cubicBezTo>
                  <a:lnTo>
                    <a:pt x="329850" y="51184"/>
                  </a:lnTo>
                  <a:cubicBezTo>
                    <a:pt x="332991" y="51184"/>
                    <a:pt x="335537" y="53730"/>
                    <a:pt x="335537" y="56871"/>
                  </a:cubicBezTo>
                  <a:lnTo>
                    <a:pt x="335537" y="90993"/>
                  </a:lnTo>
                  <a:lnTo>
                    <a:pt x="346911" y="90993"/>
                  </a:lnTo>
                  <a:lnTo>
                    <a:pt x="346911" y="56871"/>
                  </a:lnTo>
                  <a:cubicBezTo>
                    <a:pt x="346911" y="47448"/>
                    <a:pt x="339273" y="39809"/>
                    <a:pt x="329850" y="39809"/>
                  </a:cubicBezTo>
                  <a:lnTo>
                    <a:pt x="185296" y="39809"/>
                  </a:lnTo>
                  <a:cubicBezTo>
                    <a:pt x="184216" y="39809"/>
                    <a:pt x="183159" y="39501"/>
                    <a:pt x="182248" y="38922"/>
                  </a:cubicBezTo>
                  <a:lnTo>
                    <a:pt x="125275" y="2667"/>
                  </a:lnTo>
                  <a:cubicBezTo>
                    <a:pt x="122540" y="922"/>
                    <a:pt x="119362" y="-3"/>
                    <a:pt x="116118" y="0"/>
                  </a:cubicBezTo>
                  <a:lnTo>
                    <a:pt x="17061" y="0"/>
                  </a:lnTo>
                  <a:cubicBezTo>
                    <a:pt x="7638" y="0"/>
                    <a:pt x="0" y="7638"/>
                    <a:pt x="0" y="17061"/>
                  </a:cubicBezTo>
                  <a:lnTo>
                    <a:pt x="0" y="278666"/>
                  </a:lnTo>
                  <a:lnTo>
                    <a:pt x="11374" y="278666"/>
                  </a:lnTo>
                  <a:lnTo>
                    <a:pt x="11374" y="17061"/>
                  </a:lnTo>
                  <a:cubicBezTo>
                    <a:pt x="11374" y="13920"/>
                    <a:pt x="13920" y="11374"/>
                    <a:pt x="17061" y="11374"/>
                  </a:cubicBezTo>
                  <a:close/>
                </a:path>
              </a:pathLst>
            </a:cu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</p:grpSp>
      <p:grpSp>
        <p:nvGrpSpPr>
          <p:cNvPr id="41" name="Graphic 32" descr="Contract outline">
            <a:extLst>
              <a:ext uri="{FF2B5EF4-FFF2-40B4-BE49-F238E27FC236}">
                <a16:creationId xmlns:a16="http://schemas.microsoft.com/office/drawing/2014/main" id="{E710F9B4-6607-3649-BAE1-CBB83B44DD13}"/>
              </a:ext>
            </a:extLst>
          </p:cNvPr>
          <p:cNvGrpSpPr/>
          <p:nvPr/>
        </p:nvGrpSpPr>
        <p:grpSpPr>
          <a:xfrm>
            <a:off x="6992994" y="4389844"/>
            <a:ext cx="320133" cy="426844"/>
            <a:chOff x="6992994" y="3670176"/>
            <a:chExt cx="320133" cy="426844"/>
          </a:xfrm>
          <a:solidFill>
            <a:schemeClr val="bg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EA83D33-D82C-37C7-8697-43509B087FDA}"/>
                </a:ext>
              </a:extLst>
            </p:cNvPr>
            <p:cNvSpPr/>
            <p:nvPr/>
          </p:nvSpPr>
          <p:spPr>
            <a:xfrm>
              <a:off x="6992994" y="3670176"/>
              <a:ext cx="320133" cy="426844"/>
            </a:xfrm>
            <a:custGeom>
              <a:avLst/>
              <a:gdLst>
                <a:gd name="connsiteX0" fmla="*/ 320133 w 320133"/>
                <a:gd name="connsiteY0" fmla="*/ 0 h 426844"/>
                <a:gd name="connsiteX1" fmla="*/ 0 w 320133"/>
                <a:gd name="connsiteY1" fmla="*/ 0 h 426844"/>
                <a:gd name="connsiteX2" fmla="*/ 0 w 320133"/>
                <a:gd name="connsiteY2" fmla="*/ 426844 h 426844"/>
                <a:gd name="connsiteX3" fmla="*/ 320133 w 320133"/>
                <a:gd name="connsiteY3" fmla="*/ 426844 h 426844"/>
                <a:gd name="connsiteX4" fmla="*/ 309462 w 320133"/>
                <a:gd name="connsiteY4" fmla="*/ 416173 h 426844"/>
                <a:gd name="connsiteX5" fmla="*/ 10671 w 320133"/>
                <a:gd name="connsiteY5" fmla="*/ 416173 h 426844"/>
                <a:gd name="connsiteX6" fmla="*/ 10671 w 320133"/>
                <a:gd name="connsiteY6" fmla="*/ 10671 h 426844"/>
                <a:gd name="connsiteX7" fmla="*/ 309462 w 320133"/>
                <a:gd name="connsiteY7" fmla="*/ 10671 h 42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133" h="426844">
                  <a:moveTo>
                    <a:pt x="320133" y="0"/>
                  </a:moveTo>
                  <a:lnTo>
                    <a:pt x="0" y="0"/>
                  </a:lnTo>
                  <a:lnTo>
                    <a:pt x="0" y="426844"/>
                  </a:lnTo>
                  <a:lnTo>
                    <a:pt x="320133" y="426844"/>
                  </a:lnTo>
                  <a:close/>
                  <a:moveTo>
                    <a:pt x="309462" y="416173"/>
                  </a:moveTo>
                  <a:lnTo>
                    <a:pt x="10671" y="416173"/>
                  </a:lnTo>
                  <a:lnTo>
                    <a:pt x="10671" y="10671"/>
                  </a:lnTo>
                  <a:lnTo>
                    <a:pt x="309462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A14AE3D-64BC-0201-FD68-7B9A49560215}"/>
                </a:ext>
              </a:extLst>
            </p:cNvPr>
            <p:cNvSpPr/>
            <p:nvPr/>
          </p:nvSpPr>
          <p:spPr>
            <a:xfrm>
              <a:off x="7046350" y="3750209"/>
              <a:ext cx="213422" cy="10671"/>
            </a:xfrm>
            <a:custGeom>
              <a:avLst/>
              <a:gdLst>
                <a:gd name="connsiteX0" fmla="*/ 0 w 213422"/>
                <a:gd name="connsiteY0" fmla="*/ 0 h 10671"/>
                <a:gd name="connsiteX1" fmla="*/ 213422 w 213422"/>
                <a:gd name="connsiteY1" fmla="*/ 0 h 10671"/>
                <a:gd name="connsiteX2" fmla="*/ 213422 w 213422"/>
                <a:gd name="connsiteY2" fmla="*/ 10671 h 10671"/>
                <a:gd name="connsiteX3" fmla="*/ 0 w 213422"/>
                <a:gd name="connsiteY3" fmla="*/ 10671 h 1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22" h="10671">
                  <a:moveTo>
                    <a:pt x="0" y="0"/>
                  </a:moveTo>
                  <a:lnTo>
                    <a:pt x="213422" y="0"/>
                  </a:lnTo>
                  <a:lnTo>
                    <a:pt x="213422" y="10671"/>
                  </a:lnTo>
                  <a:lnTo>
                    <a:pt x="0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6FA49C6-4EAD-212B-0E48-D04FA21895DB}"/>
                </a:ext>
              </a:extLst>
            </p:cNvPr>
            <p:cNvSpPr/>
            <p:nvPr/>
          </p:nvSpPr>
          <p:spPr>
            <a:xfrm>
              <a:off x="7046350" y="3792894"/>
              <a:ext cx="213422" cy="10671"/>
            </a:xfrm>
            <a:custGeom>
              <a:avLst/>
              <a:gdLst>
                <a:gd name="connsiteX0" fmla="*/ 0 w 213422"/>
                <a:gd name="connsiteY0" fmla="*/ 0 h 10671"/>
                <a:gd name="connsiteX1" fmla="*/ 213422 w 213422"/>
                <a:gd name="connsiteY1" fmla="*/ 0 h 10671"/>
                <a:gd name="connsiteX2" fmla="*/ 213422 w 213422"/>
                <a:gd name="connsiteY2" fmla="*/ 10671 h 10671"/>
                <a:gd name="connsiteX3" fmla="*/ 0 w 213422"/>
                <a:gd name="connsiteY3" fmla="*/ 10671 h 1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22" h="10671">
                  <a:moveTo>
                    <a:pt x="0" y="0"/>
                  </a:moveTo>
                  <a:lnTo>
                    <a:pt x="213422" y="0"/>
                  </a:lnTo>
                  <a:lnTo>
                    <a:pt x="213422" y="10671"/>
                  </a:lnTo>
                  <a:lnTo>
                    <a:pt x="0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600EDA2-8CE6-0F32-34EC-30D3D432E9BD}"/>
                </a:ext>
              </a:extLst>
            </p:cNvPr>
            <p:cNvSpPr/>
            <p:nvPr/>
          </p:nvSpPr>
          <p:spPr>
            <a:xfrm>
              <a:off x="7046350" y="3835578"/>
              <a:ext cx="213422" cy="10671"/>
            </a:xfrm>
            <a:custGeom>
              <a:avLst/>
              <a:gdLst>
                <a:gd name="connsiteX0" fmla="*/ 0 w 213422"/>
                <a:gd name="connsiteY0" fmla="*/ 0 h 10671"/>
                <a:gd name="connsiteX1" fmla="*/ 213422 w 213422"/>
                <a:gd name="connsiteY1" fmla="*/ 0 h 10671"/>
                <a:gd name="connsiteX2" fmla="*/ 213422 w 213422"/>
                <a:gd name="connsiteY2" fmla="*/ 10671 h 10671"/>
                <a:gd name="connsiteX3" fmla="*/ 0 w 213422"/>
                <a:gd name="connsiteY3" fmla="*/ 10671 h 1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22" h="10671">
                  <a:moveTo>
                    <a:pt x="0" y="0"/>
                  </a:moveTo>
                  <a:lnTo>
                    <a:pt x="213422" y="0"/>
                  </a:lnTo>
                  <a:lnTo>
                    <a:pt x="213422" y="10671"/>
                  </a:lnTo>
                  <a:lnTo>
                    <a:pt x="0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0E93B7-2D65-C55E-BD22-2BFBE4B5ACD9}"/>
                </a:ext>
              </a:extLst>
            </p:cNvPr>
            <p:cNvSpPr/>
            <p:nvPr/>
          </p:nvSpPr>
          <p:spPr>
            <a:xfrm>
              <a:off x="7153061" y="3878262"/>
              <a:ext cx="106711" cy="10671"/>
            </a:xfrm>
            <a:custGeom>
              <a:avLst/>
              <a:gdLst>
                <a:gd name="connsiteX0" fmla="*/ 0 w 106711"/>
                <a:gd name="connsiteY0" fmla="*/ 0 h 10671"/>
                <a:gd name="connsiteX1" fmla="*/ 106711 w 106711"/>
                <a:gd name="connsiteY1" fmla="*/ 0 h 10671"/>
                <a:gd name="connsiteX2" fmla="*/ 106711 w 106711"/>
                <a:gd name="connsiteY2" fmla="*/ 10671 h 10671"/>
                <a:gd name="connsiteX3" fmla="*/ 0 w 106711"/>
                <a:gd name="connsiteY3" fmla="*/ 10671 h 1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11" h="10671">
                  <a:moveTo>
                    <a:pt x="0" y="0"/>
                  </a:moveTo>
                  <a:lnTo>
                    <a:pt x="106711" y="0"/>
                  </a:lnTo>
                  <a:lnTo>
                    <a:pt x="106711" y="10671"/>
                  </a:lnTo>
                  <a:lnTo>
                    <a:pt x="0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89AAFE3-937D-4D68-FBFA-BDBD2FECB8A6}"/>
                </a:ext>
              </a:extLst>
            </p:cNvPr>
            <p:cNvSpPr/>
            <p:nvPr/>
          </p:nvSpPr>
          <p:spPr>
            <a:xfrm>
              <a:off x="7046350" y="3984973"/>
              <a:ext cx="106711" cy="10671"/>
            </a:xfrm>
            <a:custGeom>
              <a:avLst/>
              <a:gdLst>
                <a:gd name="connsiteX0" fmla="*/ 0 w 106711"/>
                <a:gd name="connsiteY0" fmla="*/ 0 h 10671"/>
                <a:gd name="connsiteX1" fmla="*/ 106711 w 106711"/>
                <a:gd name="connsiteY1" fmla="*/ 0 h 10671"/>
                <a:gd name="connsiteX2" fmla="*/ 106711 w 106711"/>
                <a:gd name="connsiteY2" fmla="*/ 10671 h 10671"/>
                <a:gd name="connsiteX3" fmla="*/ 0 w 106711"/>
                <a:gd name="connsiteY3" fmla="*/ 10671 h 1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11" h="10671">
                  <a:moveTo>
                    <a:pt x="0" y="0"/>
                  </a:moveTo>
                  <a:lnTo>
                    <a:pt x="106711" y="0"/>
                  </a:lnTo>
                  <a:lnTo>
                    <a:pt x="106711" y="10671"/>
                  </a:lnTo>
                  <a:lnTo>
                    <a:pt x="0" y="10671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A58CAC-C9BF-F54F-13E9-A8534172F42E}"/>
                </a:ext>
              </a:extLst>
            </p:cNvPr>
            <p:cNvSpPr/>
            <p:nvPr/>
          </p:nvSpPr>
          <p:spPr>
            <a:xfrm>
              <a:off x="7189305" y="3954523"/>
              <a:ext cx="68903" cy="68903"/>
            </a:xfrm>
            <a:custGeom>
              <a:avLst/>
              <a:gdLst>
                <a:gd name="connsiteX0" fmla="*/ 7544 w 68903"/>
                <a:gd name="connsiteY0" fmla="*/ 0 h 68903"/>
                <a:gd name="connsiteX1" fmla="*/ 34452 w 68903"/>
                <a:gd name="connsiteY1" fmla="*/ 26907 h 68903"/>
                <a:gd name="connsiteX2" fmla="*/ 61359 w 68903"/>
                <a:gd name="connsiteY2" fmla="*/ 0 h 68903"/>
                <a:gd name="connsiteX3" fmla="*/ 68903 w 68903"/>
                <a:gd name="connsiteY3" fmla="*/ 7544 h 68903"/>
                <a:gd name="connsiteX4" fmla="*/ 41996 w 68903"/>
                <a:gd name="connsiteY4" fmla="*/ 34452 h 68903"/>
                <a:gd name="connsiteX5" fmla="*/ 68903 w 68903"/>
                <a:gd name="connsiteY5" fmla="*/ 61359 h 68903"/>
                <a:gd name="connsiteX6" fmla="*/ 61359 w 68903"/>
                <a:gd name="connsiteY6" fmla="*/ 68903 h 68903"/>
                <a:gd name="connsiteX7" fmla="*/ 34452 w 68903"/>
                <a:gd name="connsiteY7" fmla="*/ 41996 h 68903"/>
                <a:gd name="connsiteX8" fmla="*/ 7544 w 68903"/>
                <a:gd name="connsiteY8" fmla="*/ 68903 h 68903"/>
                <a:gd name="connsiteX9" fmla="*/ 0 w 68903"/>
                <a:gd name="connsiteY9" fmla="*/ 61359 h 68903"/>
                <a:gd name="connsiteX10" fmla="*/ 26907 w 68903"/>
                <a:gd name="connsiteY10" fmla="*/ 34452 h 68903"/>
                <a:gd name="connsiteX11" fmla="*/ 0 w 68903"/>
                <a:gd name="connsiteY11" fmla="*/ 7544 h 68903"/>
                <a:gd name="connsiteX12" fmla="*/ 7544 w 68903"/>
                <a:gd name="connsiteY12" fmla="*/ 0 h 6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03" h="68903">
                  <a:moveTo>
                    <a:pt x="7544" y="0"/>
                  </a:moveTo>
                  <a:lnTo>
                    <a:pt x="34452" y="26907"/>
                  </a:lnTo>
                  <a:lnTo>
                    <a:pt x="61359" y="0"/>
                  </a:lnTo>
                  <a:lnTo>
                    <a:pt x="68903" y="7544"/>
                  </a:lnTo>
                  <a:lnTo>
                    <a:pt x="41996" y="34452"/>
                  </a:lnTo>
                  <a:lnTo>
                    <a:pt x="68903" y="61359"/>
                  </a:lnTo>
                  <a:lnTo>
                    <a:pt x="61359" y="68903"/>
                  </a:lnTo>
                  <a:lnTo>
                    <a:pt x="34452" y="41996"/>
                  </a:lnTo>
                  <a:lnTo>
                    <a:pt x="7544" y="68903"/>
                  </a:lnTo>
                  <a:lnTo>
                    <a:pt x="0" y="61359"/>
                  </a:lnTo>
                  <a:lnTo>
                    <a:pt x="26907" y="34452"/>
                  </a:lnTo>
                  <a:lnTo>
                    <a:pt x="0" y="7544"/>
                  </a:lnTo>
                  <a:lnTo>
                    <a:pt x="7544" y="0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R"/>
            </a:p>
          </p:txBody>
        </p:sp>
      </p:grpSp>
      <p:pic>
        <p:nvPicPr>
          <p:cNvPr id="52" name="Graphic 51" descr="Star outline">
            <a:extLst>
              <a:ext uri="{FF2B5EF4-FFF2-40B4-BE49-F238E27FC236}">
                <a16:creationId xmlns:a16="http://schemas.microsoft.com/office/drawing/2014/main" id="{55F82243-2759-CD68-CE34-7C6E2C8223D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6016" y="5327813"/>
            <a:ext cx="668696" cy="668696"/>
          </a:xfrm>
          <a:prstGeom prst="rect">
            <a:avLst/>
          </a:prstGeom>
        </p:spPr>
      </p:pic>
      <p:sp>
        <p:nvSpPr>
          <p:cNvPr id="53" name="Title 52">
            <a:extLst>
              <a:ext uri="{FF2B5EF4-FFF2-40B4-BE49-F238E27FC236}">
                <a16:creationId xmlns:a16="http://schemas.microsoft.com/office/drawing/2014/main" id="{296F038B-6706-F9EE-06D3-5138A59EA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67" y="48394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/>
              <a:t>Cumbre Judicial Iberoamericana </a:t>
            </a:r>
            <a:br>
              <a:rPr lang="en-US"/>
            </a:br>
            <a:r>
              <a:rPr lang="en-US" sz="2400"/>
              <a:t>Avances </a:t>
            </a:r>
            <a:r>
              <a:rPr lang="en-US" sz="2400" err="1"/>
              <a:t>en</a:t>
            </a:r>
            <a:r>
              <a:rPr lang="en-US" sz="2400"/>
              <a:t> </a:t>
            </a:r>
            <a:r>
              <a:rPr lang="en-US" sz="2400" err="1"/>
              <a:t>materia</a:t>
            </a:r>
            <a:r>
              <a:rPr lang="en-US" sz="2400"/>
              <a:t> de </a:t>
            </a:r>
            <a:r>
              <a:rPr lang="en-US" sz="2400" err="1"/>
              <a:t>género</a:t>
            </a:r>
            <a:r>
              <a:rPr lang="en-US" sz="2400"/>
              <a:t> y no </a:t>
            </a:r>
            <a:r>
              <a:rPr lang="en-US" sz="2400" err="1"/>
              <a:t>discriminación</a:t>
            </a:r>
            <a:r>
              <a:rPr lang="en-US" sz="2400"/>
              <a:t> </a:t>
            </a:r>
            <a:endParaRPr lang="es-PR"/>
          </a:p>
        </p:txBody>
      </p:sp>
      <p:pic>
        <p:nvPicPr>
          <p:cNvPr id="56" name="Graphic 55" descr="Gavel outline">
            <a:extLst>
              <a:ext uri="{FF2B5EF4-FFF2-40B4-BE49-F238E27FC236}">
                <a16:creationId xmlns:a16="http://schemas.microsoft.com/office/drawing/2014/main" id="{263A20B5-4190-EBB7-8553-18815D77BD1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4363" y="2157471"/>
            <a:ext cx="563641" cy="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02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CDDD-FDEF-108A-BB3A-B54518D58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407" y="455595"/>
            <a:ext cx="8467725" cy="690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Objetivo</a:t>
            </a:r>
            <a:r>
              <a:rPr lang="en-US" dirty="0"/>
              <a:t> General (XXIII ed.)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A26E0-2E5B-5859-7DAF-D597AE054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357539"/>
            <a:ext cx="8467725" cy="4351338"/>
          </a:xfrm>
          <a:noFill/>
        </p:spPr>
        <p:txBody>
          <a:bodyPr>
            <a:noAutofit/>
          </a:bodyPr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s-C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Consolidar el rol de la </a:t>
            </a:r>
            <a:r>
              <a:rPr lang="es-CL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CPGyAJ</a:t>
            </a:r>
            <a:r>
              <a:rPr lang="es-C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como órgano de referencia en la incorporación de la perspectiva de género e interseccional, en los poderes judiciales que integran la Cumbre Judicial Iberoamericana, promoviendo proyectos de impacto, alianzas estratégicas y herramientas prácticas para transformar la cultura judicial en favor del principio de igualdad y el acceso a la justicia.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3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911" y="640426"/>
            <a:ext cx="7369117" cy="690563"/>
          </a:xfrm>
        </p:spPr>
        <p:txBody>
          <a:bodyPr>
            <a:noAutofit/>
          </a:bodyPr>
          <a:lstStyle/>
          <a:p>
            <a:r>
              <a:rPr lang="es-MX" sz="2800" b="1" dirty="0"/>
              <a:t>¿Qué se espera lograr a través de la incorporación de la perspectiva de género en los proyectos de los grupos de trabajo?</a:t>
            </a:r>
            <a:endParaRPr lang="es-CL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8083" y="1715813"/>
            <a:ext cx="8467725" cy="471623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s-MX" sz="2400" dirty="0"/>
              <a:t>Brindar </a:t>
            </a:r>
            <a:r>
              <a:rPr lang="es-MX" sz="2400" b="1" dirty="0"/>
              <a:t>asesoría técnica</a:t>
            </a:r>
            <a:r>
              <a:rPr lang="es-MX" sz="2400"/>
              <a:t> a los grupos para que en todas </a:t>
            </a:r>
            <a:r>
              <a:rPr lang="es-MX" sz="2400" dirty="0"/>
              <a:t>las etapas de los proyectos sea posible identificar y reconocer  las desigualdades presentes en las relaciones sociales en todos nuestros países que se constituyen en obstáculos para su acceso a la justicia. 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dirty="0"/>
              <a:t>Definir a partir de lo anterior, </a:t>
            </a:r>
            <a:r>
              <a:rPr lang="es-MX" sz="2400" b="1" dirty="0"/>
              <a:t>programas y proyectos que reconozcan la existencia de desigualdades derivadas del sexo</a:t>
            </a:r>
            <a:r>
              <a:rPr lang="es-MX" sz="2400" dirty="0"/>
              <a:t>, que se </a:t>
            </a:r>
            <a:r>
              <a:rPr lang="es-MX" sz="2400" dirty="0" err="1"/>
              <a:t>intersectan</a:t>
            </a:r>
            <a:r>
              <a:rPr lang="es-MX" sz="2400" dirty="0"/>
              <a:t> con el género, la etnia, la edad, la discapacidad, la orientación sexual o identidad de género para que los poderes judiciales  y la administración de la justicia avancen en el logro de la igualdad y la no discriminación. </a:t>
            </a:r>
          </a:p>
        </p:txBody>
      </p:sp>
    </p:spTree>
    <p:extLst>
      <p:ext uri="{BB962C8B-B14F-4D97-AF65-F5344CB8AC3E}">
        <p14:creationId xmlns:p14="http://schemas.microsoft.com/office/powerpoint/2010/main" val="1316281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145970" y="326230"/>
            <a:ext cx="7617279" cy="1325563"/>
          </a:xfrm>
        </p:spPr>
        <p:txBody>
          <a:bodyPr>
            <a:normAutofit fontScale="90000"/>
          </a:bodyPr>
          <a:lstStyle/>
          <a:p>
            <a:r>
              <a:rPr lang="es-C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ptos Serif" panose="020B0502040204020203" pitchFamily="18" charset="0"/>
              </a:rPr>
              <a:t>¿Cómo pueden los Grupos de Trabajo incorporar la perspectiva de género en sus proyectos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idx="4294967295"/>
          </p:nvPr>
        </p:nvSpPr>
        <p:spPr>
          <a:xfrm>
            <a:off x="3298372" y="2046514"/>
            <a:ext cx="8556171" cy="4608967"/>
          </a:xfrm>
        </p:spPr>
        <p:txBody>
          <a:bodyPr vert="horz" lIns="68570" tIns="34289" rIns="68570" bIns="34289" rtlCol="0" anchor="t">
            <a:normAutofit fontScale="92500" lnSpcReduction="10000"/>
          </a:bodyPr>
          <a:lstStyle/>
          <a:p>
            <a:pPr algn="just"/>
            <a:r>
              <a:rPr lang="es-MX" sz="2400" dirty="0">
                <a:solidFill>
                  <a:schemeClr val="bg1"/>
                </a:solidFill>
                <a:latin typeface="+mn-lt"/>
              </a:rPr>
              <a:t>Incorporando asesora técnica de Comisión de Género al grupo desde el inicio y en todas las etapas de trabajo.</a:t>
            </a:r>
          </a:p>
          <a:p>
            <a:pPr algn="just"/>
            <a:endParaRPr lang="es-MX" sz="2400" dirty="0">
              <a:solidFill>
                <a:schemeClr val="bg1"/>
              </a:solidFill>
              <a:latin typeface="+mn-lt"/>
            </a:endParaRPr>
          </a:p>
          <a:p>
            <a:pPr algn="just"/>
            <a:r>
              <a:rPr lang="es-MX" sz="2400" dirty="0">
                <a:solidFill>
                  <a:schemeClr val="bg1"/>
                </a:solidFill>
                <a:latin typeface="+mn-lt"/>
              </a:rPr>
              <a:t>Considerar que las personas deben ser el eje de cada proyecto, visibilizándolas en todas sus etapas (diseño, ejecución y evaluación).</a:t>
            </a:r>
          </a:p>
          <a:p>
            <a:pPr algn="just"/>
            <a:endParaRPr lang="es-MX" sz="2400" dirty="0">
              <a:solidFill>
                <a:schemeClr val="bg1"/>
              </a:solidFill>
              <a:latin typeface="+mn-lt"/>
            </a:endParaRPr>
          </a:p>
          <a:p>
            <a:pPr algn="just"/>
            <a:r>
              <a:rPr lang="es-MX" sz="2400" dirty="0">
                <a:solidFill>
                  <a:schemeClr val="bg1"/>
                </a:solidFill>
                <a:latin typeface="+mn-lt"/>
              </a:rPr>
              <a:t>Determinar cómo afectan o benefician a mujeres y hombres, en toda su diversidad, las acciones, planes o proyectos planteados:</a:t>
            </a:r>
          </a:p>
          <a:p>
            <a:pPr lvl="1" algn="just"/>
            <a:r>
              <a:rPr lang="es-MX" sz="2400" dirty="0">
                <a:solidFill>
                  <a:schemeClr val="bg1"/>
                </a:solidFill>
                <a:latin typeface="+mn-lt"/>
              </a:rPr>
              <a:t>Registro y desagregación de información por sexo y otros</a:t>
            </a:r>
          </a:p>
          <a:p>
            <a:pPr lvl="1" algn="just"/>
            <a:r>
              <a:rPr lang="es-MX" sz="2400" dirty="0">
                <a:solidFill>
                  <a:schemeClr val="bg1"/>
                </a:solidFill>
                <a:latin typeface="+mn-lt"/>
              </a:rPr>
              <a:t>Como la división sexual del trabajo repercute en acceso a servicios judiciales;</a:t>
            </a:r>
          </a:p>
          <a:p>
            <a:pPr lvl="1" algn="just"/>
            <a:r>
              <a:rPr lang="es-MX" sz="2400" dirty="0">
                <a:solidFill>
                  <a:schemeClr val="bg1"/>
                </a:solidFill>
                <a:latin typeface="+mn-lt"/>
              </a:rPr>
              <a:t>Identificar relaciones de poder;</a:t>
            </a:r>
          </a:p>
          <a:p>
            <a:pPr lvl="1" algn="just"/>
            <a:r>
              <a:rPr lang="es-MX" sz="2400" dirty="0">
                <a:solidFill>
                  <a:schemeClr val="bg1"/>
                </a:solidFill>
                <a:latin typeface="+mn-lt"/>
              </a:rPr>
              <a:t>Posibilidad de acciones afirmativas</a:t>
            </a:r>
          </a:p>
        </p:txBody>
      </p:sp>
    </p:spTree>
    <p:extLst>
      <p:ext uri="{BB962C8B-B14F-4D97-AF65-F5344CB8AC3E}">
        <p14:creationId xmlns:p14="http://schemas.microsoft.com/office/powerpoint/2010/main" val="259697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A3FB5-A2FC-12ED-8DD2-6F8F2B03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>
            <a:extLst>
              <a:ext uri="{FF2B5EF4-FFF2-40B4-BE49-F238E27FC236}">
                <a16:creationId xmlns:a16="http://schemas.microsoft.com/office/drawing/2014/main" id="{B0189C01-3024-DD2E-222E-0C2456852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970" y="326230"/>
            <a:ext cx="7617279" cy="1325563"/>
          </a:xfrm>
        </p:spPr>
        <p:txBody>
          <a:bodyPr>
            <a:normAutofit fontScale="90000"/>
          </a:bodyPr>
          <a:lstStyle/>
          <a:p>
            <a:r>
              <a:rPr lang="es-C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ptos Serif" panose="020B0502040204020203" pitchFamily="18" charset="0"/>
              </a:rPr>
              <a:t>¿Cómo pueden los Grupos de Trabajo incorporar la perspectiva de género en sus proyectos</a:t>
            </a:r>
          </a:p>
        </p:txBody>
      </p:sp>
      <p:sp>
        <p:nvSpPr>
          <p:cNvPr id="3" name="2 Marcador de texto">
            <a:extLst>
              <a:ext uri="{FF2B5EF4-FFF2-40B4-BE49-F238E27FC236}">
                <a16:creationId xmlns:a16="http://schemas.microsoft.com/office/drawing/2014/main" id="{DAA907EA-2B76-9BAB-C531-E2223CC3DDA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98372" y="2046514"/>
            <a:ext cx="8556171" cy="4608967"/>
          </a:xfrm>
        </p:spPr>
        <p:txBody>
          <a:bodyPr vert="horz" lIns="68570" tIns="34289" rIns="68570" bIns="34289" rtlCol="0" anchor="t">
            <a:normAutofit fontScale="92500" lnSpcReduction="20000"/>
          </a:bodyPr>
          <a:lstStyle/>
          <a:p>
            <a:pPr algn="just"/>
            <a:r>
              <a:rPr lang="es-CL" sz="2600" dirty="0">
                <a:solidFill>
                  <a:schemeClr val="bg1"/>
                </a:solidFill>
                <a:latin typeface="+mn-lt"/>
              </a:rPr>
              <a:t>Los proyectos que incorporen inteligencia artificial deberán identificar y mitigar riesgos de </a:t>
            </a:r>
            <a:r>
              <a:rPr lang="es-CL" sz="2600" b="1" dirty="0">
                <a:solidFill>
                  <a:schemeClr val="bg1"/>
                </a:solidFill>
                <a:latin typeface="+mn-lt"/>
              </a:rPr>
              <a:t>sesgo algorítmico</a:t>
            </a:r>
            <a:r>
              <a:rPr lang="es-CL" sz="2600" dirty="0">
                <a:solidFill>
                  <a:schemeClr val="bg1"/>
                </a:solidFill>
                <a:latin typeface="+mn-lt"/>
              </a:rPr>
              <a:t>, garantizar </a:t>
            </a:r>
            <a:r>
              <a:rPr lang="es-CL" sz="2600" b="1" dirty="0">
                <a:solidFill>
                  <a:schemeClr val="bg1"/>
                </a:solidFill>
                <a:latin typeface="+mn-lt"/>
              </a:rPr>
              <a:t>supervisión humana significativa</a:t>
            </a:r>
            <a:r>
              <a:rPr lang="es-CL" sz="2600" dirty="0">
                <a:solidFill>
                  <a:schemeClr val="bg1"/>
                </a:solidFill>
                <a:latin typeface="+mn-lt"/>
              </a:rPr>
              <a:t>, asegurar la </a:t>
            </a:r>
            <a:r>
              <a:rPr lang="es-CL" sz="2600" b="1" dirty="0">
                <a:solidFill>
                  <a:schemeClr val="bg1"/>
                </a:solidFill>
                <a:latin typeface="+mn-lt"/>
              </a:rPr>
              <a:t>trazabilidad de los procesos automatizados</a:t>
            </a:r>
            <a:r>
              <a:rPr lang="es-CL" sz="2600" dirty="0">
                <a:solidFill>
                  <a:schemeClr val="bg1"/>
                </a:solidFill>
                <a:latin typeface="+mn-lt"/>
              </a:rPr>
              <a:t> y establecer </a:t>
            </a:r>
            <a:r>
              <a:rPr lang="es-CL" sz="2600" b="1" dirty="0">
                <a:solidFill>
                  <a:schemeClr val="bg1"/>
                </a:solidFill>
                <a:latin typeface="+mn-lt"/>
              </a:rPr>
              <a:t>auditorías periódicas</a:t>
            </a:r>
            <a:r>
              <a:rPr lang="es-CL" sz="2600" dirty="0">
                <a:solidFill>
                  <a:schemeClr val="bg1"/>
                </a:solidFill>
                <a:latin typeface="+mn-lt"/>
              </a:rPr>
              <a:t> que permitan verificar el respeto de los principios de igualdad, no discriminación, transparencia, rendición de cuentas y acceso a la justicia con perspectiva de género e interseccionalidad.</a:t>
            </a:r>
          </a:p>
          <a:p>
            <a:pPr marL="0" indent="0" algn="just">
              <a:buNone/>
            </a:pPr>
            <a:endParaRPr lang="es-CL" sz="2400" dirty="0">
              <a:solidFill>
                <a:schemeClr val="bg1"/>
              </a:solidFill>
              <a:latin typeface="+mn-lt"/>
            </a:endParaRPr>
          </a:p>
          <a:p>
            <a:pPr marL="0" indent="0" algn="just">
              <a:buNone/>
            </a:pPr>
            <a:r>
              <a:rPr lang="es-CL" sz="1900" dirty="0">
                <a:solidFill>
                  <a:schemeClr val="bg1"/>
                </a:solidFill>
                <a:latin typeface="+mn-lt"/>
              </a:rPr>
              <a:t>Bibliografía recomendada</a:t>
            </a:r>
          </a:p>
          <a:p>
            <a:pPr algn="just"/>
            <a:r>
              <a:rPr lang="es-CL" sz="1900" dirty="0">
                <a:solidFill>
                  <a:schemeClr val="bg1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 (2021). </a:t>
            </a:r>
            <a:r>
              <a:rPr lang="es-CL" sz="1900" dirty="0">
                <a:solidFill>
                  <a:schemeClr val="bg1"/>
                </a:solidFill>
                <a:latin typeface="+mn-lt"/>
              </a:rPr>
              <a:t>Recomendación sobre la Ética de la Inteligencia Artificial. Principal estándar internacional sobre transparencia, supervisión humana, igualdad, no discriminación y evaluación de impactos. </a:t>
            </a:r>
          </a:p>
          <a:p>
            <a:pPr algn="just"/>
            <a:endParaRPr lang="es-CL" sz="1900" dirty="0">
              <a:solidFill>
                <a:schemeClr val="bg1"/>
              </a:solidFill>
              <a:latin typeface="+mn-lt"/>
            </a:endParaRPr>
          </a:p>
          <a:p>
            <a:pPr algn="just"/>
            <a:r>
              <a:rPr lang="es-CL" sz="1900" dirty="0">
                <a:solidFill>
                  <a:schemeClr val="bg1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OCDE</a:t>
            </a:r>
            <a:r>
              <a:rPr lang="es-CL" sz="1900" dirty="0">
                <a:solidFill>
                  <a:schemeClr val="bg1"/>
                </a:solidFill>
                <a:latin typeface="+mn-lt"/>
              </a:rPr>
              <a:t> (2019 actualizado 2024). Principios de IA y Gobernanza de la IA. Referente internacional sobre IA confiable, </a:t>
            </a:r>
            <a:r>
              <a:rPr lang="es-CL" sz="1900" dirty="0" err="1">
                <a:solidFill>
                  <a:schemeClr val="bg1"/>
                </a:solidFill>
                <a:latin typeface="+mn-lt"/>
              </a:rPr>
              <a:t>explicabilidad</a:t>
            </a:r>
            <a:r>
              <a:rPr lang="es-CL" sz="1900" dirty="0">
                <a:solidFill>
                  <a:schemeClr val="bg1"/>
                </a:solidFill>
                <a:latin typeface="+mn-lt"/>
              </a:rPr>
              <a:t>, responsabilidad y gestión de riesgos.</a:t>
            </a:r>
            <a:endParaRPr lang="es-MX" sz="19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5894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F38FF-FBFC-4666-8C3A-19F2B7282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165" y="-131310"/>
            <a:ext cx="10515600" cy="1325563"/>
          </a:xfrm>
        </p:spPr>
        <p:txBody>
          <a:bodyPr>
            <a:normAutofit/>
          </a:bodyPr>
          <a:lstStyle/>
          <a:p>
            <a:r>
              <a:rPr lang="es-CR" dirty="0"/>
              <a:t>¿</a:t>
            </a:r>
            <a:r>
              <a:rPr lang="es-CR" sz="3733" dirty="0"/>
              <a:t>Porqué es importante?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744EF1-39B9-4640-85AF-50FD68B0A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51" y="1070156"/>
            <a:ext cx="5181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PR" sz="2400" dirty="0"/>
              <a:t>La igualdad de género no solo es un derecho humano fundamental, sino también uno de los principios esenciales para construir una sociedad pacífica, próspera y sostenible.</a:t>
            </a:r>
          </a:p>
          <a:p>
            <a:pPr marL="0" indent="0" algn="just">
              <a:buNone/>
            </a:pPr>
            <a:endParaRPr lang="es-PR" sz="800" dirty="0"/>
          </a:p>
          <a:p>
            <a:pPr marL="0" indent="0" algn="just">
              <a:buNone/>
            </a:pPr>
            <a:r>
              <a:rPr lang="es-PR" sz="2400" dirty="0"/>
              <a:t>A pesar de los avances, persisten nudos estructurales que perpetúan la desigualdad de género afectan las posibilidades efectivas de las mujeres para acceder a la justicia, demandando una respuesta proactiva y comprometida por parte de los poderes judiciales de la región </a:t>
            </a:r>
            <a:r>
              <a:rPr lang="es-PR" sz="2400" dirty="0">
                <a:hlinkClick r:id="rId3"/>
              </a:rPr>
              <a:t>(CEPAL):</a:t>
            </a:r>
            <a:endParaRPr lang="es-PR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4D8AE-C4BC-F1A3-DBA4-067F892FE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952001"/>
            <a:ext cx="5401491" cy="57318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s-PR" sz="2000" b="1" dirty="0"/>
              <a:t>Desigualdad socioeconómica y pobreza</a:t>
            </a:r>
            <a:r>
              <a:rPr lang="es-PR" sz="2000" dirty="0"/>
              <a:t>: </a:t>
            </a:r>
          </a:p>
          <a:p>
            <a:pPr marL="0" indent="0" algn="just">
              <a:buNone/>
            </a:pPr>
            <a:r>
              <a:rPr lang="es-PR" sz="1600" dirty="0"/>
              <a:t>Las enfrentan desventajas económicas significativas, con mayores tasas de pobreza y menor acceso a recursos económicos en un contexto de crecimiento excluyente </a:t>
            </a:r>
            <a:r>
              <a:rPr lang="es-PR" sz="1100" dirty="0"/>
              <a:t>(</a:t>
            </a:r>
            <a:r>
              <a:rPr lang="es-PR" sz="1100" dirty="0">
                <a:hlinkClick r:id="rId3"/>
              </a:rPr>
              <a:t>CEPAL</a:t>
            </a:r>
            <a:r>
              <a:rPr lang="es-PR" sz="1100" dirty="0"/>
              <a:t>).</a:t>
            </a:r>
          </a:p>
          <a:p>
            <a:pPr marL="0" indent="0" algn="just">
              <a:buNone/>
            </a:pPr>
            <a:r>
              <a:rPr lang="es-PR" sz="2000" b="1" dirty="0"/>
              <a:t>Patrones culturales patriarcales: </a:t>
            </a:r>
          </a:p>
          <a:p>
            <a:pPr marL="0" indent="0" algn="just">
              <a:buNone/>
            </a:pPr>
            <a:r>
              <a:rPr lang="es-PR" sz="1600" dirty="0"/>
              <a:t>Las normas y valores patriarcales, discriminatorios y violentos, junto con la cultura del privilegio, siguen siendo barreras muy presentes</a:t>
            </a:r>
            <a:r>
              <a:rPr lang="es-PR" sz="1100" dirty="0"/>
              <a:t> (</a:t>
            </a:r>
            <a:r>
              <a:rPr lang="es-PR" sz="1100" u="sng" dirty="0">
                <a:hlinkClick r:id="rId4"/>
              </a:rPr>
              <a:t>CEPAL</a:t>
            </a:r>
            <a:r>
              <a:rPr lang="es-PR" sz="1100" dirty="0"/>
              <a:t>).</a:t>
            </a:r>
          </a:p>
          <a:p>
            <a:pPr marL="0" indent="0" algn="just">
              <a:buNone/>
            </a:pPr>
            <a:r>
              <a:rPr lang="es-PR" sz="2000" b="1" dirty="0"/>
              <a:t>División sexual del trabajo y organización social del cuidado</a:t>
            </a:r>
            <a:r>
              <a:rPr lang="es-PR" sz="2000" dirty="0"/>
              <a:t>: </a:t>
            </a:r>
          </a:p>
          <a:p>
            <a:pPr marL="0" indent="0" algn="just">
              <a:buNone/>
            </a:pPr>
            <a:r>
              <a:rPr lang="es-PR" sz="1600" dirty="0"/>
              <a:t>La responsabilidad desproporcionada del trabajo doméstico y de cuidado recae sobre las mujeres, limitando sus oportunidades laborales y económicas​ </a:t>
            </a:r>
            <a:r>
              <a:rPr lang="es-PR" sz="1100" dirty="0"/>
              <a:t>(</a:t>
            </a:r>
            <a:r>
              <a:rPr lang="es-PR" sz="1100" dirty="0">
                <a:hlinkClick r:id="rId5"/>
              </a:rPr>
              <a:t>Observatorio de Igualdad de Género</a:t>
            </a:r>
            <a:r>
              <a:rPr lang="es-PR" sz="1100" dirty="0"/>
              <a:t>)</a:t>
            </a:r>
            <a:r>
              <a:rPr lang="es-PR" sz="1600" dirty="0"/>
              <a:t>​​.</a:t>
            </a:r>
          </a:p>
          <a:p>
            <a:pPr marL="0" indent="0" algn="just">
              <a:buNone/>
            </a:pPr>
            <a:r>
              <a:rPr lang="es-PR" sz="2000" b="1" dirty="0"/>
              <a:t>Concentración del poder y relaciones jerárquicas</a:t>
            </a:r>
            <a:r>
              <a:rPr lang="es-PR" sz="2000" dirty="0"/>
              <a:t>: </a:t>
            </a:r>
          </a:p>
          <a:p>
            <a:pPr marL="0" indent="0" algn="just">
              <a:buNone/>
            </a:pPr>
            <a:r>
              <a:rPr lang="es-PR" sz="1600" dirty="0"/>
              <a:t>La subrepresentación de las mujeres en posiciones de poder y toma de decisiones públicas mantiene estructuras de poder jerárquicas y excluyentes​ </a:t>
            </a:r>
            <a:r>
              <a:rPr lang="es-PR" sz="1100" dirty="0"/>
              <a:t>(</a:t>
            </a:r>
            <a:r>
              <a:rPr lang="es-PR" sz="1100" dirty="0">
                <a:hlinkClick r:id="rId6"/>
              </a:rPr>
              <a:t>CEPAL</a:t>
            </a:r>
            <a:r>
              <a:rPr lang="es-PR" sz="1100" dirty="0"/>
              <a:t>)​</a:t>
            </a:r>
            <a:r>
              <a:rPr lang="es-P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821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38BF1-BE8E-B9B0-4185-9CED842A0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EB7E988F-415E-D681-40C1-B71467D545A0}"/>
              </a:ext>
            </a:extLst>
          </p:cNvPr>
          <p:cNvGrpSpPr/>
          <p:nvPr/>
        </p:nvGrpSpPr>
        <p:grpSpPr>
          <a:xfrm>
            <a:off x="543667" y="1658863"/>
            <a:ext cx="11067452" cy="3252254"/>
            <a:chOff x="543667" y="1242403"/>
            <a:chExt cx="11067452" cy="325225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A34ACE5-1FBC-1D72-7AFF-CF630BC41831}"/>
                </a:ext>
              </a:extLst>
            </p:cNvPr>
            <p:cNvGrpSpPr/>
            <p:nvPr/>
          </p:nvGrpSpPr>
          <p:grpSpPr>
            <a:xfrm>
              <a:off x="9471734" y="1280677"/>
              <a:ext cx="2139385" cy="3213980"/>
              <a:chOff x="9087284" y="997960"/>
              <a:chExt cx="2139385" cy="3213980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87E6A04-6CC8-D3D5-28F1-F38280AED973}"/>
                  </a:ext>
                </a:extLst>
              </p:cNvPr>
              <p:cNvSpPr/>
              <p:nvPr/>
            </p:nvSpPr>
            <p:spPr>
              <a:xfrm>
                <a:off x="9087284" y="997960"/>
                <a:ext cx="2139385" cy="3213980"/>
              </a:xfrm>
              <a:prstGeom prst="roundRect">
                <a:avLst/>
              </a:prstGeom>
              <a:solidFill>
                <a:srgbClr val="EF758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 dirty="0"/>
              </a:p>
            </p:txBody>
          </p:sp>
          <p:sp>
            <p:nvSpPr>
              <p:cNvPr id="11" name="Freeform 926">
                <a:extLst>
                  <a:ext uri="{FF2B5EF4-FFF2-40B4-BE49-F238E27FC236}">
                    <a16:creationId xmlns:a16="http://schemas.microsoft.com/office/drawing/2014/main" id="{2BBD9DC8-0D94-5477-75AD-6F9546A37E9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79815" y="1298171"/>
                <a:ext cx="354322" cy="353389"/>
              </a:xfrm>
              <a:custGeom>
                <a:avLst/>
                <a:gdLst>
                  <a:gd name="T0" fmla="*/ 39468541 w 296503"/>
                  <a:gd name="T1" fmla="*/ 36094776 h 296502"/>
                  <a:gd name="T2" fmla="*/ 14110389 w 296503"/>
                  <a:gd name="T3" fmla="*/ 36094776 h 296502"/>
                  <a:gd name="T4" fmla="*/ 35315735 w 296503"/>
                  <a:gd name="T5" fmla="*/ 51851789 h 296502"/>
                  <a:gd name="T6" fmla="*/ 34700729 w 296503"/>
                  <a:gd name="T7" fmla="*/ 38103353 h 296502"/>
                  <a:gd name="T8" fmla="*/ 25799492 w 296503"/>
                  <a:gd name="T9" fmla="*/ 34781724 h 296502"/>
                  <a:gd name="T10" fmla="*/ 28644712 w 296503"/>
                  <a:gd name="T11" fmla="*/ 51851789 h 296502"/>
                  <a:gd name="T12" fmla="*/ 36084982 w 296503"/>
                  <a:gd name="T13" fmla="*/ 14043180 h 296502"/>
                  <a:gd name="T14" fmla="*/ 27721885 w 296503"/>
                  <a:gd name="T15" fmla="*/ 14043180 h 296502"/>
                  <a:gd name="T16" fmla="*/ 35315735 w 296503"/>
                  <a:gd name="T17" fmla="*/ 11957687 h 296502"/>
                  <a:gd name="T18" fmla="*/ 38007231 w 296503"/>
                  <a:gd name="T19" fmla="*/ 29104833 h 296502"/>
                  <a:gd name="T20" fmla="*/ 35315735 w 296503"/>
                  <a:gd name="T21" fmla="*/ 11957687 h 296502"/>
                  <a:gd name="T22" fmla="*/ 29106033 w 296503"/>
                  <a:gd name="T23" fmla="*/ 25783333 h 296502"/>
                  <a:gd name="T24" fmla="*/ 12033939 w 296503"/>
                  <a:gd name="T25" fmla="*/ 28486799 h 296502"/>
                  <a:gd name="T26" fmla="*/ 28220599 w 296503"/>
                  <a:gd name="T27" fmla="*/ 7607134 h 296502"/>
                  <a:gd name="T28" fmla="*/ 18994656 w 296503"/>
                  <a:gd name="T29" fmla="*/ 4735376 h 296502"/>
                  <a:gd name="T30" fmla="*/ 16591310 w 296503"/>
                  <a:gd name="T31" fmla="*/ 12730473 h 296502"/>
                  <a:gd name="T32" fmla="*/ 7132293 w 296503"/>
                  <a:gd name="T33" fmla="*/ 14904428 h 296502"/>
                  <a:gd name="T34" fmla="*/ 9070354 w 296503"/>
                  <a:gd name="T35" fmla="*/ 22977384 h 296502"/>
                  <a:gd name="T36" fmla="*/ 1938315 w 296503"/>
                  <a:gd name="T37" fmla="*/ 34233196 h 296502"/>
                  <a:gd name="T38" fmla="*/ 8606031 w 296503"/>
                  <a:gd name="T39" fmla="*/ 42073555 h 296502"/>
                  <a:gd name="T40" fmla="*/ 7908106 w 296503"/>
                  <a:gd name="T41" fmla="*/ 49137368 h 296502"/>
                  <a:gd name="T42" fmla="*/ 14730352 w 296503"/>
                  <a:gd name="T43" fmla="*/ 55968676 h 296502"/>
                  <a:gd name="T44" fmla="*/ 21863377 w 296503"/>
                  <a:gd name="T45" fmla="*/ 55192462 h 296502"/>
                  <a:gd name="T46" fmla="*/ 29073235 w 296503"/>
                  <a:gd name="T47" fmla="*/ 61324999 h 296502"/>
                  <a:gd name="T48" fmla="*/ 35663159 w 296503"/>
                  <a:gd name="T49" fmla="*/ 56279296 h 296502"/>
                  <a:gd name="T50" fmla="*/ 44889270 w 296503"/>
                  <a:gd name="T51" fmla="*/ 59073632 h 296502"/>
                  <a:gd name="T52" fmla="*/ 51091532 w 296503"/>
                  <a:gd name="T53" fmla="*/ 47274289 h 296502"/>
                  <a:gd name="T54" fmla="*/ 59076808 w 296503"/>
                  <a:gd name="T55" fmla="*/ 44945811 h 296502"/>
                  <a:gd name="T56" fmla="*/ 57138750 w 296503"/>
                  <a:gd name="T57" fmla="*/ 34776545 h 296502"/>
                  <a:gd name="T58" fmla="*/ 57138750 w 296503"/>
                  <a:gd name="T59" fmla="*/ 29032279 h 296502"/>
                  <a:gd name="T60" fmla="*/ 59076808 w 296503"/>
                  <a:gd name="T61" fmla="*/ 18940830 h 296502"/>
                  <a:gd name="T62" fmla="*/ 51091532 w 296503"/>
                  <a:gd name="T63" fmla="*/ 16534723 h 296502"/>
                  <a:gd name="T64" fmla="*/ 44889270 w 296503"/>
                  <a:gd name="T65" fmla="*/ 4735376 h 296502"/>
                  <a:gd name="T66" fmla="*/ 35663159 w 296503"/>
                  <a:gd name="T67" fmla="*/ 7607134 h 296502"/>
                  <a:gd name="T68" fmla="*/ 29616151 w 296503"/>
                  <a:gd name="T69" fmla="*/ 0 h 296502"/>
                  <a:gd name="T70" fmla="*/ 42408138 w 296503"/>
                  <a:gd name="T71" fmla="*/ 4036794 h 296502"/>
                  <a:gd name="T72" fmla="*/ 49075850 w 296503"/>
                  <a:gd name="T73" fmla="*/ 11799412 h 296502"/>
                  <a:gd name="T74" fmla="*/ 60704994 w 296503"/>
                  <a:gd name="T75" fmla="*/ 18009182 h 296502"/>
                  <a:gd name="T76" fmla="*/ 63806032 w 296503"/>
                  <a:gd name="T77" fmla="*/ 29575828 h 296502"/>
                  <a:gd name="T78" fmla="*/ 59852271 w 296503"/>
                  <a:gd name="T79" fmla="*/ 42384128 h 296502"/>
                  <a:gd name="T80" fmla="*/ 52099138 w 296503"/>
                  <a:gd name="T81" fmla="*/ 49137368 h 296502"/>
                  <a:gd name="T82" fmla="*/ 43958771 w 296503"/>
                  <a:gd name="T83" fmla="*/ 61014414 h 296502"/>
                  <a:gd name="T84" fmla="*/ 34190219 w 296503"/>
                  <a:gd name="T85" fmla="*/ 63808757 h 296502"/>
                  <a:gd name="T86" fmla="*/ 21397918 w 296503"/>
                  <a:gd name="T87" fmla="*/ 59849977 h 296502"/>
                  <a:gd name="T88" fmla="*/ 13025089 w 296503"/>
                  <a:gd name="T89" fmla="*/ 54959502 h 296502"/>
                  <a:gd name="T90" fmla="*/ 3101470 w 296503"/>
                  <a:gd name="T91" fmla="*/ 45877587 h 296502"/>
                  <a:gd name="T92" fmla="*/ 2558144 w 296503"/>
                  <a:gd name="T93" fmla="*/ 36794837 h 296502"/>
                  <a:gd name="T94" fmla="*/ 6977384 w 296503"/>
                  <a:gd name="T95" fmla="*/ 23054999 h 296502"/>
                  <a:gd name="T96" fmla="*/ 6977384 w 296503"/>
                  <a:gd name="T97" fmla="*/ 12808587 h 296502"/>
                  <a:gd name="T98" fmla="*/ 12792050 w 296503"/>
                  <a:gd name="T99" fmla="*/ 6908576 h 296502"/>
                  <a:gd name="T100" fmla="*/ 23026064 w 296503"/>
                  <a:gd name="T101" fmla="*/ 6908576 h 2965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96503" h="296502">
                    <a:moveTo>
                      <a:pt x="183408" y="167723"/>
                    </a:moveTo>
                    <a:cubicBezTo>
                      <a:pt x="179834" y="174542"/>
                      <a:pt x="174117" y="179926"/>
                      <a:pt x="167684" y="183515"/>
                    </a:cubicBezTo>
                    <a:lnTo>
                      <a:pt x="167684" y="231250"/>
                    </a:lnTo>
                    <a:cubicBezTo>
                      <a:pt x="198774" y="223713"/>
                      <a:pt x="223432" y="199307"/>
                      <a:pt x="230579" y="167723"/>
                    </a:cubicBezTo>
                    <a:lnTo>
                      <a:pt x="183408" y="167723"/>
                    </a:lnTo>
                    <a:close/>
                    <a:moveTo>
                      <a:pt x="65569" y="167723"/>
                    </a:moveTo>
                    <a:cubicBezTo>
                      <a:pt x="73074" y="199307"/>
                      <a:pt x="97374" y="223713"/>
                      <a:pt x="128822" y="231250"/>
                    </a:cubicBezTo>
                    <a:lnTo>
                      <a:pt x="128822" y="183515"/>
                    </a:lnTo>
                    <a:cubicBezTo>
                      <a:pt x="122032" y="179926"/>
                      <a:pt x="116672" y="174542"/>
                      <a:pt x="112741" y="167723"/>
                    </a:cubicBezTo>
                    <a:lnTo>
                      <a:pt x="65569" y="167723"/>
                    </a:lnTo>
                    <a:close/>
                    <a:moveTo>
                      <a:pt x="180549" y="158750"/>
                    </a:moveTo>
                    <a:lnTo>
                      <a:pt x="236297" y="158750"/>
                    </a:lnTo>
                    <a:cubicBezTo>
                      <a:pt x="237369" y="158750"/>
                      <a:pt x="238441" y="159468"/>
                      <a:pt x="239513" y="160545"/>
                    </a:cubicBezTo>
                    <a:cubicBezTo>
                      <a:pt x="240228" y="161621"/>
                      <a:pt x="240943" y="162698"/>
                      <a:pt x="240586" y="164134"/>
                    </a:cubicBezTo>
                    <a:cubicBezTo>
                      <a:pt x="233796" y="203614"/>
                      <a:pt x="203063" y="234122"/>
                      <a:pt x="164111" y="240941"/>
                    </a:cubicBezTo>
                    <a:cubicBezTo>
                      <a:pt x="163753" y="240941"/>
                      <a:pt x="163396" y="240941"/>
                      <a:pt x="163039" y="240941"/>
                    </a:cubicBezTo>
                    <a:cubicBezTo>
                      <a:pt x="161966" y="240941"/>
                      <a:pt x="160894" y="240582"/>
                      <a:pt x="160537" y="239864"/>
                    </a:cubicBezTo>
                    <a:cubicBezTo>
                      <a:pt x="159465" y="239147"/>
                      <a:pt x="158750" y="237711"/>
                      <a:pt x="158750" y="236634"/>
                    </a:cubicBezTo>
                    <a:lnTo>
                      <a:pt x="158750" y="181003"/>
                    </a:lnTo>
                    <a:cubicBezTo>
                      <a:pt x="158750" y="179208"/>
                      <a:pt x="159822" y="177414"/>
                      <a:pt x="161252" y="177055"/>
                    </a:cubicBezTo>
                    <a:cubicBezTo>
                      <a:pt x="168042" y="173824"/>
                      <a:pt x="173402" y="168082"/>
                      <a:pt x="176618" y="161621"/>
                    </a:cubicBezTo>
                    <a:cubicBezTo>
                      <a:pt x="177333" y="159827"/>
                      <a:pt x="178762" y="158750"/>
                      <a:pt x="180549" y="158750"/>
                    </a:cubicBezTo>
                    <a:close/>
                    <a:moveTo>
                      <a:pt x="60209" y="158750"/>
                    </a:moveTo>
                    <a:lnTo>
                      <a:pt x="115600" y="158750"/>
                    </a:lnTo>
                    <a:cubicBezTo>
                      <a:pt x="117386" y="158750"/>
                      <a:pt x="118816" y="159827"/>
                      <a:pt x="119888" y="161621"/>
                    </a:cubicBezTo>
                    <a:cubicBezTo>
                      <a:pt x="122747" y="168082"/>
                      <a:pt x="128107" y="173824"/>
                      <a:pt x="135254" y="177055"/>
                    </a:cubicBezTo>
                    <a:cubicBezTo>
                      <a:pt x="136684" y="177414"/>
                      <a:pt x="137756" y="179208"/>
                      <a:pt x="137756" y="181003"/>
                    </a:cubicBezTo>
                    <a:lnTo>
                      <a:pt x="137756" y="236634"/>
                    </a:lnTo>
                    <a:cubicBezTo>
                      <a:pt x="137756" y="237711"/>
                      <a:pt x="137041" y="239147"/>
                      <a:pt x="135969" y="239864"/>
                    </a:cubicBezTo>
                    <a:cubicBezTo>
                      <a:pt x="135254" y="240582"/>
                      <a:pt x="134182" y="240941"/>
                      <a:pt x="133110" y="240941"/>
                    </a:cubicBezTo>
                    <a:cubicBezTo>
                      <a:pt x="133110" y="240941"/>
                      <a:pt x="132753" y="240941"/>
                      <a:pt x="132395" y="240941"/>
                    </a:cubicBezTo>
                    <a:cubicBezTo>
                      <a:pt x="93086" y="234122"/>
                      <a:pt x="62710" y="203614"/>
                      <a:pt x="55921" y="164134"/>
                    </a:cubicBezTo>
                    <a:cubicBezTo>
                      <a:pt x="55563" y="162698"/>
                      <a:pt x="55921" y="161621"/>
                      <a:pt x="56635" y="160545"/>
                    </a:cubicBezTo>
                    <a:cubicBezTo>
                      <a:pt x="57707" y="159468"/>
                      <a:pt x="59137" y="158750"/>
                      <a:pt x="60209" y="158750"/>
                    </a:cubicBezTo>
                    <a:close/>
                    <a:moveTo>
                      <a:pt x="167684" y="65254"/>
                    </a:moveTo>
                    <a:lnTo>
                      <a:pt x="167684" y="112989"/>
                    </a:lnTo>
                    <a:cubicBezTo>
                      <a:pt x="174117" y="116578"/>
                      <a:pt x="179834" y="122321"/>
                      <a:pt x="183408" y="128781"/>
                    </a:cubicBezTo>
                    <a:lnTo>
                      <a:pt x="230579" y="128781"/>
                    </a:lnTo>
                    <a:cubicBezTo>
                      <a:pt x="223432" y="97556"/>
                      <a:pt x="198774" y="72791"/>
                      <a:pt x="167684" y="65254"/>
                    </a:cubicBezTo>
                    <a:close/>
                    <a:moveTo>
                      <a:pt x="128822" y="65254"/>
                    </a:moveTo>
                    <a:cubicBezTo>
                      <a:pt x="97374" y="72791"/>
                      <a:pt x="73074" y="97556"/>
                      <a:pt x="65569" y="128781"/>
                    </a:cubicBezTo>
                    <a:lnTo>
                      <a:pt x="112741" y="128781"/>
                    </a:lnTo>
                    <a:cubicBezTo>
                      <a:pt x="116672" y="122321"/>
                      <a:pt x="122032" y="116578"/>
                      <a:pt x="128822" y="112989"/>
                    </a:cubicBezTo>
                    <a:lnTo>
                      <a:pt x="128822" y="65254"/>
                    </a:lnTo>
                    <a:close/>
                    <a:moveTo>
                      <a:pt x="164111" y="55563"/>
                    </a:moveTo>
                    <a:cubicBezTo>
                      <a:pt x="203063" y="62382"/>
                      <a:pt x="233796" y="93249"/>
                      <a:pt x="240586" y="132370"/>
                    </a:cubicBezTo>
                    <a:cubicBezTo>
                      <a:pt x="240943" y="133806"/>
                      <a:pt x="240228" y="135242"/>
                      <a:pt x="239513" y="136318"/>
                    </a:cubicBezTo>
                    <a:cubicBezTo>
                      <a:pt x="238441" y="137036"/>
                      <a:pt x="237369" y="137754"/>
                      <a:pt x="236297" y="137754"/>
                    </a:cubicBezTo>
                    <a:lnTo>
                      <a:pt x="180549" y="137754"/>
                    </a:lnTo>
                    <a:cubicBezTo>
                      <a:pt x="178762" y="137754"/>
                      <a:pt x="177333" y="136677"/>
                      <a:pt x="176618" y="135242"/>
                    </a:cubicBezTo>
                    <a:cubicBezTo>
                      <a:pt x="173402" y="128422"/>
                      <a:pt x="168042" y="123039"/>
                      <a:pt x="161252" y="119808"/>
                    </a:cubicBezTo>
                    <a:cubicBezTo>
                      <a:pt x="159822" y="119091"/>
                      <a:pt x="158750" y="117296"/>
                      <a:pt x="158750" y="115501"/>
                    </a:cubicBezTo>
                    <a:lnTo>
                      <a:pt x="158750" y="60229"/>
                    </a:lnTo>
                    <a:cubicBezTo>
                      <a:pt x="158750" y="58793"/>
                      <a:pt x="159465" y="57358"/>
                      <a:pt x="160537" y="56640"/>
                    </a:cubicBezTo>
                    <a:cubicBezTo>
                      <a:pt x="161252" y="55563"/>
                      <a:pt x="162681" y="55563"/>
                      <a:pt x="164111" y="55563"/>
                    </a:cubicBezTo>
                    <a:close/>
                    <a:moveTo>
                      <a:pt x="132395" y="55563"/>
                    </a:moveTo>
                    <a:cubicBezTo>
                      <a:pt x="133468" y="55563"/>
                      <a:pt x="135254" y="55563"/>
                      <a:pt x="135969" y="56640"/>
                    </a:cubicBezTo>
                    <a:cubicBezTo>
                      <a:pt x="137041" y="57358"/>
                      <a:pt x="137756" y="58793"/>
                      <a:pt x="137756" y="60229"/>
                    </a:cubicBezTo>
                    <a:lnTo>
                      <a:pt x="137756" y="115501"/>
                    </a:lnTo>
                    <a:cubicBezTo>
                      <a:pt x="137756" y="117296"/>
                      <a:pt x="136684" y="119091"/>
                      <a:pt x="135254" y="119808"/>
                    </a:cubicBezTo>
                    <a:cubicBezTo>
                      <a:pt x="128107" y="123039"/>
                      <a:pt x="122747" y="128422"/>
                      <a:pt x="119888" y="135242"/>
                    </a:cubicBezTo>
                    <a:cubicBezTo>
                      <a:pt x="118816" y="136677"/>
                      <a:pt x="117386" y="137754"/>
                      <a:pt x="115600" y="137754"/>
                    </a:cubicBezTo>
                    <a:lnTo>
                      <a:pt x="60209" y="137754"/>
                    </a:lnTo>
                    <a:cubicBezTo>
                      <a:pt x="59137" y="137754"/>
                      <a:pt x="57707" y="137036"/>
                      <a:pt x="56635" y="136318"/>
                    </a:cubicBezTo>
                    <a:cubicBezTo>
                      <a:pt x="55921" y="135242"/>
                      <a:pt x="55563" y="133806"/>
                      <a:pt x="55921" y="132370"/>
                    </a:cubicBezTo>
                    <a:cubicBezTo>
                      <a:pt x="62710" y="93249"/>
                      <a:pt x="93086" y="62382"/>
                      <a:pt x="132395" y="55563"/>
                    </a:cubicBezTo>
                    <a:close/>
                    <a:moveTo>
                      <a:pt x="137624" y="9018"/>
                    </a:moveTo>
                    <a:cubicBezTo>
                      <a:pt x="136183" y="9018"/>
                      <a:pt x="135102" y="10100"/>
                      <a:pt x="135102" y="11543"/>
                    </a:cubicBezTo>
                    <a:lnTo>
                      <a:pt x="135102" y="31021"/>
                    </a:lnTo>
                    <a:cubicBezTo>
                      <a:pt x="135102" y="33185"/>
                      <a:pt x="133300" y="34989"/>
                      <a:pt x="131139" y="35349"/>
                    </a:cubicBezTo>
                    <a:cubicBezTo>
                      <a:pt x="122853" y="36792"/>
                      <a:pt x="114927" y="38956"/>
                      <a:pt x="107001" y="41842"/>
                    </a:cubicBezTo>
                    <a:cubicBezTo>
                      <a:pt x="104839" y="42564"/>
                      <a:pt x="102677" y="41842"/>
                      <a:pt x="101597" y="40039"/>
                    </a:cubicBezTo>
                    <a:lnTo>
                      <a:pt x="91869" y="23085"/>
                    </a:lnTo>
                    <a:cubicBezTo>
                      <a:pt x="91509" y="22364"/>
                      <a:pt x="90788" y="22003"/>
                      <a:pt x="90068" y="22003"/>
                    </a:cubicBezTo>
                    <a:cubicBezTo>
                      <a:pt x="89347" y="21642"/>
                      <a:pt x="88627" y="22003"/>
                      <a:pt x="88267" y="22003"/>
                    </a:cubicBezTo>
                    <a:lnTo>
                      <a:pt x="69532" y="32824"/>
                    </a:lnTo>
                    <a:cubicBezTo>
                      <a:pt x="68812" y="33185"/>
                      <a:pt x="68091" y="33907"/>
                      <a:pt x="68091" y="34628"/>
                    </a:cubicBezTo>
                    <a:cubicBezTo>
                      <a:pt x="68091" y="35349"/>
                      <a:pt x="68091" y="36071"/>
                      <a:pt x="68452" y="36792"/>
                    </a:cubicBezTo>
                    <a:lnTo>
                      <a:pt x="77819" y="53385"/>
                    </a:lnTo>
                    <a:cubicBezTo>
                      <a:pt x="79260" y="55188"/>
                      <a:pt x="78900" y="57713"/>
                      <a:pt x="77098" y="59156"/>
                    </a:cubicBezTo>
                    <a:cubicBezTo>
                      <a:pt x="70613" y="64567"/>
                      <a:pt x="64489" y="70338"/>
                      <a:pt x="59445" y="76831"/>
                    </a:cubicBezTo>
                    <a:cubicBezTo>
                      <a:pt x="58004" y="78634"/>
                      <a:pt x="55481" y="78995"/>
                      <a:pt x="53680" y="77913"/>
                    </a:cubicBezTo>
                    <a:lnTo>
                      <a:pt x="36747" y="68174"/>
                    </a:lnTo>
                    <a:cubicBezTo>
                      <a:pt x="36387" y="67813"/>
                      <a:pt x="35306" y="67813"/>
                      <a:pt x="34946" y="68174"/>
                    </a:cubicBezTo>
                    <a:cubicBezTo>
                      <a:pt x="33865" y="68174"/>
                      <a:pt x="33505" y="68535"/>
                      <a:pt x="33145" y="69256"/>
                    </a:cubicBezTo>
                    <a:lnTo>
                      <a:pt x="22337" y="88013"/>
                    </a:lnTo>
                    <a:cubicBezTo>
                      <a:pt x="21976" y="88734"/>
                      <a:pt x="21976" y="89456"/>
                      <a:pt x="22337" y="89816"/>
                    </a:cubicBezTo>
                    <a:cubicBezTo>
                      <a:pt x="22337" y="90899"/>
                      <a:pt x="22697" y="91259"/>
                      <a:pt x="23417" y="91620"/>
                    </a:cubicBezTo>
                    <a:lnTo>
                      <a:pt x="39990" y="101359"/>
                    </a:lnTo>
                    <a:cubicBezTo>
                      <a:pt x="42151" y="102441"/>
                      <a:pt x="42872" y="104605"/>
                      <a:pt x="42151" y="106770"/>
                    </a:cubicBezTo>
                    <a:cubicBezTo>
                      <a:pt x="38909" y="114705"/>
                      <a:pt x="36747" y="122641"/>
                      <a:pt x="35306" y="130937"/>
                    </a:cubicBezTo>
                    <a:cubicBezTo>
                      <a:pt x="35306" y="133101"/>
                      <a:pt x="33505" y="134905"/>
                      <a:pt x="30983" y="134905"/>
                    </a:cubicBezTo>
                    <a:lnTo>
                      <a:pt x="11889" y="134905"/>
                    </a:lnTo>
                    <a:cubicBezTo>
                      <a:pt x="10448" y="134905"/>
                      <a:pt x="9007" y="135987"/>
                      <a:pt x="9007" y="137430"/>
                    </a:cubicBezTo>
                    <a:lnTo>
                      <a:pt x="9007" y="159072"/>
                    </a:lnTo>
                    <a:cubicBezTo>
                      <a:pt x="9007" y="160515"/>
                      <a:pt x="10448" y="161597"/>
                      <a:pt x="11889" y="161597"/>
                    </a:cubicBezTo>
                    <a:lnTo>
                      <a:pt x="30983" y="161597"/>
                    </a:lnTo>
                    <a:cubicBezTo>
                      <a:pt x="33505" y="161597"/>
                      <a:pt x="35306" y="163401"/>
                      <a:pt x="35306" y="165565"/>
                    </a:cubicBezTo>
                    <a:cubicBezTo>
                      <a:pt x="36747" y="173861"/>
                      <a:pt x="38909" y="181797"/>
                      <a:pt x="42151" y="189733"/>
                    </a:cubicBezTo>
                    <a:cubicBezTo>
                      <a:pt x="42872" y="191897"/>
                      <a:pt x="42151" y="194061"/>
                      <a:pt x="39990" y="195504"/>
                    </a:cubicBezTo>
                    <a:lnTo>
                      <a:pt x="23417" y="204882"/>
                    </a:lnTo>
                    <a:cubicBezTo>
                      <a:pt x="22697" y="205243"/>
                      <a:pt x="22337" y="205965"/>
                      <a:pt x="22337" y="206686"/>
                    </a:cubicBezTo>
                    <a:cubicBezTo>
                      <a:pt x="21976" y="207407"/>
                      <a:pt x="21976" y="208129"/>
                      <a:pt x="22337" y="208850"/>
                    </a:cubicBezTo>
                    <a:lnTo>
                      <a:pt x="33145" y="227246"/>
                    </a:lnTo>
                    <a:cubicBezTo>
                      <a:pt x="33865" y="228689"/>
                      <a:pt x="35306" y="229050"/>
                      <a:pt x="36747" y="228328"/>
                    </a:cubicBezTo>
                    <a:lnTo>
                      <a:pt x="53680" y="218589"/>
                    </a:lnTo>
                    <a:cubicBezTo>
                      <a:pt x="55481" y="217507"/>
                      <a:pt x="58004" y="218229"/>
                      <a:pt x="59445" y="219671"/>
                    </a:cubicBezTo>
                    <a:cubicBezTo>
                      <a:pt x="64489" y="226164"/>
                      <a:pt x="70613" y="232296"/>
                      <a:pt x="77098" y="237346"/>
                    </a:cubicBezTo>
                    <a:cubicBezTo>
                      <a:pt x="78900" y="238789"/>
                      <a:pt x="79260" y="240953"/>
                      <a:pt x="77819" y="243478"/>
                    </a:cubicBezTo>
                    <a:lnTo>
                      <a:pt x="68452" y="260071"/>
                    </a:lnTo>
                    <a:cubicBezTo>
                      <a:pt x="68091" y="260792"/>
                      <a:pt x="68091" y="261514"/>
                      <a:pt x="68091" y="261874"/>
                    </a:cubicBezTo>
                    <a:cubicBezTo>
                      <a:pt x="68091" y="262596"/>
                      <a:pt x="68812" y="263317"/>
                      <a:pt x="69532" y="263678"/>
                    </a:cubicBezTo>
                    <a:lnTo>
                      <a:pt x="88267" y="274499"/>
                    </a:lnTo>
                    <a:cubicBezTo>
                      <a:pt x="89347" y="275221"/>
                      <a:pt x="90788" y="274860"/>
                      <a:pt x="91869" y="273417"/>
                    </a:cubicBezTo>
                    <a:lnTo>
                      <a:pt x="101597" y="256464"/>
                    </a:lnTo>
                    <a:cubicBezTo>
                      <a:pt x="102317" y="255382"/>
                      <a:pt x="103758" y="254660"/>
                      <a:pt x="105199" y="254660"/>
                    </a:cubicBezTo>
                    <a:cubicBezTo>
                      <a:pt x="105920" y="254660"/>
                      <a:pt x="106280" y="254660"/>
                      <a:pt x="107001" y="254660"/>
                    </a:cubicBezTo>
                    <a:cubicBezTo>
                      <a:pt x="114927" y="257907"/>
                      <a:pt x="122853" y="260071"/>
                      <a:pt x="131139" y="261514"/>
                    </a:cubicBezTo>
                    <a:cubicBezTo>
                      <a:pt x="133300" y="261514"/>
                      <a:pt x="135102" y="263317"/>
                      <a:pt x="135102" y="265842"/>
                    </a:cubicBezTo>
                    <a:lnTo>
                      <a:pt x="135102" y="284960"/>
                    </a:lnTo>
                    <a:cubicBezTo>
                      <a:pt x="135102" y="286403"/>
                      <a:pt x="136183" y="287845"/>
                      <a:pt x="137624" y="287845"/>
                    </a:cubicBezTo>
                    <a:lnTo>
                      <a:pt x="158880" y="287845"/>
                    </a:lnTo>
                    <a:cubicBezTo>
                      <a:pt x="160681" y="287845"/>
                      <a:pt x="161762" y="286403"/>
                      <a:pt x="161762" y="284960"/>
                    </a:cubicBezTo>
                    <a:lnTo>
                      <a:pt x="161762" y="265842"/>
                    </a:lnTo>
                    <a:cubicBezTo>
                      <a:pt x="161762" y="263317"/>
                      <a:pt x="163563" y="261514"/>
                      <a:pt x="165725" y="261514"/>
                    </a:cubicBezTo>
                    <a:cubicBezTo>
                      <a:pt x="173651" y="260071"/>
                      <a:pt x="181937" y="257907"/>
                      <a:pt x="189863" y="254660"/>
                    </a:cubicBezTo>
                    <a:cubicBezTo>
                      <a:pt x="191664" y="253939"/>
                      <a:pt x="194186" y="254660"/>
                      <a:pt x="195267" y="256464"/>
                    </a:cubicBezTo>
                    <a:lnTo>
                      <a:pt x="204994" y="273417"/>
                    </a:lnTo>
                    <a:cubicBezTo>
                      <a:pt x="205355" y="274138"/>
                      <a:pt x="205715" y="274499"/>
                      <a:pt x="206435" y="274499"/>
                    </a:cubicBezTo>
                    <a:cubicBezTo>
                      <a:pt x="207156" y="274860"/>
                      <a:pt x="207876" y="274860"/>
                      <a:pt x="208597" y="274499"/>
                    </a:cubicBezTo>
                    <a:lnTo>
                      <a:pt x="227331" y="263678"/>
                    </a:lnTo>
                    <a:cubicBezTo>
                      <a:pt x="228772" y="262956"/>
                      <a:pt x="229132" y="261514"/>
                      <a:pt x="228052" y="260071"/>
                    </a:cubicBezTo>
                    <a:lnTo>
                      <a:pt x="218685" y="243478"/>
                    </a:lnTo>
                    <a:cubicBezTo>
                      <a:pt x="217243" y="240953"/>
                      <a:pt x="217964" y="238789"/>
                      <a:pt x="219765" y="237346"/>
                    </a:cubicBezTo>
                    <a:cubicBezTo>
                      <a:pt x="226250" y="232296"/>
                      <a:pt x="232015" y="226164"/>
                      <a:pt x="237419" y="219671"/>
                    </a:cubicBezTo>
                    <a:cubicBezTo>
                      <a:pt x="238860" y="218229"/>
                      <a:pt x="241021" y="217507"/>
                      <a:pt x="242823" y="218589"/>
                    </a:cubicBezTo>
                    <a:lnTo>
                      <a:pt x="260116" y="228328"/>
                    </a:lnTo>
                    <a:cubicBezTo>
                      <a:pt x="260476" y="228689"/>
                      <a:pt x="261196" y="229050"/>
                      <a:pt x="261917" y="228689"/>
                    </a:cubicBezTo>
                    <a:cubicBezTo>
                      <a:pt x="262638" y="228328"/>
                      <a:pt x="262998" y="227968"/>
                      <a:pt x="263718" y="227246"/>
                    </a:cubicBezTo>
                    <a:lnTo>
                      <a:pt x="274526" y="208850"/>
                    </a:lnTo>
                    <a:cubicBezTo>
                      <a:pt x="274887" y="207407"/>
                      <a:pt x="274526" y="205965"/>
                      <a:pt x="273446" y="204882"/>
                    </a:cubicBezTo>
                    <a:lnTo>
                      <a:pt x="256513" y="195504"/>
                    </a:lnTo>
                    <a:cubicBezTo>
                      <a:pt x="254712" y="194061"/>
                      <a:pt x="253631" y="191897"/>
                      <a:pt x="254712" y="189733"/>
                    </a:cubicBezTo>
                    <a:cubicBezTo>
                      <a:pt x="257594" y="181797"/>
                      <a:pt x="260116" y="173861"/>
                      <a:pt x="261196" y="165565"/>
                    </a:cubicBezTo>
                    <a:cubicBezTo>
                      <a:pt x="261557" y="163401"/>
                      <a:pt x="263358" y="161597"/>
                      <a:pt x="265520" y="161597"/>
                    </a:cubicBezTo>
                    <a:lnTo>
                      <a:pt x="284974" y="161597"/>
                    </a:lnTo>
                    <a:cubicBezTo>
                      <a:pt x="286415" y="161597"/>
                      <a:pt x="287856" y="160515"/>
                      <a:pt x="287856" y="159072"/>
                    </a:cubicBezTo>
                    <a:lnTo>
                      <a:pt x="287856" y="137430"/>
                    </a:lnTo>
                    <a:cubicBezTo>
                      <a:pt x="287856" y="135987"/>
                      <a:pt x="286415" y="134905"/>
                      <a:pt x="284974" y="134905"/>
                    </a:cubicBezTo>
                    <a:lnTo>
                      <a:pt x="265520" y="134905"/>
                    </a:lnTo>
                    <a:cubicBezTo>
                      <a:pt x="263358" y="134905"/>
                      <a:pt x="261557" y="133101"/>
                      <a:pt x="261196" y="130937"/>
                    </a:cubicBezTo>
                    <a:cubicBezTo>
                      <a:pt x="260116" y="122641"/>
                      <a:pt x="257594" y="114705"/>
                      <a:pt x="254712" y="106770"/>
                    </a:cubicBezTo>
                    <a:cubicBezTo>
                      <a:pt x="253631" y="104605"/>
                      <a:pt x="254712" y="102441"/>
                      <a:pt x="256513" y="101359"/>
                    </a:cubicBezTo>
                    <a:lnTo>
                      <a:pt x="273446" y="91620"/>
                    </a:lnTo>
                    <a:cubicBezTo>
                      <a:pt x="274526" y="90899"/>
                      <a:pt x="274887" y="89456"/>
                      <a:pt x="274526" y="88013"/>
                    </a:cubicBezTo>
                    <a:lnTo>
                      <a:pt x="263718" y="69256"/>
                    </a:lnTo>
                    <a:cubicBezTo>
                      <a:pt x="262998" y="68535"/>
                      <a:pt x="262638" y="68174"/>
                      <a:pt x="261917" y="68174"/>
                    </a:cubicBezTo>
                    <a:cubicBezTo>
                      <a:pt x="261196" y="67813"/>
                      <a:pt x="260476" y="67813"/>
                      <a:pt x="260116" y="68174"/>
                    </a:cubicBezTo>
                    <a:lnTo>
                      <a:pt x="242823" y="77913"/>
                    </a:lnTo>
                    <a:cubicBezTo>
                      <a:pt x="241021" y="78995"/>
                      <a:pt x="238860" y="78634"/>
                      <a:pt x="237419" y="76831"/>
                    </a:cubicBezTo>
                    <a:cubicBezTo>
                      <a:pt x="232015" y="70338"/>
                      <a:pt x="226250" y="64567"/>
                      <a:pt x="219765" y="59156"/>
                    </a:cubicBezTo>
                    <a:cubicBezTo>
                      <a:pt x="217964" y="57713"/>
                      <a:pt x="217243" y="55188"/>
                      <a:pt x="218685" y="53385"/>
                    </a:cubicBezTo>
                    <a:lnTo>
                      <a:pt x="228052" y="36792"/>
                    </a:lnTo>
                    <a:cubicBezTo>
                      <a:pt x="229132" y="35349"/>
                      <a:pt x="228772" y="33907"/>
                      <a:pt x="227331" y="32824"/>
                    </a:cubicBezTo>
                    <a:lnTo>
                      <a:pt x="208597" y="22003"/>
                    </a:lnTo>
                    <a:cubicBezTo>
                      <a:pt x="207876" y="22003"/>
                      <a:pt x="207156" y="21642"/>
                      <a:pt x="206435" y="22003"/>
                    </a:cubicBezTo>
                    <a:cubicBezTo>
                      <a:pt x="205715" y="22003"/>
                      <a:pt x="205355" y="22364"/>
                      <a:pt x="204994" y="23085"/>
                    </a:cubicBezTo>
                    <a:lnTo>
                      <a:pt x="195267" y="40039"/>
                    </a:lnTo>
                    <a:cubicBezTo>
                      <a:pt x="194186" y="41842"/>
                      <a:pt x="191664" y="42564"/>
                      <a:pt x="189863" y="41842"/>
                    </a:cubicBezTo>
                    <a:cubicBezTo>
                      <a:pt x="181937" y="38956"/>
                      <a:pt x="173651" y="36792"/>
                      <a:pt x="165725" y="35349"/>
                    </a:cubicBezTo>
                    <a:cubicBezTo>
                      <a:pt x="163563" y="34989"/>
                      <a:pt x="161762" y="33185"/>
                      <a:pt x="161762" y="31021"/>
                    </a:cubicBezTo>
                    <a:lnTo>
                      <a:pt x="161762" y="11543"/>
                    </a:lnTo>
                    <a:cubicBezTo>
                      <a:pt x="161762" y="10100"/>
                      <a:pt x="160681" y="9018"/>
                      <a:pt x="158880" y="9018"/>
                    </a:cubicBezTo>
                    <a:lnTo>
                      <a:pt x="137624" y="9018"/>
                    </a:lnTo>
                    <a:close/>
                    <a:moveTo>
                      <a:pt x="137624" y="0"/>
                    </a:moveTo>
                    <a:lnTo>
                      <a:pt x="158880" y="0"/>
                    </a:lnTo>
                    <a:cubicBezTo>
                      <a:pt x="165725" y="0"/>
                      <a:pt x="170769" y="5050"/>
                      <a:pt x="170769" y="11543"/>
                    </a:cubicBezTo>
                    <a:lnTo>
                      <a:pt x="170769" y="27053"/>
                    </a:lnTo>
                    <a:cubicBezTo>
                      <a:pt x="176893" y="28135"/>
                      <a:pt x="183378" y="29939"/>
                      <a:pt x="189503" y="32103"/>
                    </a:cubicBezTo>
                    <a:lnTo>
                      <a:pt x="197068" y="18757"/>
                    </a:lnTo>
                    <a:cubicBezTo>
                      <a:pt x="198870" y="15871"/>
                      <a:pt x="201392" y="14068"/>
                      <a:pt x="204274" y="13346"/>
                    </a:cubicBezTo>
                    <a:cubicBezTo>
                      <a:pt x="207156" y="12264"/>
                      <a:pt x="210398" y="12985"/>
                      <a:pt x="213280" y="14428"/>
                    </a:cubicBezTo>
                    <a:lnTo>
                      <a:pt x="231654" y="25250"/>
                    </a:lnTo>
                    <a:cubicBezTo>
                      <a:pt x="237419" y="28496"/>
                      <a:pt x="239220" y="35710"/>
                      <a:pt x="235978" y="41121"/>
                    </a:cubicBezTo>
                    <a:lnTo>
                      <a:pt x="228052" y="54828"/>
                    </a:lnTo>
                    <a:cubicBezTo>
                      <a:pt x="233095" y="58795"/>
                      <a:pt x="237779" y="63485"/>
                      <a:pt x="242102" y="68174"/>
                    </a:cubicBezTo>
                    <a:lnTo>
                      <a:pt x="255432" y="60599"/>
                    </a:lnTo>
                    <a:cubicBezTo>
                      <a:pt x="257954" y="58795"/>
                      <a:pt x="261196" y="58435"/>
                      <a:pt x="264079" y="59517"/>
                    </a:cubicBezTo>
                    <a:cubicBezTo>
                      <a:pt x="267321" y="59878"/>
                      <a:pt x="269843" y="62042"/>
                      <a:pt x="271284" y="64567"/>
                    </a:cubicBezTo>
                    <a:lnTo>
                      <a:pt x="282092" y="83684"/>
                    </a:lnTo>
                    <a:cubicBezTo>
                      <a:pt x="285335" y="89095"/>
                      <a:pt x="283533" y="96309"/>
                      <a:pt x="278129" y="99556"/>
                    </a:cubicBezTo>
                    <a:lnTo>
                      <a:pt x="264439" y="107130"/>
                    </a:lnTo>
                    <a:cubicBezTo>
                      <a:pt x="266601" y="113262"/>
                      <a:pt x="268042" y="119394"/>
                      <a:pt x="269483" y="125887"/>
                    </a:cubicBezTo>
                    <a:lnTo>
                      <a:pt x="284974" y="125887"/>
                    </a:lnTo>
                    <a:cubicBezTo>
                      <a:pt x="291459" y="125887"/>
                      <a:pt x="296503" y="130937"/>
                      <a:pt x="296503" y="137430"/>
                    </a:cubicBezTo>
                    <a:lnTo>
                      <a:pt x="296503" y="159072"/>
                    </a:lnTo>
                    <a:cubicBezTo>
                      <a:pt x="296503" y="165565"/>
                      <a:pt x="291459" y="170976"/>
                      <a:pt x="284974" y="170976"/>
                    </a:cubicBezTo>
                    <a:lnTo>
                      <a:pt x="269483" y="170976"/>
                    </a:lnTo>
                    <a:cubicBezTo>
                      <a:pt x="268042" y="177108"/>
                      <a:pt x="266601" y="183240"/>
                      <a:pt x="264439" y="189372"/>
                    </a:cubicBezTo>
                    <a:lnTo>
                      <a:pt x="278129" y="196947"/>
                    </a:lnTo>
                    <a:cubicBezTo>
                      <a:pt x="283533" y="200554"/>
                      <a:pt x="285335" y="207768"/>
                      <a:pt x="282092" y="213179"/>
                    </a:cubicBezTo>
                    <a:lnTo>
                      <a:pt x="271284" y="231936"/>
                    </a:lnTo>
                    <a:cubicBezTo>
                      <a:pt x="269843" y="234460"/>
                      <a:pt x="267321" y="236625"/>
                      <a:pt x="264079" y="237346"/>
                    </a:cubicBezTo>
                    <a:cubicBezTo>
                      <a:pt x="261196" y="238068"/>
                      <a:pt x="257954" y="237707"/>
                      <a:pt x="255432" y="236264"/>
                    </a:cubicBezTo>
                    <a:lnTo>
                      <a:pt x="242102" y="228328"/>
                    </a:lnTo>
                    <a:cubicBezTo>
                      <a:pt x="237779" y="233378"/>
                      <a:pt x="233095" y="237707"/>
                      <a:pt x="228052" y="242035"/>
                    </a:cubicBezTo>
                    <a:lnTo>
                      <a:pt x="235978" y="255382"/>
                    </a:lnTo>
                    <a:cubicBezTo>
                      <a:pt x="239220" y="261153"/>
                      <a:pt x="237419" y="268367"/>
                      <a:pt x="231654" y="271613"/>
                    </a:cubicBezTo>
                    <a:lnTo>
                      <a:pt x="213280" y="282074"/>
                    </a:lnTo>
                    <a:cubicBezTo>
                      <a:pt x="210398" y="283878"/>
                      <a:pt x="207156" y="284238"/>
                      <a:pt x="204274" y="283517"/>
                    </a:cubicBezTo>
                    <a:cubicBezTo>
                      <a:pt x="201392" y="282795"/>
                      <a:pt x="198870" y="280631"/>
                      <a:pt x="197068" y="278106"/>
                    </a:cubicBezTo>
                    <a:lnTo>
                      <a:pt x="189503" y="264399"/>
                    </a:lnTo>
                    <a:cubicBezTo>
                      <a:pt x="183378" y="266564"/>
                      <a:pt x="176893" y="268367"/>
                      <a:pt x="170769" y="269449"/>
                    </a:cubicBezTo>
                    <a:lnTo>
                      <a:pt x="170769" y="284960"/>
                    </a:lnTo>
                    <a:cubicBezTo>
                      <a:pt x="170769" y="291452"/>
                      <a:pt x="165725" y="296502"/>
                      <a:pt x="158880" y="296502"/>
                    </a:cubicBezTo>
                    <a:lnTo>
                      <a:pt x="137624" y="296502"/>
                    </a:lnTo>
                    <a:cubicBezTo>
                      <a:pt x="131139" y="296502"/>
                      <a:pt x="125735" y="291452"/>
                      <a:pt x="125735" y="284960"/>
                    </a:cubicBezTo>
                    <a:lnTo>
                      <a:pt x="125735" y="269449"/>
                    </a:lnTo>
                    <a:cubicBezTo>
                      <a:pt x="119610" y="268367"/>
                      <a:pt x="113485" y="266564"/>
                      <a:pt x="107001" y="264399"/>
                    </a:cubicBezTo>
                    <a:lnTo>
                      <a:pt x="99435" y="278106"/>
                    </a:lnTo>
                    <a:cubicBezTo>
                      <a:pt x="97994" y="280631"/>
                      <a:pt x="95472" y="282795"/>
                      <a:pt x="92230" y="283517"/>
                    </a:cubicBezTo>
                    <a:cubicBezTo>
                      <a:pt x="89347" y="284238"/>
                      <a:pt x="86105" y="283878"/>
                      <a:pt x="83583" y="282074"/>
                    </a:cubicBezTo>
                    <a:lnTo>
                      <a:pt x="64849" y="271613"/>
                    </a:lnTo>
                    <a:cubicBezTo>
                      <a:pt x="62327" y="269810"/>
                      <a:pt x="60165" y="267285"/>
                      <a:pt x="59445" y="264399"/>
                    </a:cubicBezTo>
                    <a:cubicBezTo>
                      <a:pt x="58724" y="261514"/>
                      <a:pt x="59085" y="258267"/>
                      <a:pt x="60526" y="255382"/>
                    </a:cubicBezTo>
                    <a:lnTo>
                      <a:pt x="68452" y="242035"/>
                    </a:lnTo>
                    <a:cubicBezTo>
                      <a:pt x="63408" y="237707"/>
                      <a:pt x="59085" y="233378"/>
                      <a:pt x="54761" y="228328"/>
                    </a:cubicBezTo>
                    <a:lnTo>
                      <a:pt x="41431" y="236264"/>
                    </a:lnTo>
                    <a:cubicBezTo>
                      <a:pt x="35667" y="239510"/>
                      <a:pt x="28821" y="237346"/>
                      <a:pt x="25219" y="231936"/>
                    </a:cubicBezTo>
                    <a:lnTo>
                      <a:pt x="14411" y="213179"/>
                    </a:lnTo>
                    <a:cubicBezTo>
                      <a:pt x="12969" y="210654"/>
                      <a:pt x="12609" y="207407"/>
                      <a:pt x="13330" y="204161"/>
                    </a:cubicBezTo>
                    <a:cubicBezTo>
                      <a:pt x="14411" y="201275"/>
                      <a:pt x="16212" y="198750"/>
                      <a:pt x="19094" y="196947"/>
                    </a:cubicBezTo>
                    <a:lnTo>
                      <a:pt x="32424" y="189372"/>
                    </a:lnTo>
                    <a:cubicBezTo>
                      <a:pt x="30262" y="183240"/>
                      <a:pt x="28461" y="177108"/>
                      <a:pt x="27380" y="170976"/>
                    </a:cubicBezTo>
                    <a:lnTo>
                      <a:pt x="11889" y="170976"/>
                    </a:lnTo>
                    <a:cubicBezTo>
                      <a:pt x="5404" y="170976"/>
                      <a:pt x="0" y="165565"/>
                      <a:pt x="0" y="159072"/>
                    </a:cubicBezTo>
                    <a:lnTo>
                      <a:pt x="0" y="137430"/>
                    </a:lnTo>
                    <a:cubicBezTo>
                      <a:pt x="0" y="130937"/>
                      <a:pt x="5404" y="125887"/>
                      <a:pt x="11889" y="125887"/>
                    </a:cubicBezTo>
                    <a:lnTo>
                      <a:pt x="27380" y="125887"/>
                    </a:lnTo>
                    <a:cubicBezTo>
                      <a:pt x="28461" y="119394"/>
                      <a:pt x="30262" y="113262"/>
                      <a:pt x="32424" y="107130"/>
                    </a:cubicBezTo>
                    <a:lnTo>
                      <a:pt x="19094" y="99556"/>
                    </a:lnTo>
                    <a:cubicBezTo>
                      <a:pt x="16212" y="98113"/>
                      <a:pt x="14411" y="95227"/>
                      <a:pt x="13330" y="92341"/>
                    </a:cubicBezTo>
                    <a:cubicBezTo>
                      <a:pt x="12609" y="89456"/>
                      <a:pt x="12969" y="86209"/>
                      <a:pt x="14411" y="83684"/>
                    </a:cubicBezTo>
                    <a:lnTo>
                      <a:pt x="25219" y="64567"/>
                    </a:lnTo>
                    <a:cubicBezTo>
                      <a:pt x="27020" y="62042"/>
                      <a:pt x="29542" y="59878"/>
                      <a:pt x="32424" y="59517"/>
                    </a:cubicBezTo>
                    <a:cubicBezTo>
                      <a:pt x="35306" y="58435"/>
                      <a:pt x="38549" y="58795"/>
                      <a:pt x="41431" y="60599"/>
                    </a:cubicBezTo>
                    <a:lnTo>
                      <a:pt x="54761" y="68174"/>
                    </a:lnTo>
                    <a:cubicBezTo>
                      <a:pt x="59085" y="63485"/>
                      <a:pt x="63408" y="58795"/>
                      <a:pt x="68452" y="54828"/>
                    </a:cubicBezTo>
                    <a:lnTo>
                      <a:pt x="60526" y="41121"/>
                    </a:lnTo>
                    <a:cubicBezTo>
                      <a:pt x="59085" y="38596"/>
                      <a:pt x="58724" y="35349"/>
                      <a:pt x="59445" y="32103"/>
                    </a:cubicBezTo>
                    <a:cubicBezTo>
                      <a:pt x="60165" y="29217"/>
                      <a:pt x="62327" y="26692"/>
                      <a:pt x="64849" y="25250"/>
                    </a:cubicBezTo>
                    <a:lnTo>
                      <a:pt x="83583" y="14428"/>
                    </a:lnTo>
                    <a:cubicBezTo>
                      <a:pt x="86105" y="12985"/>
                      <a:pt x="89347" y="12264"/>
                      <a:pt x="92230" y="13346"/>
                    </a:cubicBezTo>
                    <a:cubicBezTo>
                      <a:pt x="95472" y="14068"/>
                      <a:pt x="97994" y="15871"/>
                      <a:pt x="99435" y="18757"/>
                    </a:cubicBezTo>
                    <a:lnTo>
                      <a:pt x="107001" y="32103"/>
                    </a:lnTo>
                    <a:cubicBezTo>
                      <a:pt x="113485" y="29939"/>
                      <a:pt x="119610" y="28135"/>
                      <a:pt x="125735" y="27053"/>
                    </a:cubicBezTo>
                    <a:lnTo>
                      <a:pt x="125735" y="11543"/>
                    </a:lnTo>
                    <a:cubicBezTo>
                      <a:pt x="125735" y="5050"/>
                      <a:pt x="131139" y="0"/>
                      <a:pt x="1376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endParaRPr lang="en-US" sz="900" dirty="0">
                  <a:latin typeface="Lato Light" panose="020F0502020204030203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2103587-D8D5-08D3-F851-18857E3D2BC8}"/>
                  </a:ext>
                </a:extLst>
              </p:cNvPr>
              <p:cNvSpPr txBox="1"/>
              <p:nvPr/>
            </p:nvSpPr>
            <p:spPr>
              <a:xfrm>
                <a:off x="9234582" y="1895633"/>
                <a:ext cx="1844789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La </a:t>
                </a:r>
                <a:r>
                  <a:rPr lang="es-PR" sz="1200" b="1" dirty="0">
                    <a:solidFill>
                      <a:srgbClr val="5858A4"/>
                    </a:solidFill>
                  </a:rPr>
                  <a:t>brecha salarial </a:t>
                </a:r>
                <a:r>
                  <a:rPr lang="es-PR" sz="1200" dirty="0">
                    <a:solidFill>
                      <a:schemeClr val="bg1"/>
                    </a:solidFill>
                  </a:rPr>
                  <a:t>de género en la región es de alrededor del </a:t>
                </a:r>
                <a:r>
                  <a:rPr lang="es-PR" sz="1200" b="1" dirty="0">
                    <a:solidFill>
                      <a:srgbClr val="5858A4"/>
                    </a:solidFill>
                  </a:rPr>
                  <a:t>20%, </a:t>
                </a:r>
              </a:p>
              <a:p>
                <a:pPr algn="ctr"/>
                <a:r>
                  <a:rPr lang="es-PR" sz="1200" dirty="0"/>
                  <a:t> </a:t>
                </a:r>
                <a:r>
                  <a:rPr lang="es-PR" sz="1200" dirty="0">
                    <a:solidFill>
                      <a:schemeClr val="bg1"/>
                    </a:solidFill>
                  </a:rPr>
                  <a:t>Estudios recientes que corrigen el sesgo de selección laboral la estiman aún mayor: hasta</a:t>
                </a:r>
              </a:p>
              <a:p>
                <a:pPr algn="ctr"/>
                <a:r>
                  <a:rPr lang="es-PR" sz="1600" b="1" dirty="0">
                    <a:solidFill>
                      <a:srgbClr val="5858A4"/>
                    </a:solidFill>
                  </a:rPr>
                  <a:t>16.2%–36%</a:t>
                </a:r>
              </a:p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según país y metodología.</a:t>
                </a:r>
                <a:endParaRPr lang="es-PR" sz="1200" b="1" dirty="0">
                  <a:solidFill>
                    <a:srgbClr val="5858A4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8816C0-119A-4E12-743B-7FE39036C92A}"/>
                </a:ext>
              </a:extLst>
            </p:cNvPr>
            <p:cNvGrpSpPr/>
            <p:nvPr/>
          </p:nvGrpSpPr>
          <p:grpSpPr>
            <a:xfrm>
              <a:off x="7276790" y="1242403"/>
              <a:ext cx="2139385" cy="3213980"/>
              <a:chOff x="6895299" y="997960"/>
              <a:chExt cx="2139385" cy="3213980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951388B-F48B-62EF-E49A-C5683293C964}"/>
                  </a:ext>
                </a:extLst>
              </p:cNvPr>
              <p:cNvSpPr/>
              <p:nvPr/>
            </p:nvSpPr>
            <p:spPr>
              <a:xfrm>
                <a:off x="6895299" y="997960"/>
                <a:ext cx="2139385" cy="3213980"/>
              </a:xfrm>
              <a:prstGeom prst="roundRect">
                <a:avLst/>
              </a:prstGeom>
              <a:solidFill>
                <a:srgbClr val="7820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02DCDC-EF28-B0EC-4C03-78D36C7BB67C}"/>
                  </a:ext>
                </a:extLst>
              </p:cNvPr>
              <p:cNvSpPr txBox="1"/>
              <p:nvPr/>
            </p:nvSpPr>
            <p:spPr>
              <a:xfrm>
                <a:off x="6982871" y="1904410"/>
                <a:ext cx="1964241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En América Latina y el Caribe, la proporción de personas de 70 años o más que </a:t>
                </a:r>
                <a:r>
                  <a:rPr lang="es-PR" sz="1200" b="1" dirty="0">
                    <a:solidFill>
                      <a:srgbClr val="EF7587"/>
                    </a:solidFill>
                  </a:rPr>
                  <a:t>NO TRABAJAN NI RECIBEN UNA PENSIÓN </a:t>
                </a:r>
                <a:r>
                  <a:rPr lang="es-PR" sz="1200" dirty="0">
                    <a:solidFill>
                      <a:schemeClr val="bg1"/>
                    </a:solidFill>
                  </a:rPr>
                  <a:t>era mucho más elevada entre las mujeres que entre los hombres</a:t>
                </a:r>
              </a:p>
              <a:p>
                <a:pPr algn="ctr"/>
                <a:r>
                  <a:rPr lang="es-PR" sz="1400" b="1" dirty="0">
                    <a:solidFill>
                      <a:srgbClr val="EF7587"/>
                    </a:solidFill>
                  </a:rPr>
                  <a:t>48% Mujeres</a:t>
                </a:r>
              </a:p>
              <a:p>
                <a:pPr algn="ctr"/>
                <a:r>
                  <a:rPr lang="es-PR" sz="1400" b="1" dirty="0">
                    <a:solidFill>
                      <a:srgbClr val="EF7587"/>
                    </a:solidFill>
                  </a:rPr>
                  <a:t>13% Hombres</a:t>
                </a:r>
              </a:p>
            </p:txBody>
          </p:sp>
          <p:pic>
            <p:nvPicPr>
              <p:cNvPr id="20" name="Graphic 19" descr="Money with solid fill">
                <a:extLst>
                  <a:ext uri="{FF2B5EF4-FFF2-40B4-BE49-F238E27FC236}">
                    <a16:creationId xmlns:a16="http://schemas.microsoft.com/office/drawing/2014/main" id="{04AE984A-412F-A049-DCCC-4627D62B6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49373" y="1280313"/>
                <a:ext cx="431237" cy="430102"/>
              </a:xfrm>
              <a:prstGeom prst="rect">
                <a:avLst/>
              </a:prstGeom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DA2C410-2F02-227F-AEF3-FB666421B2E1}"/>
                </a:ext>
              </a:extLst>
            </p:cNvPr>
            <p:cNvGrpSpPr/>
            <p:nvPr/>
          </p:nvGrpSpPr>
          <p:grpSpPr>
            <a:xfrm>
              <a:off x="543667" y="1242403"/>
              <a:ext cx="2287679" cy="3213980"/>
              <a:chOff x="194189" y="997960"/>
              <a:chExt cx="2287679" cy="3213980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4023C1A-64FD-88A4-16B7-20023850EA5B}"/>
                  </a:ext>
                </a:extLst>
              </p:cNvPr>
              <p:cNvSpPr/>
              <p:nvPr/>
            </p:nvSpPr>
            <p:spPr>
              <a:xfrm>
                <a:off x="229514" y="997960"/>
                <a:ext cx="2217029" cy="3213980"/>
              </a:xfrm>
              <a:prstGeom prst="roundRect">
                <a:avLst/>
              </a:prstGeom>
              <a:solidFill>
                <a:srgbClr val="5858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C0FFF68-DA29-B33C-3AD2-D70766FF189E}"/>
                  </a:ext>
                </a:extLst>
              </p:cNvPr>
              <p:cNvSpPr txBox="1"/>
              <p:nvPr/>
            </p:nvSpPr>
            <p:spPr>
              <a:xfrm>
                <a:off x="194189" y="2022412"/>
                <a:ext cx="228767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En 2024, al menos </a:t>
                </a:r>
              </a:p>
              <a:p>
                <a:pPr algn="ctr"/>
                <a:r>
                  <a:rPr lang="es-PR" sz="2400" b="1" dirty="0">
                    <a:solidFill>
                      <a:srgbClr val="EF7587"/>
                    </a:solidFill>
                  </a:rPr>
                  <a:t>3,828</a:t>
                </a:r>
                <a:endParaRPr lang="es-PR" sz="11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mujeres fueron víctimas de </a:t>
                </a:r>
                <a:r>
                  <a:rPr lang="es-PR" sz="1200" dirty="0" err="1">
                    <a:solidFill>
                      <a:schemeClr val="bg1"/>
                    </a:solidFill>
                  </a:rPr>
                  <a:t>feminicidio</a:t>
                </a:r>
                <a:r>
                  <a:rPr lang="es-PR" sz="1200" dirty="0">
                    <a:solidFill>
                      <a:schemeClr val="bg1"/>
                    </a:solidFill>
                  </a:rPr>
                  <a:t> en la región, lo que equivale a alrededor de </a:t>
                </a:r>
              </a:p>
              <a:p>
                <a:pPr algn="ctr"/>
                <a:r>
                  <a:rPr lang="es-PR" sz="1200" b="1" dirty="0">
                    <a:solidFill>
                      <a:srgbClr val="EF7587"/>
                    </a:solidFill>
                  </a:rPr>
                  <a:t>11 muertes violentas </a:t>
                </a:r>
                <a:r>
                  <a:rPr lang="es-PR" sz="1200" dirty="0">
                    <a:solidFill>
                      <a:schemeClr val="bg1"/>
                    </a:solidFill>
                  </a:rPr>
                  <a:t>de mujeres por razones de género </a:t>
                </a:r>
                <a:r>
                  <a:rPr lang="es-PR" sz="1200" b="1" dirty="0">
                    <a:solidFill>
                      <a:srgbClr val="EF7587"/>
                    </a:solidFill>
                  </a:rPr>
                  <a:t>cada día​.</a:t>
                </a:r>
              </a:p>
            </p:txBody>
          </p:sp>
          <p:pic>
            <p:nvPicPr>
              <p:cNvPr id="22" name="Graphic 21" descr="Siren outline">
                <a:extLst>
                  <a:ext uri="{FF2B5EF4-FFF2-40B4-BE49-F238E27FC236}">
                    <a16:creationId xmlns:a16="http://schemas.microsoft.com/office/drawing/2014/main" id="{39FF75B4-E265-3094-C09B-F2D1C2717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99260" y="1257225"/>
                <a:ext cx="477536" cy="476278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48915D2-FDA4-C732-DEAD-E713F9DBD26F}"/>
                </a:ext>
              </a:extLst>
            </p:cNvPr>
            <p:cNvGrpSpPr/>
            <p:nvPr/>
          </p:nvGrpSpPr>
          <p:grpSpPr>
            <a:xfrm>
              <a:off x="5081847" y="1242403"/>
              <a:ext cx="2139385" cy="3213980"/>
              <a:chOff x="4703314" y="997960"/>
              <a:chExt cx="2139385" cy="3213980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FD99A9D9-8124-3F7B-ED38-E2C4B4E0DA3D}"/>
                  </a:ext>
                </a:extLst>
              </p:cNvPr>
              <p:cNvSpPr/>
              <p:nvPr/>
            </p:nvSpPr>
            <p:spPr>
              <a:xfrm>
                <a:off x="4703314" y="997960"/>
                <a:ext cx="2139385" cy="3213980"/>
              </a:xfrm>
              <a:prstGeom prst="roundRect">
                <a:avLst/>
              </a:prstGeom>
              <a:solidFill>
                <a:srgbClr val="E59ED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097238A-3F50-0A64-8750-20B8AC8A5BEB}"/>
                  </a:ext>
                </a:extLst>
              </p:cNvPr>
              <p:cNvSpPr txBox="1"/>
              <p:nvPr/>
            </p:nvSpPr>
            <p:spPr>
              <a:xfrm>
                <a:off x="4781226" y="1903943"/>
                <a:ext cx="198356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Por cada </a:t>
                </a:r>
                <a:r>
                  <a:rPr lang="es-PR" sz="1200" b="1" dirty="0">
                    <a:solidFill>
                      <a:srgbClr val="78206E"/>
                    </a:solidFill>
                  </a:rPr>
                  <a:t>100 hombres </a:t>
                </a:r>
                <a:r>
                  <a:rPr lang="es-PR" sz="1200" dirty="0">
                    <a:solidFill>
                      <a:schemeClr val="bg1"/>
                    </a:solidFill>
                  </a:rPr>
                  <a:t>hay </a:t>
                </a:r>
              </a:p>
              <a:p>
                <a:pPr algn="ctr"/>
                <a:r>
                  <a:rPr lang="es-PR" b="1" dirty="0">
                    <a:solidFill>
                      <a:srgbClr val="78206E"/>
                    </a:solidFill>
                  </a:rPr>
                  <a:t>122 </a:t>
                </a:r>
                <a:r>
                  <a:rPr lang="es-PR" sz="1200" b="1" dirty="0">
                    <a:solidFill>
                      <a:srgbClr val="78206E"/>
                    </a:solidFill>
                  </a:rPr>
                  <a:t>mujeres </a:t>
                </a:r>
                <a:r>
                  <a:rPr lang="es-PR" sz="1200" dirty="0">
                    <a:solidFill>
                      <a:schemeClr val="bg1"/>
                    </a:solidFill>
                  </a:rPr>
                  <a:t>en pobreza multidimensional</a:t>
                </a:r>
              </a:p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En 2022, el</a:t>
                </a:r>
                <a:r>
                  <a:rPr lang="es-PR" sz="1100" dirty="0">
                    <a:solidFill>
                      <a:schemeClr val="bg1"/>
                    </a:solidFill>
                  </a:rPr>
                  <a:t> </a:t>
                </a:r>
                <a:r>
                  <a:rPr lang="es-PR" sz="2400" b="1" dirty="0">
                    <a:solidFill>
                      <a:srgbClr val="78206E"/>
                    </a:solidFill>
                  </a:rPr>
                  <a:t>41.8%</a:t>
                </a:r>
                <a:r>
                  <a:rPr lang="es-PR" sz="2400" b="1" dirty="0">
                    <a:solidFill>
                      <a:srgbClr val="5858A4"/>
                    </a:solidFill>
                  </a:rPr>
                  <a:t> </a:t>
                </a:r>
                <a:r>
                  <a:rPr lang="es-PR" sz="1200" dirty="0">
                    <a:solidFill>
                      <a:schemeClr val="bg1"/>
                    </a:solidFill>
                  </a:rPr>
                  <a:t>de las mujeres de la región experimentó algún grado de inseguridad alimentaria, en comparación con el </a:t>
                </a:r>
                <a:r>
                  <a:rPr lang="es-PR" sz="1200" b="1" dirty="0">
                    <a:solidFill>
                      <a:srgbClr val="78206E"/>
                    </a:solidFill>
                  </a:rPr>
                  <a:t>32.7%</a:t>
                </a:r>
                <a:r>
                  <a:rPr lang="es-PR" sz="1200" dirty="0">
                    <a:solidFill>
                      <a:srgbClr val="78206E"/>
                    </a:solidFill>
                  </a:rPr>
                  <a:t> </a:t>
                </a:r>
                <a:r>
                  <a:rPr lang="es-PR" sz="1200" dirty="0">
                    <a:solidFill>
                      <a:schemeClr val="bg1"/>
                    </a:solidFill>
                  </a:rPr>
                  <a:t>de los hombres​ ​.</a:t>
                </a:r>
                <a:endParaRPr lang="es-PR" sz="14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1" name="Graphic 30" descr="Weights Uneven outline">
                <a:extLst>
                  <a:ext uri="{FF2B5EF4-FFF2-40B4-BE49-F238E27FC236}">
                    <a16:creationId xmlns:a16="http://schemas.microsoft.com/office/drawing/2014/main" id="{827AE971-F277-42DC-748C-975F1265FE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579242" y="1263517"/>
                <a:ext cx="387528" cy="386508"/>
              </a:xfrm>
              <a:prstGeom prst="rect">
                <a:avLst/>
              </a:prstGeom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282C4D2-F415-D0EB-FE92-54181293CAFB}"/>
                </a:ext>
              </a:extLst>
            </p:cNvPr>
            <p:cNvGrpSpPr/>
            <p:nvPr/>
          </p:nvGrpSpPr>
          <p:grpSpPr>
            <a:xfrm>
              <a:off x="2886904" y="1242403"/>
              <a:ext cx="2139385" cy="3213980"/>
              <a:chOff x="2545822" y="997960"/>
              <a:chExt cx="2139385" cy="3213980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2C4E7929-51DE-5E0E-C83F-D439E66085A7}"/>
                  </a:ext>
                </a:extLst>
              </p:cNvPr>
              <p:cNvSpPr/>
              <p:nvPr/>
            </p:nvSpPr>
            <p:spPr>
              <a:xfrm>
                <a:off x="2545822" y="997960"/>
                <a:ext cx="2139385" cy="3213980"/>
              </a:xfrm>
              <a:prstGeom prst="roundRect">
                <a:avLst/>
              </a:prstGeom>
              <a:solidFill>
                <a:srgbClr val="F4824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PR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B65BE3-2712-CA18-A24F-2EE606B138F1}"/>
                  </a:ext>
                </a:extLst>
              </p:cNvPr>
              <p:cNvSpPr txBox="1"/>
              <p:nvPr/>
            </p:nvSpPr>
            <p:spPr>
              <a:xfrm>
                <a:off x="2545822" y="1726972"/>
                <a:ext cx="2139385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Entre el </a:t>
                </a:r>
              </a:p>
              <a:p>
                <a:pPr algn="ctr"/>
                <a:r>
                  <a:rPr lang="es-PR" b="1" dirty="0">
                    <a:solidFill>
                      <a:srgbClr val="78206E"/>
                    </a:solidFill>
                  </a:rPr>
                  <a:t>60% y el 76% </a:t>
                </a:r>
              </a:p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de las mujeres </a:t>
                </a:r>
              </a:p>
              <a:p>
                <a:pPr algn="ctr"/>
                <a:r>
                  <a:rPr lang="es-PR" sz="1200" dirty="0">
                    <a:solidFill>
                      <a:schemeClr val="bg1"/>
                    </a:solidFill>
                  </a:rPr>
                  <a:t>en</a:t>
                </a:r>
                <a:r>
                  <a:rPr lang="es-PR" sz="1200" dirty="0"/>
                  <a:t> </a:t>
                </a:r>
                <a:r>
                  <a:rPr lang="es-PR" sz="1200" dirty="0">
                    <a:solidFill>
                      <a:schemeClr val="bg1"/>
                    </a:solidFill>
                  </a:rPr>
                  <a:t>América Latina y el Caribe han sido víctimas de algún tipo de violencia de género. </a:t>
                </a:r>
              </a:p>
              <a:p>
                <a:pPr algn="ctr"/>
                <a:r>
                  <a:rPr lang="es-PR" b="1" dirty="0">
                    <a:solidFill>
                      <a:srgbClr val="78206E"/>
                    </a:solidFill>
                  </a:rPr>
                  <a:t>1 de cada 4 mujeres </a:t>
                </a:r>
                <a:r>
                  <a:rPr lang="es-PR" sz="1200" dirty="0">
                    <a:solidFill>
                      <a:schemeClr val="bg1"/>
                    </a:solidFill>
                  </a:rPr>
                  <a:t>ha experimentado violencia física y/o sexual por parte de su pareja​.</a:t>
                </a:r>
                <a:endParaRPr lang="es-PR" sz="14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3" name="Graphic 32" descr="Raised hand outline">
                <a:extLst>
                  <a:ext uri="{FF2B5EF4-FFF2-40B4-BE49-F238E27FC236}">
                    <a16:creationId xmlns:a16="http://schemas.microsoft.com/office/drawing/2014/main" id="{1D2A4370-507C-AEB8-C975-A872CC15C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42252" y="1283964"/>
                <a:ext cx="346525" cy="345613"/>
              </a:xfrm>
              <a:prstGeom prst="rect">
                <a:avLst/>
              </a:prstGeom>
            </p:spPr>
          </p:pic>
        </p:grpSp>
      </p:grpSp>
      <p:sp>
        <p:nvSpPr>
          <p:cNvPr id="35" name="Title 34">
            <a:extLst>
              <a:ext uri="{FF2B5EF4-FFF2-40B4-BE49-F238E27FC236}">
                <a16:creationId xmlns:a16="http://schemas.microsoft.com/office/drawing/2014/main" id="{CCEB4CA2-20FA-5E01-6000-1BA6BB87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83" y="15481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err="1"/>
              <a:t>Algunos</a:t>
            </a:r>
            <a:r>
              <a:rPr lang="en-US" sz="3600" dirty="0"/>
              <a:t> </a:t>
            </a:r>
            <a:r>
              <a:rPr lang="en-US" sz="3600" dirty="0" err="1"/>
              <a:t>datos</a:t>
            </a:r>
            <a:r>
              <a:rPr lang="en-US" sz="3600" dirty="0"/>
              <a:t>: </a:t>
            </a:r>
            <a:endParaRPr lang="es-PR" sz="3600" dirty="0"/>
          </a:p>
        </p:txBody>
      </p:sp>
      <p:sp>
        <p:nvSpPr>
          <p:cNvPr id="27" name="Shape 1">
            <a:extLst>
              <a:ext uri="{FF2B5EF4-FFF2-40B4-BE49-F238E27FC236}">
                <a16:creationId xmlns:a16="http://schemas.microsoft.com/office/drawing/2014/main" id="{956E081D-AB00-3415-9252-ABAD9501007B}"/>
              </a:ext>
            </a:extLst>
          </p:cNvPr>
          <p:cNvSpPr/>
          <p:nvPr/>
        </p:nvSpPr>
        <p:spPr>
          <a:xfrm>
            <a:off x="6391545" y="5145503"/>
            <a:ext cx="5350800" cy="1575788"/>
          </a:xfrm>
          <a:prstGeom prst="roundRect">
            <a:avLst>
              <a:gd name="adj" fmla="val 4324"/>
            </a:avLst>
          </a:prstGeom>
          <a:solidFill>
            <a:srgbClr val="FFFFFF">
              <a:alpha val="60000"/>
            </a:srgbClr>
          </a:solidFill>
          <a:ln w="19050">
            <a:solidFill>
              <a:srgbClr val="4D4A9E"/>
            </a:solidFill>
            <a:prstDash val="solid"/>
          </a:ln>
        </p:spPr>
        <p:txBody>
          <a:bodyPr/>
          <a:lstStyle/>
          <a:p>
            <a:endParaRPr lang="es-P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B958CEFB-4B1E-FCDD-ED76-2EE5971063B9}"/>
              </a:ext>
            </a:extLst>
          </p:cNvPr>
          <p:cNvSpPr/>
          <p:nvPr/>
        </p:nvSpPr>
        <p:spPr>
          <a:xfrm>
            <a:off x="6473228" y="5254059"/>
            <a:ext cx="5269117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Pobreza</a:t>
            </a:r>
            <a:r>
              <a:rPr lang="en-US" sz="1200" b="1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multidimensional: 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11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una medida que va más allá del ingreso monetario y evalúa privaciones en varias dimensiones del bienestar: vivienda, acceso a servicios básicos, educación, salud, empleo de calidad, protección social y </a:t>
            </a:r>
            <a:r>
              <a:rPr lang="en-US" sz="1100" dirty="0" err="1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conectividad</a:t>
            </a:r>
            <a:r>
              <a:rPr lang="en-US" sz="1100" dirty="0">
                <a:solidFill>
                  <a:srgbClr val="3A2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internet. Un hogar se considera en pobreza multidimensional cuando acumula un número suficiente de estas carencias, no solo cuando su ingreso cae debajo de una línea de pobreza.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1050" u="sng" dirty="0">
                <a:solidFill>
                  <a:srgbClr val="4D4A9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 definición y metodología oficial de la CEPAL: Índice de pobreza multidimensional para América Latina (Metodologías de la CEPAL Nº7, 2025)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942E65FE-6866-1304-73F5-4508BDC56D07}"/>
              </a:ext>
            </a:extLst>
          </p:cNvPr>
          <p:cNvSpPr/>
          <p:nvPr/>
        </p:nvSpPr>
        <p:spPr>
          <a:xfrm>
            <a:off x="516668" y="5145503"/>
            <a:ext cx="5350229" cy="1575788"/>
          </a:xfrm>
          <a:prstGeom prst="roundRect">
            <a:avLst>
              <a:gd name="adj" fmla="val 5161"/>
            </a:avLst>
          </a:prstGeom>
          <a:solidFill>
            <a:srgbClr val="FFFFFF">
              <a:alpha val="60000"/>
            </a:srgbClr>
          </a:solidFill>
          <a:ln w="19050">
            <a:solidFill>
              <a:srgbClr val="E8604F"/>
            </a:solidFill>
            <a:prstDash val="solid"/>
          </a:ln>
        </p:spPr>
        <p:txBody>
          <a:bodyPr/>
          <a:lstStyle/>
          <a:p>
            <a:endParaRPr lang="es-P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A1AF4746-AF0D-AA02-6A15-C939259DF352}"/>
              </a:ext>
            </a:extLst>
          </p:cNvPr>
          <p:cNvSpPr/>
          <p:nvPr/>
        </p:nvSpPr>
        <p:spPr>
          <a:xfrm>
            <a:off x="609600" y="5178542"/>
            <a:ext cx="5486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900" b="1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Fuentes: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Boletín Violencia feminicida en cifras Nº4 (CEPAL/OIG, 2025) — datos 2024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Boletín Violencia feminicida en cifras Nº3 (CEPAL/OIG, 2024) — datos 2023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Boletín Violencia feminicida en cifras Nº1 (CEPAL, 2023) — datos 2021, fuente original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Desigualdad salarial de género en América Latina (OIT, 2024)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La brecha salarial de género en ALC: un análisis más profundo (Banco Mundial)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Panorama Social de América Latina y el Caribe 2025 (CEPAL, nov. 2025)</a:t>
            </a:r>
            <a:endParaRPr kumimoji="0" lang="en-US" sz="800" b="0" i="0" u="sng" strike="noStrike" kern="0" cap="none" spc="0" normalizeH="0" baseline="0" noProof="0" dirty="0">
              <a:ln>
                <a:noFill/>
              </a:ln>
              <a:solidFill>
                <a:srgbClr val="3A2E6E"/>
              </a:solidFill>
              <a:effectLst/>
              <a:uLnTx/>
              <a:uFillTx/>
              <a:ea typeface="Calibri" pitchFamily="34" charset="-122"/>
              <a:cs typeface="Calibri" pitchFamily="34" charset="-12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Índice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pobreza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multidimensional para América Latina —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Metodologías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CEPAL Nº7 (2025)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Agenda 2030 y Agenda Regional de Género en ALC: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indicadores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género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2024 (CEPAL/ONU Mujeres, 2025)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El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progreso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cumplimiento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ODS: Panorama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género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2023 (ONU Mujeres/DAES)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Guía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metodológica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sobre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las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mediciones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del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tiempo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ALC (CEPAL, 2022)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•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Índice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Pobreza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Multidimensional con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foco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</a:t>
            </a:r>
            <a:r>
              <a:rPr kumimoji="0" lang="en-US" sz="800" b="0" i="0" u="sng" strike="noStrike" kern="0" cap="none" spc="0" normalizeH="0" baseline="0" noProof="0" dirty="0" err="1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mujeres</a:t>
            </a: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3A2E6E"/>
                </a:solidFill>
                <a:effectLst/>
                <a:uLnTx/>
                <a:uFillTx/>
                <a:ea typeface="Calibri" pitchFamily="34" charset="-122"/>
                <a:cs typeface="Calibri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para ALC (PNUD, 2023)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3489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C6B59-6894-679D-9461-6A2489670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texto">
            <a:extLst>
              <a:ext uri="{FF2B5EF4-FFF2-40B4-BE49-F238E27FC236}">
                <a16:creationId xmlns:a16="http://schemas.microsoft.com/office/drawing/2014/main" id="{ADDF00E1-A0E6-3537-5FF2-511936D64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7584" y="2414679"/>
            <a:ext cx="4194451" cy="4203835"/>
          </a:xfrm>
        </p:spPr>
        <p:txBody>
          <a:bodyPr>
            <a:normAutofit fontScale="92500"/>
          </a:bodyPr>
          <a:lstStyle/>
          <a:p>
            <a:r>
              <a:rPr lang="es-CL" sz="36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Marco Iberoamericano de Riesgos, Sesgos, Evidencia Digital y Protección de Personas Vulnerables</a:t>
            </a:r>
            <a:endParaRPr lang="es-CL" sz="15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r>
              <a:rPr lang="es-CL" sz="15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Perú, Colombia, Argentina, Chile, Panamá y Portugal</a:t>
            </a:r>
          </a:p>
          <a:p>
            <a:r>
              <a:rPr lang="es-CL" sz="15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Representante Comisión Permanente de Género y Acceso a al Justicia: Rosa Elvira Castellanos Padilla (Colombia)</a:t>
            </a:r>
            <a:r>
              <a:rPr lang="es-419" sz="15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.</a:t>
            </a:r>
            <a:endParaRPr lang="es-CL" sz="11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3 Título">
            <a:extLst>
              <a:ext uri="{FF2B5EF4-FFF2-40B4-BE49-F238E27FC236}">
                <a16:creationId xmlns:a16="http://schemas.microsoft.com/office/drawing/2014/main" id="{BB00EFB4-62ED-3605-27E1-73B9F2F66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>
                <a:solidFill>
                  <a:srgbClr val="5858A4"/>
                </a:solidFill>
                <a:latin typeface="+mj-lt"/>
                <a:cs typeface="Aptos Serif" panose="020B0502040204020203" pitchFamily="18" charset="0"/>
              </a:rPr>
              <a:t>GRUPO 4</a:t>
            </a:r>
            <a:endParaRPr lang="es-CL" sz="4000" dirty="0">
              <a:solidFill>
                <a:srgbClr val="5858A4"/>
              </a:solidFill>
              <a:latin typeface="+mj-lt"/>
              <a:cs typeface="Aptos Serif" panose="020B0502040204020203" pitchFamily="18" charset="0"/>
            </a:endParaRPr>
          </a:p>
        </p:txBody>
      </p:sp>
      <p:sp>
        <p:nvSpPr>
          <p:cNvPr id="3" name="2 Marcador de texto">
            <a:extLst>
              <a:ext uri="{FF2B5EF4-FFF2-40B4-BE49-F238E27FC236}">
                <a16:creationId xmlns:a16="http://schemas.microsoft.com/office/drawing/2014/main" id="{0E567241-E008-0EFF-0D9E-9A6FBA3C7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715" y="1076475"/>
            <a:ext cx="6744341" cy="5542039"/>
          </a:xfrm>
        </p:spPr>
        <p:txBody>
          <a:bodyPr>
            <a:noAutofit/>
          </a:bodyPr>
          <a:lstStyle/>
          <a:p>
            <a:pPr algn="just"/>
            <a:r>
              <a:rPr lang="es-MX" sz="2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Objetivo: </a:t>
            </a:r>
            <a:r>
              <a:rPr lang="es-CL" sz="2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Impulsar el diseño y desarrollo de una plataforma regional que permita a los países miembros de la Cumbre Judicial Iberoamericana obtener el máximo aprovechamiento de sus recursos de jurisprudencia, gestión documental, datos abiertos y buenas prácticas de inteligencia artificial judicial. Con ello, se trata de fortalecer la transparencia, la calidad de la información, la accesibilidad, la seguridad jurídica, la cooperación institucional y la confianza ciudadana.</a:t>
            </a:r>
          </a:p>
          <a:p>
            <a:pPr algn="just"/>
            <a:endParaRPr lang="es-CL" sz="2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algn="just"/>
            <a:r>
              <a:rPr lang="es-CL" sz="2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Resultados esperados:</a:t>
            </a:r>
          </a:p>
          <a:p>
            <a:pPr lvl="1" algn="just"/>
            <a:r>
              <a:rPr lang="es-CL" sz="22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Guía Judicial Iberoamericana sobre Inteligencia Artificial y Derechos Humanos con enfoque en Acceso a la Justicia y Protección de Personas en Condición de Vulnerabilidad</a:t>
            </a:r>
            <a:endParaRPr lang="es-MX" sz="22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348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2258F-12A2-8FE3-DE7A-28DA8DCCC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7852E-5982-3370-F4C3-2126E956E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371" y="1160463"/>
            <a:ext cx="8783411" cy="937532"/>
          </a:xfrm>
        </p:spPr>
        <p:txBody>
          <a:bodyPr>
            <a:noAutofit/>
          </a:bodyPr>
          <a:lstStyle/>
          <a:p>
            <a:pPr algn="r"/>
            <a:r>
              <a:rPr lang="es-CL" sz="3200" dirty="0">
                <a:solidFill>
                  <a:schemeClr val="accent5">
                    <a:lumMod val="75000"/>
                  </a:schemeClr>
                </a:solidFill>
              </a:rPr>
              <a:t>Riesgos, Sesgos, Evidencia Digital y Protección de Personas Vulnerables</a:t>
            </a:r>
            <a:br>
              <a:rPr lang="es-CL" sz="3200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s-CL" sz="3200" dirty="0">
                <a:solidFill>
                  <a:schemeClr val="accent5">
                    <a:lumMod val="75000"/>
                  </a:schemeClr>
                </a:solidFill>
              </a:rPr>
            </a:br>
            <a:endParaRPr lang="es-CL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4106B1-7C50-1324-69F1-FD81D1418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825625"/>
            <a:ext cx="8783411" cy="4847318"/>
          </a:xfrm>
        </p:spPr>
        <p:txBody>
          <a:bodyPr numCol="2">
            <a:normAutofit fontScale="62500" lnSpcReduction="20000"/>
          </a:bodyPr>
          <a:lstStyle/>
          <a:p>
            <a:r>
              <a:rPr lang="es-CL" sz="3800" dirty="0"/>
              <a:t>Conceptos clave:</a:t>
            </a:r>
          </a:p>
          <a:p>
            <a:pPr lvl="1"/>
            <a:r>
              <a:rPr lang="es-CL" sz="3500" dirty="0"/>
              <a:t>Sesgos algorítmicos; </a:t>
            </a:r>
          </a:p>
          <a:p>
            <a:pPr lvl="1"/>
            <a:r>
              <a:rPr lang="es-CL" sz="3500" dirty="0"/>
              <a:t>Interseccionalidad en riesgos; </a:t>
            </a:r>
          </a:p>
          <a:p>
            <a:pPr lvl="1"/>
            <a:r>
              <a:rPr lang="es-CL" sz="3500" dirty="0"/>
              <a:t>Violencia digital de género; </a:t>
            </a:r>
          </a:p>
          <a:p>
            <a:pPr lvl="1"/>
            <a:r>
              <a:rPr lang="es-CL" sz="3500" dirty="0"/>
              <a:t>Protección reforzada; </a:t>
            </a:r>
          </a:p>
          <a:p>
            <a:pPr lvl="1"/>
            <a:r>
              <a:rPr lang="es-CL" sz="3500" dirty="0"/>
              <a:t>Exclusión digital; </a:t>
            </a:r>
          </a:p>
          <a:p>
            <a:pPr lvl="1"/>
            <a:r>
              <a:rPr lang="es-CL" sz="3500" dirty="0"/>
              <a:t>Discriminación estructural, </a:t>
            </a:r>
          </a:p>
          <a:p>
            <a:pPr lvl="1"/>
            <a:r>
              <a:rPr lang="es-CL" sz="3500" dirty="0"/>
              <a:t>Revictimización.</a:t>
            </a:r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1"/>
            <a:endParaRPr lang="es-CL" dirty="0"/>
          </a:p>
          <a:p>
            <a:r>
              <a:rPr lang="es-CL" sz="3800" dirty="0"/>
              <a:t>Preguntas orientadoras</a:t>
            </a:r>
          </a:p>
          <a:p>
            <a:pPr lvl="1"/>
            <a:r>
              <a:rPr lang="es-CL" sz="2500" dirty="0"/>
              <a:t>¿Se identifican riesgos específicos para mujeres y niñas derivados del uso de IA? ¿Se consideran impactos diferenciados según género, edad, discapacidad o pertenencia étnica?</a:t>
            </a:r>
          </a:p>
          <a:p>
            <a:pPr lvl="1"/>
            <a:r>
              <a:rPr lang="es-CL" dirty="0"/>
              <a:t>¿La guía aborda fenómenos como acoso digital, violencia sexual en línea o difusión no consentida de contenido íntimo?</a:t>
            </a:r>
          </a:p>
          <a:p>
            <a:pPr lvl="1"/>
            <a:r>
              <a:rPr lang="es-CL" dirty="0"/>
              <a:t>¿Los estándares de valoración probatoria contemplan contextos de violencia basada en género?</a:t>
            </a:r>
          </a:p>
          <a:p>
            <a:pPr lvl="1"/>
            <a:r>
              <a:rPr lang="es-CL" dirty="0"/>
              <a:t>¿Las herramientas minimizan riesgos de exposición o victimización secundaria?</a:t>
            </a:r>
          </a:p>
          <a:p>
            <a:pPr lvl="1"/>
            <a:r>
              <a:rPr lang="es-CL" dirty="0"/>
              <a:t>¿Las soluciones propuestas eliminan barreras específicas que enfrentan las mujeres?</a:t>
            </a:r>
          </a:p>
          <a:p>
            <a:pPr lvl="1"/>
            <a:r>
              <a:rPr lang="es-CL" dirty="0"/>
              <a:t>¿La evaluación de riesgos incorpora el derecho a la igualdad y a una vida libre de violencia?</a:t>
            </a:r>
          </a:p>
          <a:p>
            <a:pPr lvl="1"/>
            <a:r>
              <a:rPr lang="es-CL" dirty="0"/>
              <a:t>¿Se establecen mecanismos concretos para corregir sesgos detectados?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583A5F8-72ED-2BDC-405D-F26A7C03D877}"/>
              </a:ext>
            </a:extLst>
          </p:cNvPr>
          <p:cNvSpPr txBox="1">
            <a:spLocks/>
          </p:cNvSpPr>
          <p:nvPr/>
        </p:nvSpPr>
        <p:spPr>
          <a:xfrm>
            <a:off x="0" y="-3254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rgbClr val="5858A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R" sz="2800" dirty="0"/>
              <a:t>Transversalización de género Grupo 4</a:t>
            </a:r>
          </a:p>
        </p:txBody>
      </p:sp>
    </p:spTree>
    <p:extLst>
      <p:ext uri="{BB962C8B-B14F-4D97-AF65-F5344CB8AC3E}">
        <p14:creationId xmlns:p14="http://schemas.microsoft.com/office/powerpoint/2010/main" val="1111874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891B06E-9DF1-4A5E-47F3-34D69BD78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309" y="4545075"/>
            <a:ext cx="1660417" cy="16604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8636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bb5f5a5-2c86-4a91-89c4-c74815707912}" enabled="0" method="" siteId="{0bb5f5a5-2c86-4a91-89c4-c7481570791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3925</Words>
  <Application>Microsoft Office PowerPoint</Application>
  <PresentationFormat>Panorámica</PresentationFormat>
  <Paragraphs>380</Paragraphs>
  <Slides>11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Transversalización de la perspectiva de género en los grupos de trabajo de la Cumbre Judicial Iberoamericana</vt:lpstr>
      <vt:lpstr>Cumbre Judicial Iberoamericana  Avances en materia de género y no discriminación </vt:lpstr>
      <vt:lpstr>Objetivo General (XXIII ed.)</vt:lpstr>
      <vt:lpstr>¿Qué se espera lograr a través de la incorporación de la perspectiva de género en los proyectos de los grupos de trabajo?</vt:lpstr>
      <vt:lpstr>¿Cómo pueden los Grupos de Trabajo incorporar la perspectiva de género en sus proyectos</vt:lpstr>
      <vt:lpstr>¿Cómo pueden los Grupos de Trabajo incorporar la perspectiva de género en sus proyectos</vt:lpstr>
      <vt:lpstr>¿Porqué es importante?</vt:lpstr>
      <vt:lpstr>Algunos datos: </vt:lpstr>
      <vt:lpstr>GRUPO 4</vt:lpstr>
      <vt:lpstr>Riesgos, Sesgos, Evidencia Digital y Protección de Personas Vulnerables 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Yandra Chinea Zapata</dc:creator>
  <cp:lastModifiedBy>Rosa Elvira Castellanos Padilla</cp:lastModifiedBy>
  <cp:revision>17</cp:revision>
  <cp:lastPrinted>2026-07-22T19:28:21Z</cp:lastPrinted>
  <dcterms:created xsi:type="dcterms:W3CDTF">2024-03-19T10:07:13Z</dcterms:created>
  <dcterms:modified xsi:type="dcterms:W3CDTF">2026-10-19T13:01:25Z</dcterms:modified>
</cp:coreProperties>
</file>